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14" r:id="rId2"/>
    <p:sldMasterId id="2147483726" r:id="rId3"/>
    <p:sldMasterId id="2147483739" r:id="rId4"/>
    <p:sldMasterId id="2147483751" r:id="rId5"/>
    <p:sldMasterId id="2147483763" r:id="rId6"/>
    <p:sldMasterId id="2147483775" r:id="rId7"/>
    <p:sldMasterId id="2147483787" r:id="rId8"/>
  </p:sldMasterIdLst>
  <p:notesMasterIdLst>
    <p:notesMasterId r:id="rId45"/>
  </p:notesMasterIdLst>
  <p:sldIdLst>
    <p:sldId id="256" r:id="rId9"/>
    <p:sldId id="303" r:id="rId10"/>
    <p:sldId id="305" r:id="rId11"/>
    <p:sldId id="306" r:id="rId12"/>
    <p:sldId id="309" r:id="rId13"/>
    <p:sldId id="310" r:id="rId14"/>
    <p:sldId id="307" r:id="rId15"/>
    <p:sldId id="304" r:id="rId16"/>
    <p:sldId id="311" r:id="rId17"/>
    <p:sldId id="329" r:id="rId18"/>
    <p:sldId id="313" r:id="rId19"/>
    <p:sldId id="314" r:id="rId20"/>
    <p:sldId id="315" r:id="rId21"/>
    <p:sldId id="316" r:id="rId22"/>
    <p:sldId id="317" r:id="rId23"/>
    <p:sldId id="324" r:id="rId24"/>
    <p:sldId id="325" r:id="rId25"/>
    <p:sldId id="312" r:id="rId26"/>
    <p:sldId id="330" r:id="rId27"/>
    <p:sldId id="318" r:id="rId28"/>
    <p:sldId id="321" r:id="rId29"/>
    <p:sldId id="319" r:id="rId30"/>
    <p:sldId id="320" r:id="rId31"/>
    <p:sldId id="322" r:id="rId32"/>
    <p:sldId id="326" r:id="rId33"/>
    <p:sldId id="327" r:id="rId34"/>
    <p:sldId id="328" r:id="rId35"/>
    <p:sldId id="301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4C101-987E-4A93-A771-3C25D78D629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C2DC8-454F-4C99-996B-B67310308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6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0972D-F210-41F8-BCFA-EAD3EE5805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1EE65-E077-490C-AFCD-35FB490A36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Oral Appliance Therapy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E0D9B-5039-4770-B076-7CA4154AC1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7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7D2832B-DFC9-4E26-BDD2-29A94178378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573FB2C-69DE-4A60-B3DF-7AF1E8A8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5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832B-DFC9-4E26-BDD2-29A94178378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FB2C-69DE-4A60-B3DF-7AF1E8A8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7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D2832B-DFC9-4E26-BDD2-29A94178378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573FB2C-69DE-4A60-B3DF-7AF1E8A8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D2832B-DFC9-4E26-BDD2-29A94178378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573FB2C-69DE-4A60-B3DF-7AF1E8A856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2868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D2832B-DFC9-4E26-BDD2-29A94178378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573FB2C-69DE-4A60-B3DF-7AF1E8A8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9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832B-DFC9-4E26-BDD2-29A94178378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FB2C-69DE-4A60-B3DF-7AF1E8A8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4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832B-DFC9-4E26-BDD2-29A94178378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FB2C-69DE-4A60-B3DF-7AF1E8A8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19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832B-DFC9-4E26-BDD2-29A94178378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FB2C-69DE-4A60-B3DF-7AF1E8A8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35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D2832B-DFC9-4E26-BDD2-29A94178378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573FB2C-69DE-4A60-B3DF-7AF1E8A8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29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D9E9377D-8A53-4CA1-A0B8-8174E93FB526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018E1A21-061D-410F-8E47-32261BDEF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7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16AE3C-E2CF-48E3-A4AF-C513590C2240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8E1A21-061D-410F-8E47-32261BDEF9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832B-DFC9-4E26-BDD2-29A94178378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FB2C-69DE-4A60-B3DF-7AF1E8A8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1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44F2D603-4F16-4D05-B228-6F993F6B53E4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18E1A21-061D-410F-8E47-32261BDEF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06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280A-79E9-46B7-A50A-618C0042AF42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1A21-061D-410F-8E47-32261BDEF9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1558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D812-CA37-44AA-9D19-0FE3B774A8B1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1A21-061D-410F-8E47-32261BDEF9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235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822C80-C642-4162-9834-4210E42EE5CA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8E1A21-061D-410F-8E47-32261BDEF9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42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787-A4F2-4417-AA54-648C6D457701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1A21-061D-410F-8E47-32261BDEF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04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D51920-EFF3-4785-811C-FAE151F9013B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8E1A21-061D-410F-8E47-32261BDEF9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66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C2F37B-15A1-4435-A7EA-17648BCF92AE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8E1A21-061D-410F-8E47-32261BDEF9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39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9AC4-6494-4C0B-AFBC-3487B4978843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1A21-061D-410F-8E47-32261BDEF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2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0A03-7048-415B-B2FE-76DD2D1A6E2D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1A21-061D-410F-8E47-32261BDEF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25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7242-8199-9775-45A8-0DFE7DFF7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3FD52-8CAF-559F-8FB6-98578B2E5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EA923-8078-333C-CBF9-BF94B55BB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04EC0-F316-78D1-5190-4E1E3D92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33C5D-7CC5-0A6C-A085-23C9D9BE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DCAD6-B944-4148-B574-F20D67BE1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37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D2832B-DFC9-4E26-BDD2-29A94178378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573FB2C-69DE-4A60-B3DF-7AF1E8A8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90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58E89-04E6-6BBF-5380-B73025F6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B2FCF-CC98-AEB2-5982-9C2104D43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37111-25AB-10C9-2BB0-A4BAD8E4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C5A73-0140-103B-E512-62BFCF5B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8BB19-92FF-91C0-535C-4C6F7632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D1A1D-1E31-411E-89B2-F2649AF7B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385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34A2-45CB-1730-5E98-3052062A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E6CE7-8F35-3888-AE86-88BD26567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9C0EC-6AC9-1F0E-DEA9-E7A0E4AE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9BDD8-05E5-FF57-901C-A69041D7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85137-90F2-6C99-B54B-75F8AA3C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69BE3-D4F3-43E1-8A40-AE48DB377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565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16AC6-497B-D605-19C8-E820A99C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6C01D-A2BD-1174-31B8-5359A6969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2111A-EFF4-BF2D-504F-8464940DB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463D0-CD40-147B-995A-604983A6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8449B-E77C-1919-1523-E10CEB96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F17CE-7F37-9C0B-69B6-D4EAC34E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CEA35-EF6E-42D7-AAEA-F1352ECC6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401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9E69-1E5D-7DAD-FC14-A45130F2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A0EFF-6D87-7A2F-84D0-4A93587BA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AA2AA-7F6F-119E-B4FC-6B6818483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2A5FA-9EDC-28F2-B750-3E7C05676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0D8329-C87E-1598-B473-BD6FBFF52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BADCE4-8131-52DF-4E1F-331F817F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94501-AF47-7BF5-43EF-0A018CC4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E3CF3F-8041-0140-E0FF-103B0E99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18A79-F083-46D8-AA44-7BAC7672B4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848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7AC7-86C5-77F8-8F77-B2261EA8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012A6-5E61-4A98-82A2-841B5F56A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5DA3E-F268-2197-3506-C229B0D9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26E5A-FEF8-0E07-8C4B-5E6BCCD9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EF95C-DF0A-49C0-B033-6F8793282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357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9EE2F-FA8A-8DF9-9384-F62DF331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530D5-7358-FCF6-1B84-BB13571B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08C01-2CEA-EDB2-EC19-4FDEACFA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08D57-A032-47F0-B21C-287C020EF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832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B9CE-1F2A-AEDD-9B43-DFB26067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BAC04-74E8-BB5F-7BDB-DBB4093F7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E5FA1-6CE1-6B9D-FE02-AA8BC4EB5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60E1E-DA73-B732-B444-BDC413BD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7CB94-9CCC-33B3-E843-2F87BC001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792CB-3C5B-D829-288D-34E81997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3621B-DD5D-4810-A9E6-1166E5DCE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085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002E5-A3C4-F3B1-B9EB-10961C94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EC15C-3683-5D9E-55B0-80C71C24A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97DDD-6193-BDE8-1F72-AADE76CFE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DEF32-36CA-EDDF-DA1E-462DF4C2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A75A3-FE5D-4BFB-AC3F-D0D020BC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199ED-4C50-DA80-2347-DC9954BE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296EE-DB8E-4FAE-A131-77B56D9A0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156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9EA7-1AFE-9637-83D6-498962910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BA648-3190-BC43-BDBC-C95EEB644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21877-7AFE-6AD8-4A57-182913D97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FDDAA-5FCF-F736-52C0-654C44B4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F5592-8296-8022-7601-5B66540F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587CB-E499-43AC-A052-1E467E1BD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3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1300B-6BEF-03D8-9E98-755EBD85C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B5FBE-D5B1-DC96-C63C-ED19E6DA5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1C8A5-039F-88EB-FC1C-F6A959652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387BA-2D6C-FDD3-B200-DF6BD3453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5B01B-259C-D897-26E4-5C35CC39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3C106-AE22-4CB0-BC91-03240185B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92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832B-DFC9-4E26-BDD2-29A94178378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FB2C-69DE-4A60-B3DF-7AF1E8A8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52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26E7A8-8881-9812-F315-04F87D5174E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AB9647-0EDE-B13E-28EC-071CF026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F4088-815A-D073-FE72-6263B811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2A0DC-41A0-7587-CC14-C875AA0E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980A92C-6FA8-426E-A411-EA9AB230D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554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2E03-8BD6-4F7D-A0E5-C1DAEB7E4C7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DA7D-96BE-4A66-B212-EBD43EF94B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5440148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2E03-8BD6-4F7D-A0E5-C1DAEB7E4C7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DA7D-96BE-4A66-B212-EBD43EF94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326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2E03-8BD6-4F7D-A0E5-C1DAEB7E4C7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DA7D-96BE-4A66-B212-EBD43EF94B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572757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2E03-8BD6-4F7D-A0E5-C1DAEB7E4C7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DA7D-96BE-4A66-B212-EBD43EF94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58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2E03-8BD6-4F7D-A0E5-C1DAEB7E4C7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DA7D-96BE-4A66-B212-EBD43EF94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11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2E03-8BD6-4F7D-A0E5-C1DAEB7E4C7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DA7D-96BE-4A66-B212-EBD43EF94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012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2E03-8BD6-4F7D-A0E5-C1DAEB7E4C7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DA7D-96BE-4A66-B212-EBD43EF94B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228004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2E03-8BD6-4F7D-A0E5-C1DAEB7E4C7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DA7D-96BE-4A66-B212-EBD43EF94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932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2E03-8BD6-4F7D-A0E5-C1DAEB7E4C7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DA7D-96BE-4A66-B212-EBD43EF94B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14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832B-DFC9-4E26-BDD2-29A94178378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FB2C-69DE-4A60-B3DF-7AF1E8A8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038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2E03-8BD6-4F7D-A0E5-C1DAEB7E4C7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DA7D-96BE-4A66-B212-EBD43EF94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885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2E03-8BD6-4F7D-A0E5-C1DAEB7E4C7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DA7D-96BE-4A66-B212-EBD43EF94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550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9F2D218A-2E80-4D78-AA23-C0BB234BBF67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9940447-0CD6-4D87-AD07-5408E61F0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3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7E7BF-1656-4CF1-8EDA-513FD6166ACD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940447-0CD6-4D87-AD07-5408E61F08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050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90D6F49E-6731-48E7-B756-03AD3CE224AF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940447-0CD6-4D87-AD07-5408E61F0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09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C88C-1571-4FB3-9464-C35C5F0BA978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0447-0CD6-4D87-AD07-5408E61F08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77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581D-0E34-4649-879C-070DFA1F6A25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0447-0CD6-4D87-AD07-5408E61F08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66828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B41AE6-5B9C-46E3-9C62-873DAE7C1A83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940447-0CD6-4D87-AD07-5408E61F08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84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14B6-88F9-45D1-8786-5BCF48A04AE0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0447-0CD6-4D87-AD07-5408E61F0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409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6C88AA-ABD9-4E9B-B93E-CC5A0494594F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940447-0CD6-4D87-AD07-5408E61F08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71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832B-DFC9-4E26-BDD2-29A94178378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FB2C-69DE-4A60-B3DF-7AF1E8A8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122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07E51-4540-4A2B-B6C5-F4CB3FD98CDE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940447-0CD6-4D87-AD07-5408E61F08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00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AD4F-86D1-4A2D-90F6-8BC8D641043C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0447-0CD6-4D87-AD07-5408E61F0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819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6FD2-FD81-4953-9E5C-DC0B01903680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0447-0CD6-4D87-AD07-5408E61F0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172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70D8D4-08DB-409D-8397-A08B90D53AF6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A1C4A3-DF71-438F-8BEF-BA4196D04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154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D8D4-08DB-409D-8397-A08B90D53AF6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C4A3-DF71-438F-8BEF-BA4196D04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13373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D8D4-08DB-409D-8397-A08B90D53AF6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C4A3-DF71-438F-8BEF-BA4196D04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875180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D8D4-08DB-409D-8397-A08B90D53AF6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C4A3-DF71-438F-8BEF-BA4196D04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7209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D8D4-08DB-409D-8397-A08B90D53AF6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C4A3-DF71-438F-8BEF-BA4196D04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20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D8D4-08DB-409D-8397-A08B90D53AF6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C4A3-DF71-438F-8BEF-BA4196D04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8728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D8D4-08DB-409D-8397-A08B90D53AF6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C4A3-DF71-438F-8BEF-BA4196D04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0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832B-DFC9-4E26-BDD2-29A94178378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FB2C-69DE-4A60-B3DF-7AF1E8A8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94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6470D8D4-08DB-409D-8397-A08B90D53AF6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C4A3-DF71-438F-8BEF-BA4196D04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42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70D8D4-08DB-409D-8397-A08B90D53AF6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A1C4A3-DF71-438F-8BEF-BA4196D04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630941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D8D4-08DB-409D-8397-A08B90D53AF6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C4A3-DF71-438F-8BEF-BA4196D04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952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D8D4-08DB-409D-8397-A08B90D53AF6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C4A3-DF71-438F-8BEF-BA4196D04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238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3F05B53-B3CF-467F-8AEE-09156FFFC042}" type="datetime1">
              <a:rPr lang="en-US" smtClean="0"/>
              <a:t>5/11/23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D123C1-68C0-4774-8899-8C92EB2E824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237285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66E7-396D-4BEC-B13E-81F84DE81C44}" type="datetime1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23C1-68C0-4774-8899-8C92EB2E8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351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CA1-23B8-4BAA-A41D-535CA12EAEC3}" type="datetime1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23C1-68C0-4774-8899-8C92EB2E8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229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71B3-8C13-439D-92D9-DCCD16FB1806}" type="datetime1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23C1-68C0-4774-8899-8C92EB2E82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18426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41F-B877-4FB3-BBBA-923645F3F6CD}" type="datetime1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23C1-68C0-4774-8899-8C92EB2E8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891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1C37-857A-4FED-8107-127BC3355C9D}" type="datetime1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23C1-68C0-4774-8899-8C92EB2E8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4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832B-DFC9-4E26-BDD2-29A94178378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FB2C-69DE-4A60-B3DF-7AF1E8A8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754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A5C3-2847-4508-B4EE-D560E5DCD357}" type="datetime1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23C1-68C0-4774-8899-8C92EB2E8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572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91D9-5BE3-4F40-9622-7BF8514AB370}" type="datetime1">
              <a:rPr lang="en-US" smtClean="0"/>
              <a:t>5/11/23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23C1-68C0-4774-8899-8C92EB2E824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1181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0AD2-F698-4220-8D53-116B440A38DD}" type="datetime1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23C1-68C0-4774-8899-8C92EB2E8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53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E50-0034-4B08-9CBD-3F8A36A6C22B}" type="datetime1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23C1-68C0-4774-8899-8C92EB2E8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493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D48C-A22D-488E-98E1-CDE11ABD4177}" type="datetime1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23C1-68C0-4774-8899-8C92EB2E8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79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187-5F7B-439A-A8A3-9EA6614CCA3E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38B4-62F6-49D8-AE5F-0E88101A0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29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187-5F7B-439A-A8A3-9EA6614CCA3E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38B4-62F6-49D8-AE5F-0E88101A0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311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187-5F7B-439A-A8A3-9EA6614CCA3E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38B4-62F6-49D8-AE5F-0E88101A0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44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187-5F7B-439A-A8A3-9EA6614CCA3E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38B4-62F6-49D8-AE5F-0E88101A0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25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187-5F7B-439A-A8A3-9EA6614CCA3E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38B4-62F6-49D8-AE5F-0E88101A0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832B-DFC9-4E26-BDD2-29A94178378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FB2C-69DE-4A60-B3DF-7AF1E8A8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83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187-5F7B-439A-A8A3-9EA6614CCA3E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38B4-62F6-49D8-AE5F-0E88101A0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083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187-5F7B-439A-A8A3-9EA6614CCA3E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38B4-62F6-49D8-AE5F-0E88101A0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864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187-5F7B-439A-A8A3-9EA6614CCA3E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38B4-62F6-49D8-AE5F-0E88101A0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839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187-5F7B-439A-A8A3-9EA6614CCA3E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29638B4-62F6-49D8-AE5F-0E88101A0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8559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187-5F7B-439A-A8A3-9EA6614CCA3E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38B4-62F6-49D8-AE5F-0E88101A0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965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187-5F7B-439A-A8A3-9EA6614CCA3E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38B4-62F6-49D8-AE5F-0E88101A0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7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2832B-DFC9-4E26-BDD2-29A94178378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3FB2C-69DE-4A60-B3DF-7AF1E8A8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7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2108B6-0DBB-444C-92C2-9D90529FFC9E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E1A21-061D-410F-8E47-32261BDEF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1C07FE-909E-E917-82B2-3D198E608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432BBC-AE95-3A07-5F9B-F60D4C1AE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A53DDE-ADDF-8EFA-3B80-FB867CDCE3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A9E18B-44AD-F668-097B-8D960E626B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575C45-1E21-4E41-8CC2-1EE2D8A9E3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D86A2A-8973-4311-B8D6-9F85D3577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43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8D2E03-8BD6-4F7D-A0E5-C1DAEB7E4C7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270DA7D-96BE-4A66-B212-EBD43EF94BB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78706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ADA0DA-0DE7-43A6-9A56-172EAF27364E}" type="datetime1">
              <a:rPr lang="en-US" smtClean="0"/>
              <a:pPr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940447-0CD6-4D87-AD07-5408E61F0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7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70D8D4-08DB-409D-8397-A08B90D53AF6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3A1C4A3-DF71-438F-8BEF-BA4196D04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6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2862FDC-14B8-44A9-AEF7-F259F9CD98E0}" type="datetime1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4D123C1-68C0-4774-8899-8C92EB2E8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1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D3D187-5F7B-439A-A8A3-9EA6614CCA3E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9638B4-62F6-49D8-AE5F-0E88101A07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11984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A:\Talks\Sleep%20intro%20files\Insomnia%20diagnosis%20and%20treatment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A:\Talks\Sleep%20intro%20files\PSQI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../Guidelines/Insomnia%20Behavioral%20Guideline%20summary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../Guidelines/Insomnia%20Guideline%20summary.pdf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../Guidelines/Insomnia%20Guideline%20summary.pdf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../Guidelines/Insomnia%20Guideline%20summary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../Guidelines/Insomnia%20Guideline%20summary.pdf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../Guidelines/Insomnia%20Guideline%20summary.pdf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edication%20Effects%20On%20Sleep.docx" TargetMode="External"/><Relationship Id="rId2" Type="http://schemas.openxmlformats.org/officeDocument/2006/relationships/hyperlink" Target="Medication%20Effects%20On%20Sleep.xlsx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Adolescent%20Development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ypersomnia.ppt" TargetMode="Externa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Nightmare%20Disorder.pptx" TargetMode="Externa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oral%20appliance%20therapy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REM%20Behavior%20Disorder.pptx" TargetMode="External"/><Relationship Id="rId1" Type="http://schemas.openxmlformats.org/officeDocument/2006/relationships/slideLayout" Target="../slideLayouts/slideLayout6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RLS%20new%20treatments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Sleep%20and%20Depression.pptx" TargetMode="External"/><Relationship Id="rId1" Type="http://schemas.openxmlformats.org/officeDocument/2006/relationships/slideLayout" Target="../slideLayouts/slideLayout6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Sleep%20and%20the%20Heart.pptx" TargetMode="External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../Forms/best%20sleepdiary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116D-91EC-53FC-D25D-D4460CA3C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SLEEP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E652D-1DEF-2522-BB0C-8F43103A39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AA48E-9AA1-EEC5-A08E-5829AA44B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942590"/>
            <a:ext cx="685800" cy="972820"/>
          </a:xfrm>
          <a:prstGeom prst="rect">
            <a:avLst/>
          </a:prstGeom>
        </p:spPr>
      </p:pic>
      <p:pic>
        <p:nvPicPr>
          <p:cNvPr id="5" name="Picture 4" descr="Image result for american board of sleep medicine">
            <a:extLst>
              <a:ext uri="{FF2B5EF4-FFF2-40B4-BE49-F238E27FC236}">
                <a16:creationId xmlns:a16="http://schemas.microsoft.com/office/drawing/2014/main" id="{FE2BB41F-A308-061B-125A-B951B66FA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25594" r="62864" b="25997"/>
          <a:stretch/>
        </p:blipFill>
        <p:spPr bwMode="auto">
          <a:xfrm>
            <a:off x="6907441" y="3019741"/>
            <a:ext cx="777240" cy="784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B32841-9B74-68CB-C211-473EAB1AE2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0"/>
          <a:stretch/>
        </p:blipFill>
        <p:spPr bwMode="auto">
          <a:xfrm>
            <a:off x="8153222" y="3019741"/>
            <a:ext cx="777240" cy="818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493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56EE5-5DB0-6DAA-72C8-7E713A90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097" y="731262"/>
            <a:ext cx="8610600" cy="1293028"/>
          </a:xfrm>
        </p:spPr>
        <p:txBody>
          <a:bodyPr/>
          <a:lstStyle/>
          <a:p>
            <a:pPr algn="ctr"/>
            <a:r>
              <a:rPr lang="en-US"/>
              <a:t>Insomnia across the lifespan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7D569C-69EB-1761-7D67-7FB2F93B9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28431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9C9AE-D37F-A673-CAC2-6924D1B27AAD}"/>
              </a:ext>
            </a:extLst>
          </p:cNvPr>
          <p:cNvSpPr txBox="1"/>
          <p:nvPr/>
        </p:nvSpPr>
        <p:spPr>
          <a:xfrm>
            <a:off x="2993877" y="1661795"/>
            <a:ext cx="6204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hlinkClick r:id="rId2" action="ppaction://hlinkfile"/>
              </a:rPr>
              <a:t>Journal of Family Practice, January 2023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4F6F7-1BD9-9A8F-DCF3-240AF7190DB8}"/>
              </a:ext>
            </a:extLst>
          </p:cNvPr>
          <p:cNvSpPr txBox="1"/>
          <p:nvPr/>
        </p:nvSpPr>
        <p:spPr>
          <a:xfrm>
            <a:off x="1682096" y="2287731"/>
            <a:ext cx="9025783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Generally useful article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Especially with respect to comments on children, pregnant patients, elders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/>
              <a:t>But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A little too accepting of medications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/>
              <a:t>but they do advise against melatonin!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Section on behavioral therapy for childhood insomnia is occult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It’s restless leg</a:t>
            </a:r>
            <a:r>
              <a:rPr lang="en-US" sz="2000">
                <a:solidFill>
                  <a:srgbClr val="FF0000"/>
                </a:solidFill>
              </a:rPr>
              <a:t>s</a:t>
            </a:r>
            <a:r>
              <a:rPr lang="en-US" sz="2000"/>
              <a:t> syndrome and it is not diagnosed by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Some unexplained concepts/random recommendations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/>
              <a:t>Sleep diary, actigraphy, consumer sleep technology, s</a:t>
            </a:r>
            <a:r>
              <a:rPr lang="en-US" sz="2000" b="0">
                <a:solidFill>
                  <a:schemeClr val="tx1"/>
                </a:solidFill>
              </a:rPr>
              <a:t>leep restriction therapy</a:t>
            </a:r>
            <a:endParaRPr lang="en-US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Periodic limb movement disorder is probably not its own diagnosis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Short sleep is likely to be an epiphenomenon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9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E44F-A778-96EB-B12F-ACE76C1D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639315"/>
            <a:ext cx="8610600" cy="823912"/>
          </a:xfrm>
        </p:spPr>
        <p:txBody>
          <a:bodyPr/>
          <a:lstStyle/>
          <a:p>
            <a:r>
              <a:rPr lang="en-US"/>
              <a:t>Insomnia 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2D2E6-ED00-412D-9F1A-7D4E25F53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9" y="1355969"/>
            <a:ext cx="5079991" cy="823912"/>
          </a:xfrm>
        </p:spPr>
        <p:txBody>
          <a:bodyPr>
            <a:normAutofit lnSpcReduction="10000"/>
          </a:bodyPr>
          <a:lstStyle/>
          <a:p>
            <a:r>
              <a:rPr lang="en-US"/>
              <a:t>ICSD 3</a:t>
            </a:r>
          </a:p>
          <a:p>
            <a:r>
              <a:rPr lang="en-US" sz="1900"/>
              <a:t>2016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0A8A9-C561-55B5-2072-8B620C07A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026" y="2395280"/>
            <a:ext cx="5311775" cy="421916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Persistent difficulty with sleep initiation, duration, consolidation, or quality that occurs despite adequate opportunity and circumstances for sleep, and results in some form of daytime impairment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DB580-53A3-A878-92A6-E498DB8D8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356672"/>
            <a:ext cx="5105400" cy="823912"/>
          </a:xfrm>
        </p:spPr>
        <p:txBody>
          <a:bodyPr>
            <a:normAutofit lnSpcReduction="10000"/>
          </a:bodyPr>
          <a:lstStyle/>
          <a:p>
            <a:r>
              <a:rPr lang="en-US"/>
              <a:t>DSM-5</a:t>
            </a:r>
          </a:p>
          <a:p>
            <a:r>
              <a:rPr lang="en-US" sz="1900"/>
              <a:t>2013 (not changed in 2022 revision)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6D701-FCFA-1F37-2E59-97CCE9AAD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395279"/>
            <a:ext cx="5334000" cy="421916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A. A predominant complaint of dissatisfaction with sleep quantity or quality, associated with </a:t>
            </a:r>
            <a:r>
              <a:rPr lang="en-US" sz="1800">
                <a:effectLst/>
                <a:latin typeface="Sabon Next LT" panose="02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≥ </a:t>
            </a:r>
            <a:r>
              <a:rPr lang="en-US" sz="1800"/>
              <a:t>1</a:t>
            </a:r>
            <a:r>
              <a:rPr lang="en-US" sz="1800">
                <a:effectLst/>
                <a:latin typeface="Sabon Next LT" panose="02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/>
              <a:t>of the following symptoms:</a:t>
            </a:r>
          </a:p>
          <a:p>
            <a:pPr lvl="1">
              <a:lnSpc>
                <a:spcPct val="120000"/>
              </a:lnSpc>
            </a:pPr>
            <a:r>
              <a:rPr lang="en-US"/>
              <a:t>1.	Difficulty initiating sleep. </a:t>
            </a:r>
          </a:p>
          <a:p>
            <a:pPr lvl="1">
              <a:lnSpc>
                <a:spcPct val="120000"/>
              </a:lnSpc>
            </a:pPr>
            <a:r>
              <a:rPr lang="en-US"/>
              <a:t>2.	Difficulty maintaining sleep, characterized by frequent awakenings or problems returning to sleep after awakenings. </a:t>
            </a:r>
          </a:p>
          <a:p>
            <a:pPr lvl="1">
              <a:lnSpc>
                <a:spcPct val="120000"/>
              </a:lnSpc>
            </a:pPr>
            <a:r>
              <a:rPr lang="en-US"/>
              <a:t>3.	Early-morning awakening with inability to return to sleep.</a:t>
            </a:r>
          </a:p>
          <a:p>
            <a:pPr>
              <a:lnSpc>
                <a:spcPct val="120000"/>
              </a:lnSpc>
            </a:pPr>
            <a:r>
              <a:rPr lang="en-US"/>
              <a:t>B. The sleep disturbance causes clinically significant distress or impairment in social, occupational, educational, academic, behavioral, or other important areas of functioning.</a:t>
            </a:r>
          </a:p>
        </p:txBody>
      </p:sp>
    </p:spTree>
    <p:extLst>
      <p:ext uri="{BB962C8B-B14F-4D97-AF65-F5344CB8AC3E}">
        <p14:creationId xmlns:p14="http://schemas.microsoft.com/office/powerpoint/2010/main" val="384401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E44F-A778-96EB-B12F-ACE76C1D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639315"/>
            <a:ext cx="8610600" cy="823912"/>
          </a:xfrm>
        </p:spPr>
        <p:txBody>
          <a:bodyPr/>
          <a:lstStyle/>
          <a:p>
            <a:r>
              <a:rPr lang="en-US"/>
              <a:t>Insomnia 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2D2E6-ED00-412D-9F1A-7D4E25F53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9" y="1355969"/>
            <a:ext cx="5079991" cy="823912"/>
          </a:xfrm>
        </p:spPr>
        <p:txBody>
          <a:bodyPr>
            <a:normAutofit lnSpcReduction="10000"/>
          </a:bodyPr>
          <a:lstStyle/>
          <a:p>
            <a:r>
              <a:rPr lang="en-US"/>
              <a:t>ICSD 3</a:t>
            </a:r>
          </a:p>
          <a:p>
            <a:r>
              <a:rPr lang="en-US" sz="1900"/>
              <a:t>2016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0A8A9-C561-55B5-2072-8B620C07A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026" y="2395280"/>
            <a:ext cx="5311775" cy="421916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Persistent difficulty with </a:t>
            </a:r>
            <a:r>
              <a:rPr lang="en-US">
                <a:solidFill>
                  <a:schemeClr val="accent6"/>
                </a:solidFill>
              </a:rPr>
              <a:t>sleep initiation</a:t>
            </a:r>
            <a:r>
              <a:rPr lang="en-US"/>
              <a:t>, </a:t>
            </a:r>
            <a:r>
              <a:rPr lang="en-US">
                <a:solidFill>
                  <a:schemeClr val="accent4"/>
                </a:solidFill>
              </a:rPr>
              <a:t>duration</a:t>
            </a:r>
            <a:r>
              <a:rPr lang="en-US"/>
              <a:t>, </a:t>
            </a:r>
            <a:r>
              <a:rPr lang="en-US">
                <a:solidFill>
                  <a:schemeClr val="accent5"/>
                </a:solidFill>
              </a:rPr>
              <a:t>consolidation</a:t>
            </a:r>
            <a:r>
              <a:rPr lang="en-US"/>
              <a:t>, or quality that occurs despite adequate opportunity and circumstances for sleep, and results in some form of </a:t>
            </a:r>
            <a:r>
              <a:rPr lang="en-US">
                <a:solidFill>
                  <a:schemeClr val="accent3"/>
                </a:solidFill>
              </a:rPr>
              <a:t>daytime impairment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DB580-53A3-A878-92A6-E498DB8D8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356672"/>
            <a:ext cx="5105400" cy="823912"/>
          </a:xfrm>
        </p:spPr>
        <p:txBody>
          <a:bodyPr>
            <a:normAutofit lnSpcReduction="10000"/>
          </a:bodyPr>
          <a:lstStyle/>
          <a:p>
            <a:r>
              <a:rPr lang="en-US"/>
              <a:t>DSM-5</a:t>
            </a:r>
          </a:p>
          <a:p>
            <a:r>
              <a:rPr lang="en-US" sz="1900"/>
              <a:t>2013 (not changed in 2022 revision)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6D701-FCFA-1F37-2E59-97CCE9AAD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395279"/>
            <a:ext cx="5334000" cy="421916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A. A predominant complaint of dissatisfaction with sleep quantity or quality, associated with </a:t>
            </a:r>
            <a:r>
              <a:rPr lang="en-US" sz="1800">
                <a:effectLst/>
                <a:latin typeface="Sabon Next LT" panose="02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≥ </a:t>
            </a:r>
            <a:r>
              <a:rPr lang="en-US" sz="1800"/>
              <a:t>1</a:t>
            </a:r>
            <a:r>
              <a:rPr lang="en-US" sz="1800">
                <a:effectLst/>
                <a:latin typeface="Sabon Next LT" panose="02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/>
              <a:t>of the following symptoms:</a:t>
            </a:r>
          </a:p>
          <a:p>
            <a:pPr lvl="1">
              <a:lnSpc>
                <a:spcPct val="120000"/>
              </a:lnSpc>
            </a:pPr>
            <a:r>
              <a:rPr lang="en-US"/>
              <a:t>1.	</a:t>
            </a:r>
            <a:r>
              <a:rPr lang="en-US">
                <a:solidFill>
                  <a:schemeClr val="accent6"/>
                </a:solidFill>
              </a:rPr>
              <a:t>Difficulty initiating sleep.</a:t>
            </a:r>
            <a:r>
              <a:rPr lang="en-US"/>
              <a:t> </a:t>
            </a:r>
          </a:p>
          <a:p>
            <a:pPr lvl="1">
              <a:lnSpc>
                <a:spcPct val="120000"/>
              </a:lnSpc>
            </a:pPr>
            <a:r>
              <a:rPr lang="en-US"/>
              <a:t>2.	</a:t>
            </a:r>
            <a:r>
              <a:rPr lang="en-US">
                <a:solidFill>
                  <a:schemeClr val="accent5"/>
                </a:solidFill>
              </a:rPr>
              <a:t>Difficulty maintaining sleep</a:t>
            </a:r>
            <a:r>
              <a:rPr lang="en-US"/>
              <a:t>, characterized by frequent awakenings or problems returning to sleep after awakenings. </a:t>
            </a:r>
          </a:p>
          <a:p>
            <a:pPr lvl="1">
              <a:lnSpc>
                <a:spcPct val="120000"/>
              </a:lnSpc>
            </a:pPr>
            <a:r>
              <a:rPr lang="en-US"/>
              <a:t>3.	</a:t>
            </a:r>
            <a:r>
              <a:rPr lang="en-US">
                <a:solidFill>
                  <a:schemeClr val="accent4"/>
                </a:solidFill>
              </a:rPr>
              <a:t>Early-morning awakening </a:t>
            </a:r>
            <a:r>
              <a:rPr lang="en-US"/>
              <a:t>with inability to return to sleep.</a:t>
            </a:r>
          </a:p>
          <a:p>
            <a:pPr>
              <a:lnSpc>
                <a:spcPct val="120000"/>
              </a:lnSpc>
            </a:pPr>
            <a:r>
              <a:rPr lang="en-US"/>
              <a:t>B. The sleep disturbance causes clinically significant distress or </a:t>
            </a:r>
            <a:r>
              <a:rPr lang="en-US">
                <a:solidFill>
                  <a:schemeClr val="accent3"/>
                </a:solidFill>
              </a:rPr>
              <a:t>impairment</a:t>
            </a:r>
            <a:r>
              <a:rPr lang="en-US"/>
              <a:t> in social, occupational, educational, academic, behavioral, or other important areas of functioning.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071130-7028-D603-5112-678671222DF0}"/>
              </a:ext>
            </a:extLst>
          </p:cNvPr>
          <p:cNvCxnSpPr/>
          <p:nvPr/>
        </p:nvCxnSpPr>
        <p:spPr>
          <a:xfrm>
            <a:off x="4059252" y="3614871"/>
            <a:ext cx="4392539" cy="172625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873FA2-1463-2438-D729-A13C2988D3C8}"/>
              </a:ext>
            </a:extLst>
          </p:cNvPr>
          <p:cNvCxnSpPr>
            <a:cxnSpLocks/>
          </p:cNvCxnSpPr>
          <p:nvPr/>
        </p:nvCxnSpPr>
        <p:spPr>
          <a:xfrm>
            <a:off x="1938470" y="2896535"/>
            <a:ext cx="5145994" cy="158146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26CF8D-BC35-B6CB-71D2-0F97F917885D}"/>
              </a:ext>
            </a:extLst>
          </p:cNvPr>
          <p:cNvCxnSpPr>
            <a:cxnSpLocks/>
          </p:cNvCxnSpPr>
          <p:nvPr/>
        </p:nvCxnSpPr>
        <p:spPr>
          <a:xfrm>
            <a:off x="4256161" y="2681136"/>
            <a:ext cx="2828303" cy="64317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FA79D6-8593-2E72-6781-7C9A182CFFAE}"/>
              </a:ext>
            </a:extLst>
          </p:cNvPr>
          <p:cNvCxnSpPr>
            <a:cxnSpLocks/>
          </p:cNvCxnSpPr>
          <p:nvPr/>
        </p:nvCxnSpPr>
        <p:spPr>
          <a:xfrm>
            <a:off x="3474042" y="2944516"/>
            <a:ext cx="3533509" cy="74274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300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E44F-A778-96EB-B12F-ACE76C1D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70424"/>
          </a:xfrm>
        </p:spPr>
        <p:txBody>
          <a:bodyPr>
            <a:normAutofit fontScale="90000"/>
          </a:bodyPr>
          <a:lstStyle/>
          <a:p>
            <a:r>
              <a:rPr lang="en-US"/>
              <a:t>Insomnia Subtypes</a:t>
            </a:r>
            <a:br>
              <a:rPr lang="en-US"/>
            </a:br>
            <a:r>
              <a:rPr lang="en-US" sz="2800"/>
              <a:t>ICSD 3</a:t>
            </a:r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0A8A9-C561-55B5-2072-8B620C07A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20000"/>
              </a:lnSpc>
            </a:pPr>
            <a:r>
              <a:rPr lang="en-US" sz="1400"/>
              <a:t>Code: F51.01</a:t>
            </a:r>
          </a:p>
          <a:p>
            <a:pPr>
              <a:lnSpc>
                <a:spcPct val="120000"/>
              </a:lnSpc>
            </a:pPr>
            <a:r>
              <a:rPr lang="en-US"/>
              <a:t>Alternate Names</a:t>
            </a:r>
          </a:p>
          <a:p>
            <a:pPr lvl="1">
              <a:lnSpc>
                <a:spcPct val="120000"/>
              </a:lnSpc>
            </a:pPr>
            <a:r>
              <a:rPr lang="en-US"/>
              <a:t>Chronic insomnia</a:t>
            </a:r>
          </a:p>
          <a:p>
            <a:pPr lvl="1">
              <a:lnSpc>
                <a:spcPct val="120000"/>
              </a:lnSpc>
            </a:pPr>
            <a:r>
              <a:rPr lang="en-US"/>
              <a:t>Primary insomnia</a:t>
            </a:r>
          </a:p>
          <a:p>
            <a:pPr lvl="1">
              <a:lnSpc>
                <a:spcPct val="120000"/>
              </a:lnSpc>
            </a:pPr>
            <a:r>
              <a:rPr lang="en-US"/>
              <a:t>Secondary insomnia</a:t>
            </a:r>
          </a:p>
          <a:p>
            <a:pPr lvl="1">
              <a:lnSpc>
                <a:spcPct val="120000"/>
              </a:lnSpc>
            </a:pPr>
            <a:r>
              <a:rPr lang="en-US"/>
              <a:t>Comorbid insomnia</a:t>
            </a:r>
          </a:p>
          <a:p>
            <a:pPr lvl="1">
              <a:lnSpc>
                <a:spcPct val="120000"/>
              </a:lnSpc>
            </a:pPr>
            <a:r>
              <a:rPr lang="en-US"/>
              <a:t>Disorder of initiating and maintaining sleep</a:t>
            </a:r>
          </a:p>
          <a:p>
            <a:pPr lvl="1">
              <a:lnSpc>
                <a:spcPct val="120000"/>
              </a:lnSpc>
            </a:pPr>
            <a:r>
              <a:rPr lang="en-US"/>
              <a:t>Behavioral insomnia of childhood</a:t>
            </a:r>
          </a:p>
          <a:p>
            <a:pPr lvl="1">
              <a:lnSpc>
                <a:spcPct val="120000"/>
              </a:lnSpc>
            </a:pPr>
            <a:r>
              <a:rPr lang="en-US"/>
              <a:t>Sleep-onset association disorder</a:t>
            </a:r>
          </a:p>
          <a:p>
            <a:pPr lvl="1">
              <a:lnSpc>
                <a:spcPct val="120000"/>
              </a:lnSpc>
            </a:pPr>
            <a:r>
              <a:rPr lang="en-US"/>
              <a:t>Limit-setting sleep disorder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A4EDC55-F9E4-D0AC-D22A-38BEAB493608}"/>
              </a:ext>
            </a:extLst>
          </p:cNvPr>
          <p:cNvSpPr txBox="1">
            <a:spLocks/>
          </p:cNvSpPr>
          <p:nvPr/>
        </p:nvSpPr>
        <p:spPr>
          <a:xfrm>
            <a:off x="1500143" y="1355628"/>
            <a:ext cx="8610600" cy="970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Chronic Insomnia Disorder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61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E44F-A778-96EB-B12F-ACE76C1D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70424"/>
          </a:xfrm>
        </p:spPr>
        <p:txBody>
          <a:bodyPr>
            <a:normAutofit fontScale="90000"/>
          </a:bodyPr>
          <a:lstStyle/>
          <a:p>
            <a:r>
              <a:rPr lang="en-US"/>
              <a:t>Insomnia Subtypes</a:t>
            </a:r>
            <a:br>
              <a:rPr lang="en-US"/>
            </a:br>
            <a:r>
              <a:rPr lang="en-US" sz="2800"/>
              <a:t>ICSD 3</a:t>
            </a:r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0A8A9-C561-55B5-2072-8B620C07A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en-US" sz="1400"/>
              <a:t>Code: F51.02</a:t>
            </a:r>
          </a:p>
          <a:p>
            <a:pPr>
              <a:lnSpc>
                <a:spcPct val="120000"/>
              </a:lnSpc>
            </a:pPr>
            <a:r>
              <a:rPr lang="en-US"/>
              <a:t>Alternate Names</a:t>
            </a:r>
          </a:p>
          <a:p>
            <a:pPr lvl="1">
              <a:lnSpc>
                <a:spcPct val="120000"/>
              </a:lnSpc>
            </a:pPr>
            <a:r>
              <a:rPr lang="en-US"/>
              <a:t>Acute insomnia</a:t>
            </a:r>
          </a:p>
          <a:p>
            <a:pPr lvl="1">
              <a:lnSpc>
                <a:spcPct val="120000"/>
              </a:lnSpc>
            </a:pPr>
            <a:r>
              <a:rPr lang="en-US"/>
              <a:t>Adjustment insomnia</a:t>
            </a:r>
          </a:p>
          <a:p>
            <a:pPr>
              <a:lnSpc>
                <a:spcPct val="120000"/>
              </a:lnSpc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A4EDC55-F9E4-D0AC-D22A-38BEAB493608}"/>
              </a:ext>
            </a:extLst>
          </p:cNvPr>
          <p:cNvSpPr txBox="1">
            <a:spLocks/>
          </p:cNvSpPr>
          <p:nvPr/>
        </p:nvSpPr>
        <p:spPr>
          <a:xfrm>
            <a:off x="1500143" y="1355628"/>
            <a:ext cx="8610600" cy="970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short-term Insomnia Disorder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40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E44F-A778-96EB-B12F-ACE76C1D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70424"/>
          </a:xfrm>
        </p:spPr>
        <p:txBody>
          <a:bodyPr>
            <a:normAutofit fontScale="90000"/>
          </a:bodyPr>
          <a:lstStyle/>
          <a:p>
            <a:r>
              <a:rPr lang="en-US"/>
              <a:t>Insomnia Subtypes</a:t>
            </a:r>
            <a:br>
              <a:rPr lang="en-US"/>
            </a:br>
            <a:r>
              <a:rPr lang="en-US" sz="2800"/>
              <a:t>ICSD 3</a:t>
            </a:r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0A8A9-C561-55B5-2072-8B620C07A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en-US" sz="1400"/>
              <a:t>Code: F51.09</a:t>
            </a:r>
          </a:p>
          <a:p>
            <a:pPr>
              <a:lnSpc>
                <a:spcPct val="120000"/>
              </a:lnSpc>
            </a:pPr>
            <a:r>
              <a:rPr lang="en-US"/>
              <a:t>Alternate Names</a:t>
            </a:r>
          </a:p>
          <a:p>
            <a:pPr lvl="1">
              <a:lnSpc>
                <a:spcPct val="120000"/>
              </a:lnSpc>
            </a:pPr>
            <a:r>
              <a:rPr lang="en-US"/>
              <a:t>None! 😟</a:t>
            </a:r>
          </a:p>
          <a:p>
            <a:pPr>
              <a:lnSpc>
                <a:spcPct val="120000"/>
              </a:lnSpc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A4EDC55-F9E4-D0AC-D22A-38BEAB493608}"/>
              </a:ext>
            </a:extLst>
          </p:cNvPr>
          <p:cNvSpPr txBox="1">
            <a:spLocks/>
          </p:cNvSpPr>
          <p:nvPr/>
        </p:nvSpPr>
        <p:spPr>
          <a:xfrm>
            <a:off x="1500143" y="1355628"/>
            <a:ext cx="8610600" cy="970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Other Insomnia Disorder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27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56EE5-5DB0-6DAA-72C8-7E713A90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931" y="1668987"/>
            <a:ext cx="8610600" cy="1293028"/>
          </a:xfrm>
        </p:spPr>
        <p:txBody>
          <a:bodyPr/>
          <a:lstStyle/>
          <a:p>
            <a:pPr algn="ctr"/>
            <a:r>
              <a:rPr lang="en-US"/>
              <a:t>Isolated Symptoms and Normal Variants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7D569C-69EB-1761-7D67-7FB2F93B9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28431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9C9AE-D37F-A673-CAC2-6924D1B27AAD}"/>
              </a:ext>
            </a:extLst>
          </p:cNvPr>
          <p:cNvSpPr txBox="1"/>
          <p:nvPr/>
        </p:nvSpPr>
        <p:spPr>
          <a:xfrm>
            <a:off x="2993877" y="2962015"/>
            <a:ext cx="620424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Excessive Time in Bed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Without complaints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Without daytime impairment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Short Sleeper (&lt; 6 hours)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Without complaints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Without daytime impairment</a:t>
            </a:r>
          </a:p>
        </p:txBody>
      </p:sp>
    </p:spTree>
    <p:extLst>
      <p:ext uri="{BB962C8B-B14F-4D97-AF65-F5344CB8AC3E}">
        <p14:creationId xmlns:p14="http://schemas.microsoft.com/office/powerpoint/2010/main" val="3575331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56EE5-5DB0-6DAA-72C8-7E713A90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931" y="1668987"/>
            <a:ext cx="8610600" cy="1293028"/>
          </a:xfrm>
        </p:spPr>
        <p:txBody>
          <a:bodyPr/>
          <a:lstStyle/>
          <a:p>
            <a:pPr algn="ctr"/>
            <a:r>
              <a:rPr lang="en-US"/>
              <a:t>Insomnia in Children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7D569C-69EB-1761-7D67-7FB2F93B9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28431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9C9AE-D37F-A673-CAC2-6924D1B27AAD}"/>
              </a:ext>
            </a:extLst>
          </p:cNvPr>
          <p:cNvSpPr txBox="1"/>
          <p:nvPr/>
        </p:nvSpPr>
        <p:spPr>
          <a:xfrm>
            <a:off x="2993877" y="2962015"/>
            <a:ext cx="62042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Report is usually from caregiver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Bedtime resistance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Frequent nighttime awakenings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Inability to sleep independently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Daytime sequelae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Poor school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Impaired attention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Behavioral disturbance</a:t>
            </a:r>
          </a:p>
        </p:txBody>
      </p:sp>
    </p:spTree>
    <p:extLst>
      <p:ext uri="{BB962C8B-B14F-4D97-AF65-F5344CB8AC3E}">
        <p14:creationId xmlns:p14="http://schemas.microsoft.com/office/powerpoint/2010/main" val="3065067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56EE5-5DB0-6DAA-72C8-7E713A90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23" y="728950"/>
            <a:ext cx="8610600" cy="1293028"/>
          </a:xfrm>
        </p:spPr>
        <p:txBody>
          <a:bodyPr/>
          <a:lstStyle/>
          <a:p>
            <a:r>
              <a:rPr lang="en-US"/>
              <a:t>Talking about Insomnia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7D569C-69EB-1761-7D67-7FB2F93B9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28431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9C9AE-D37F-A673-CAC2-6924D1B27AAD}"/>
              </a:ext>
            </a:extLst>
          </p:cNvPr>
          <p:cNvSpPr txBox="1"/>
          <p:nvPr/>
        </p:nvSpPr>
        <p:spPr>
          <a:xfrm>
            <a:off x="2993877" y="1849396"/>
            <a:ext cx="62042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2" action="ppaction://hlinksldjump"/>
              </a:rPr>
              <a:t>Overall sleep history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Chief complaint: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Duration: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Frequency: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What disturbs sleep: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rumination?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hypervigilance?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Difficulty falling asleep?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Interrupted sleep?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Early-morning awakening?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Therapy tried: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Behavioral: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Medication: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Mood: </a:t>
            </a:r>
          </a:p>
        </p:txBody>
      </p:sp>
    </p:spTree>
    <p:extLst>
      <p:ext uri="{BB962C8B-B14F-4D97-AF65-F5344CB8AC3E}">
        <p14:creationId xmlns:p14="http://schemas.microsoft.com/office/powerpoint/2010/main" val="103296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56EE5-5DB0-6DAA-72C8-7E713A90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23" y="728950"/>
            <a:ext cx="8610600" cy="1293028"/>
          </a:xfrm>
        </p:spPr>
        <p:txBody>
          <a:bodyPr/>
          <a:lstStyle/>
          <a:p>
            <a:r>
              <a:rPr lang="en-US"/>
              <a:t>Testing In Insomnia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7D569C-69EB-1761-7D67-7FB2F93B9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28431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9C9AE-D37F-A673-CAC2-6924D1B27AAD}"/>
              </a:ext>
            </a:extLst>
          </p:cNvPr>
          <p:cNvSpPr txBox="1"/>
          <p:nvPr/>
        </p:nvSpPr>
        <p:spPr>
          <a:xfrm>
            <a:off x="2993877" y="2021978"/>
            <a:ext cx="620424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Rarely needed: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testing of any sort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Rule out underlying psychiatric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Rule out obstructive sleep apnea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in selected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Screening measures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more useful in research settings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hlinkClick r:id="rId2" action="ppaction://hlinkfile"/>
              </a:rPr>
              <a:t>PSQI</a:t>
            </a:r>
            <a:r>
              <a:rPr lang="en-US"/>
              <a:t> most helpful</a:t>
            </a:r>
          </a:p>
        </p:txBody>
      </p:sp>
    </p:spTree>
    <p:extLst>
      <p:ext uri="{BB962C8B-B14F-4D97-AF65-F5344CB8AC3E}">
        <p14:creationId xmlns:p14="http://schemas.microsoft.com/office/powerpoint/2010/main" val="310192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New for you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40076F2-A8F4-B269-DD67-A6316A684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95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EC3D50-0718-93B1-7B72-F296E22F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Treating Insomnia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C2559-58C6-B6EA-5B53-A6E58D317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solidFill>
                  <a:schemeClr val="accent1"/>
                </a:solidFill>
              </a:rPr>
              <a:t>Preferred:</a:t>
            </a:r>
          </a:p>
          <a:p>
            <a:pPr lvl="1"/>
            <a:r>
              <a:rPr lang="en-US" sz="2800">
                <a:solidFill>
                  <a:schemeClr val="accent1"/>
                </a:solidFill>
              </a:rPr>
              <a:t>Behavioral/Psychological Treatment</a:t>
            </a:r>
          </a:p>
          <a:p>
            <a:r>
              <a:rPr lang="en-US"/>
              <a:t>Second choice:</a:t>
            </a:r>
          </a:p>
          <a:p>
            <a:pPr lvl="1"/>
            <a:r>
              <a:rPr lang="en-US"/>
              <a:t>Medication</a:t>
            </a:r>
          </a:p>
        </p:txBody>
      </p:sp>
    </p:spTree>
    <p:extLst>
      <p:ext uri="{BB962C8B-B14F-4D97-AF65-F5344CB8AC3E}">
        <p14:creationId xmlns:p14="http://schemas.microsoft.com/office/powerpoint/2010/main" val="323722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EC3D50-0718-93B1-7B72-F296E22F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levels of recommendation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C2559-58C6-B6EA-5B53-A6E58D317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4200"/>
              </a:spcBef>
              <a:buNone/>
            </a:pPr>
            <a:r>
              <a:rPr lang="en-US" sz="2400" b="0" i="0">
                <a:effectLst/>
              </a:rPr>
              <a:t>Patient-care strategies </a:t>
            </a:r>
            <a:r>
              <a:rPr lang="en-US"/>
              <a:t>from American Academy of Sleep Medicine</a:t>
            </a:r>
          </a:p>
          <a:p>
            <a:r>
              <a:rPr lang="en-US" sz="2400"/>
              <a:t>Standard</a:t>
            </a:r>
          </a:p>
          <a:p>
            <a:pPr lvl="1">
              <a:lnSpc>
                <a:spcPct val="100000"/>
              </a:lnSpc>
            </a:pPr>
            <a:r>
              <a:rPr lang="en-US" sz="2200" b="0" i="0">
                <a:effectLst/>
              </a:rPr>
              <a:t>High degree of clinical certainty</a:t>
            </a:r>
            <a:endParaRPr lang="en-US" sz="2200"/>
          </a:p>
          <a:p>
            <a:r>
              <a:rPr lang="en-US" sz="2400"/>
              <a:t>Guideline</a:t>
            </a:r>
          </a:p>
          <a:p>
            <a:pPr lvl="1"/>
            <a:r>
              <a:rPr lang="en-US" sz="2200"/>
              <a:t>Moderate degree</a:t>
            </a:r>
            <a:r>
              <a:rPr lang="en-US" sz="2200" b="0" i="0">
                <a:effectLst/>
              </a:rPr>
              <a:t> of clinical certainty</a:t>
            </a:r>
            <a:endParaRPr lang="en-US" sz="2200"/>
          </a:p>
          <a:p>
            <a:r>
              <a:rPr lang="en-US" sz="2400"/>
              <a:t>Option</a:t>
            </a:r>
          </a:p>
          <a:p>
            <a:pPr lvl="1"/>
            <a:r>
              <a:rPr lang="en-US" sz="2200"/>
              <a:t>Uncertain clinical use</a:t>
            </a:r>
          </a:p>
          <a:p>
            <a:pPr lvl="1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905463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EC3D50-0718-93B1-7B72-F296E22F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Behavioral/Psychological Treatment for</a:t>
            </a:r>
            <a:r>
              <a:rPr lang="en-US"/>
              <a:t> Insomnia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E4ACB5B-E04E-CBF3-3C68-EB694174E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313184"/>
              </p:ext>
            </p:extLst>
          </p:nvPr>
        </p:nvGraphicFramePr>
        <p:xfrm>
          <a:off x="1536344" y="2187723"/>
          <a:ext cx="8786976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2445">
                  <a:extLst>
                    <a:ext uri="{9D8B030D-6E8A-4147-A177-3AD203B41FA5}">
                      <a16:colId xmlns:a16="http://schemas.microsoft.com/office/drawing/2014/main" val="2534479835"/>
                    </a:ext>
                  </a:extLst>
                </a:gridCol>
                <a:gridCol w="4204531">
                  <a:extLst>
                    <a:ext uri="{9D8B030D-6E8A-4147-A177-3AD203B41FA5}">
                      <a16:colId xmlns:a16="http://schemas.microsoft.com/office/drawing/2014/main" val="1252745866"/>
                    </a:ext>
                  </a:extLst>
                </a:gridCol>
              </a:tblGrid>
              <a:tr h="4042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Standards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Stimulus-control therapy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Relaxation training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CBT-I</a:t>
                      </a:r>
                    </a:p>
                    <a:p>
                      <a:pPr marL="2857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Guidelines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Sleep restriction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Multicomponent therapy without CBT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Paradoxical intention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Biofeedback</a:t>
                      </a:r>
                    </a:p>
                    <a:p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Insufficent evidence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Sleep hygiene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Imagery training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Cognitive therapy (C</a:t>
                      </a:r>
                      <a:r>
                        <a:rPr lang="en-US" sz="2400" b="0" strike="dblStrike" baseline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T)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802043"/>
                  </a:ext>
                </a:extLst>
              </a:tr>
            </a:tbl>
          </a:graphicData>
        </a:graphic>
      </p:graphicFrame>
      <p:pic>
        <p:nvPicPr>
          <p:cNvPr id="7" name="Picture 6" descr="Dreaming Doggo">
            <a:hlinkClick r:id="rId2" action="ppaction://hlinkfile"/>
            <a:extLst>
              <a:ext uri="{FF2B5EF4-FFF2-40B4-BE49-F238E27FC236}">
                <a16:creationId xmlns:a16="http://schemas.microsoft.com/office/drawing/2014/main" id="{7770C254-84C0-BAE6-4A24-83B907212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112" y="6324599"/>
            <a:ext cx="533401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49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EC3D50-0718-93B1-7B72-F296E22F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Medication for Insomnia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5FFC7-F0A7-2031-47C2-8F3EC2484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Not Recommended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C2559-58C6-B6EA-5B53-A6E58D3175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</a:rPr>
              <a:t>Melatonin</a:t>
            </a:r>
          </a:p>
          <a:p>
            <a:r>
              <a:rPr lang="en-US">
                <a:solidFill>
                  <a:srgbClr val="FF0000"/>
                </a:solidFill>
              </a:rPr>
              <a:t>Trazodone</a:t>
            </a:r>
          </a:p>
          <a:p>
            <a:r>
              <a:rPr lang="en-US"/>
              <a:t>Diphenhydramine</a:t>
            </a:r>
          </a:p>
          <a:p>
            <a:r>
              <a:rPr lang="en-US"/>
              <a:t>Tiagabine (Gabitril)</a:t>
            </a:r>
          </a:p>
          <a:p>
            <a:r>
              <a:rPr lang="en-US"/>
              <a:t>l-Tryptophan</a:t>
            </a:r>
          </a:p>
          <a:p>
            <a:r>
              <a:rPr lang="en-US"/>
              <a:t>Valerian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DF73-9107-3C0D-68D0-20B66B7F4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Should be specified as</a:t>
            </a:r>
            <a:br>
              <a:rPr lang="en-US"/>
            </a:br>
            <a:r>
              <a:rPr lang="en-US"/>
              <a:t>Not Recommended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D65A30-F99A-BB4D-42A4-0F61446A91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/>
              <a:t>Amitriptyline</a:t>
            </a:r>
          </a:p>
          <a:p>
            <a:pPr lvl="1"/>
            <a:r>
              <a:rPr lang="en-US"/>
              <a:t>all other tricyclic antidepressants except doxepin</a:t>
            </a:r>
          </a:p>
          <a:p>
            <a:r>
              <a:rPr lang="en-US"/>
              <a:t>Hydroxyzine</a:t>
            </a:r>
          </a:p>
          <a:p>
            <a:r>
              <a:rPr lang="en-US"/>
              <a:t>Mirtazapine</a:t>
            </a:r>
          </a:p>
          <a:p>
            <a:r>
              <a:rPr lang="en-US"/>
              <a:t>Quetiapine</a:t>
            </a:r>
          </a:p>
          <a:p>
            <a:pPr lvl="1"/>
            <a:r>
              <a:rPr lang="en-US"/>
              <a:t>all other antipsychotics	</a:t>
            </a:r>
          </a:p>
        </p:txBody>
      </p:sp>
      <p:pic>
        <p:nvPicPr>
          <p:cNvPr id="2" name="Picture 1" descr="Dreaming Doggo">
            <a:hlinkClick r:id="rId2" action="ppaction://hlinkfile"/>
            <a:extLst>
              <a:ext uri="{FF2B5EF4-FFF2-40B4-BE49-F238E27FC236}">
                <a16:creationId xmlns:a16="http://schemas.microsoft.com/office/drawing/2014/main" id="{93E4270D-6D73-80B0-4808-9FF40C6BF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112" y="6324599"/>
            <a:ext cx="533401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85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EC3D50-0718-93B1-7B72-F296E22F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Medication for Insomnia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24D68-DA08-9ACD-DD7D-3363BB26B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Sleep-onset insomnia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C2559-58C6-B6EA-5B53-A6E58D3175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chemeClr val="accent6"/>
                </a:solidFill>
              </a:rPr>
              <a:t>Eszopiclone</a:t>
            </a:r>
          </a:p>
          <a:p>
            <a:r>
              <a:rPr lang="en-US"/>
              <a:t>Ramelteon</a:t>
            </a:r>
          </a:p>
          <a:p>
            <a:r>
              <a:rPr lang="en-US"/>
              <a:t>Zaleplon</a:t>
            </a:r>
          </a:p>
          <a:p>
            <a:r>
              <a:rPr lang="en-US">
                <a:solidFill>
                  <a:schemeClr val="accent5"/>
                </a:solidFill>
              </a:rPr>
              <a:t>Zolpidem</a:t>
            </a:r>
          </a:p>
          <a:p>
            <a:r>
              <a:rPr lang="en-US">
                <a:solidFill>
                  <a:schemeClr val="accent4"/>
                </a:solidFill>
              </a:rPr>
              <a:t>Temazepam</a:t>
            </a:r>
          </a:p>
          <a:p>
            <a:pPr lvl="1"/>
            <a:r>
              <a:rPr lang="en-US"/>
              <a:t>Please don’t!</a:t>
            </a:r>
          </a:p>
          <a:p>
            <a:r>
              <a:rPr lang="en-US"/>
              <a:t>Triazolam</a:t>
            </a:r>
          </a:p>
          <a:p>
            <a:pPr lvl="1"/>
            <a:r>
              <a:rPr lang="en-US"/>
              <a:t>Please don’t!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CFFE9E-B696-E1DC-BE2E-F646C44F4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400942" cy="823912"/>
          </a:xfrm>
        </p:spPr>
        <p:txBody>
          <a:bodyPr>
            <a:normAutofit/>
          </a:bodyPr>
          <a:lstStyle/>
          <a:p>
            <a:r>
              <a:rPr lang="en-US"/>
              <a:t>Sleep-maintenance insomnia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4ADDA2-4974-94AC-14CA-CBF2B46446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chemeClr val="accent6"/>
                </a:solidFill>
              </a:rPr>
              <a:t>Eszopiclone</a:t>
            </a:r>
          </a:p>
          <a:p>
            <a:r>
              <a:rPr lang="en-US"/>
              <a:t>Doxepin</a:t>
            </a:r>
          </a:p>
          <a:p>
            <a:r>
              <a:rPr lang="en-US"/>
              <a:t>Suvorexant</a:t>
            </a:r>
          </a:p>
          <a:p>
            <a:r>
              <a:rPr lang="en-US">
                <a:solidFill>
                  <a:schemeClr val="accent5"/>
                </a:solidFill>
              </a:rPr>
              <a:t>Zolpidem</a:t>
            </a:r>
          </a:p>
          <a:p>
            <a:r>
              <a:rPr lang="en-US">
                <a:solidFill>
                  <a:schemeClr val="accent4"/>
                </a:solidFill>
              </a:rPr>
              <a:t>Temazepam</a:t>
            </a:r>
          </a:p>
          <a:p>
            <a:pPr lvl="1"/>
            <a:r>
              <a:rPr lang="en-US"/>
              <a:t>Please don’t!</a:t>
            </a:r>
          </a:p>
          <a:p>
            <a:endParaRPr lang="en-US"/>
          </a:p>
        </p:txBody>
      </p:sp>
      <p:pic>
        <p:nvPicPr>
          <p:cNvPr id="2" name="Picture 1" descr="Dreaming Doggo">
            <a:hlinkClick r:id="rId2" action="ppaction://hlinkfile"/>
            <a:extLst>
              <a:ext uri="{FF2B5EF4-FFF2-40B4-BE49-F238E27FC236}">
                <a16:creationId xmlns:a16="http://schemas.microsoft.com/office/drawing/2014/main" id="{93E4270D-6D73-80B0-4808-9FF40C6BF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112" y="6324599"/>
            <a:ext cx="533401" cy="5334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7245F4-2F7A-34CE-A78D-0078B0F1254B}"/>
              </a:ext>
            </a:extLst>
          </p:cNvPr>
          <p:cNvSpPr txBox="1"/>
          <p:nvPr/>
        </p:nvSpPr>
        <p:spPr>
          <a:xfrm>
            <a:off x="914409" y="1750544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/>
              <a:t>If you insist …</a:t>
            </a:r>
          </a:p>
        </p:txBody>
      </p:sp>
    </p:spTree>
    <p:extLst>
      <p:ext uri="{BB962C8B-B14F-4D97-AF65-F5344CB8AC3E}">
        <p14:creationId xmlns:p14="http://schemas.microsoft.com/office/powerpoint/2010/main" val="3576475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EC3D50-0718-93B1-7B72-F296E22F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Medication for Insomnia</a:t>
            </a:r>
            <a:br>
              <a:rPr lang="en-US"/>
            </a:br>
            <a:r>
              <a:rPr lang="en-US"/>
              <a:t>Details</a:t>
            </a:r>
          </a:p>
        </p:txBody>
      </p:sp>
      <p:pic>
        <p:nvPicPr>
          <p:cNvPr id="2" name="Picture 1" descr="Dreaming Doggo">
            <a:hlinkClick r:id="rId2" action="ppaction://hlinkfile"/>
            <a:extLst>
              <a:ext uri="{FF2B5EF4-FFF2-40B4-BE49-F238E27FC236}">
                <a16:creationId xmlns:a16="http://schemas.microsoft.com/office/drawing/2014/main" id="{93E4270D-6D73-80B0-4808-9FF40C6BF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112" y="6324599"/>
            <a:ext cx="533401" cy="533401"/>
          </a:xfrm>
          <a:prstGeom prst="rect">
            <a:avLst/>
          </a:prstGeom>
        </p:spPr>
      </p:pic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24B13825-CBAA-5D2E-CFAF-611CDD97D24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6711222"/>
              </p:ext>
            </p:extLst>
          </p:nvPr>
        </p:nvGraphicFramePr>
        <p:xfrm>
          <a:off x="1143000" y="2057401"/>
          <a:ext cx="9677398" cy="4505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8930">
                  <a:extLst>
                    <a:ext uri="{9D8B030D-6E8A-4147-A177-3AD203B41FA5}">
                      <a16:colId xmlns:a16="http://schemas.microsoft.com/office/drawing/2014/main" val="3169748836"/>
                    </a:ext>
                  </a:extLst>
                </a:gridCol>
                <a:gridCol w="2418930">
                  <a:extLst>
                    <a:ext uri="{9D8B030D-6E8A-4147-A177-3AD203B41FA5}">
                      <a16:colId xmlns:a16="http://schemas.microsoft.com/office/drawing/2014/main" val="2891344294"/>
                    </a:ext>
                  </a:extLst>
                </a:gridCol>
                <a:gridCol w="2419769">
                  <a:extLst>
                    <a:ext uri="{9D8B030D-6E8A-4147-A177-3AD203B41FA5}">
                      <a16:colId xmlns:a16="http://schemas.microsoft.com/office/drawing/2014/main" val="3402543080"/>
                    </a:ext>
                  </a:extLst>
                </a:gridCol>
                <a:gridCol w="2419769">
                  <a:extLst>
                    <a:ext uri="{9D8B030D-6E8A-4147-A177-3AD203B41FA5}">
                      <a16:colId xmlns:a16="http://schemas.microsoft.com/office/drawing/2014/main" val="1515449425"/>
                    </a:ext>
                  </a:extLst>
                </a:gridCol>
              </a:tblGrid>
              <a:tr h="13652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Medication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How supplied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Dose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Cost (Generic/Brand)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3887941935"/>
                  </a:ext>
                </a:extLst>
              </a:tr>
              <a:tr h="13652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Z drugs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570508"/>
                  </a:ext>
                </a:extLst>
              </a:tr>
              <a:tr h="2730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Eszopiclone (Lunesta)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1, 2, 3 mg tabs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1–3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elderly: 1–2 mg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$16.90/470.40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134504262"/>
                  </a:ext>
                </a:extLst>
              </a:tr>
              <a:tr h="2730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Zaleplon (Sonata)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5, 10 mg caps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10–20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elderly: 5 mg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3.00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929617944"/>
                  </a:ext>
                </a:extLst>
              </a:tr>
              <a:tr h="13652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Zolpidem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466388"/>
                  </a:ext>
                </a:extLst>
              </a:tr>
              <a:tr h="40957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Zolpidem (</a:t>
                      </a:r>
                      <a:r>
                        <a:rPr lang="de-DE" sz="600">
                          <a:effectLst/>
                        </a:rPr>
                        <a:t>Ambien)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5, 10 mg tabs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men: 5–10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women: 5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elderly 5 mg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1.80/613.80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2553959997"/>
                  </a:ext>
                </a:extLst>
              </a:tr>
              <a:tr h="40957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extended–release (</a:t>
                      </a:r>
                      <a:r>
                        <a:rPr lang="de-DE" sz="600">
                          <a:effectLst/>
                        </a:rPr>
                        <a:t>Ambien </a:t>
                      </a:r>
                      <a:r>
                        <a:rPr lang="en-US" sz="600">
                          <a:effectLst/>
                        </a:rPr>
                        <a:t>CR)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6.25, 12.5 </a:t>
                      </a:r>
                      <a:r>
                        <a:rPr lang="de-DE" sz="600">
                          <a:effectLst/>
                        </a:rPr>
                        <a:t>mg ER </a:t>
                      </a:r>
                      <a:r>
                        <a:rPr lang="en-US" sz="600">
                          <a:effectLst/>
                        </a:rPr>
                        <a:t>tabs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men: 6.25–12.5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women: 6.25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elderly: 6.25 mg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15.00/613.80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737866608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oral spray (Zolpimist)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 mg/actuation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men: 5–10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women: 5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elderly 5 mg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362.10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1409925087"/>
                  </a:ext>
                </a:extLst>
              </a:tr>
              <a:tr h="27305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sublingual (Edluar)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5, 10 mg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392.90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2106352449"/>
                  </a:ext>
                </a:extLst>
              </a:tr>
              <a:tr h="40957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sublingual low–dose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1.75, 3.5 mg SL tabs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men: 3.5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women: 1.75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elderly 1.75 mg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237.10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3188340875"/>
                  </a:ext>
                </a:extLst>
              </a:tr>
              <a:tr h="13652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Benzodiazepines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863040"/>
                  </a:ext>
                </a:extLst>
              </a:tr>
              <a:tr h="2730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Temazepam (Restoril)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7.5, 15, 22.5, 30 mg caps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7.5–30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elderly: 7.5–15 mg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79.80/885.00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2471387577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49960" algn="l"/>
                        </a:tabLst>
                      </a:pPr>
                      <a:r>
                        <a:rPr lang="en-US" sz="600">
                          <a:effectLst/>
                        </a:rPr>
                        <a:t>Triazolam (Halcion)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0.125, 0.25 mg tabs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0.125–0.25 mg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75.00/85.10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907068553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Estazolam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435211697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Flurazepam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1536900248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600">
                          <a:effectLst/>
                        </a:rPr>
                        <a:t>Lorazepam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2971660612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Quazepam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4030758216"/>
                  </a:ext>
                </a:extLst>
              </a:tr>
              <a:tr h="13652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Tricyclic Antidepressant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349758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Doxepin (Silenor)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3, 6 mg tabs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3–6 mg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489.00/646.50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1666623335"/>
                  </a:ext>
                </a:extLst>
              </a:tr>
              <a:tr h="13652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Orexin Receptor Antagonist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980489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Suvorexant (Belsomra)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5, 10, 15, 20 mg tabs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10–20 mg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509.79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2821980651"/>
                  </a:ext>
                </a:extLst>
              </a:tr>
              <a:tr h="13652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Melatonin Receptor Agonist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070141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Ramelteon (Rozerem)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 mg tabs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 mg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365.70/466.80</a:t>
                      </a:r>
                      <a:endParaRPr lang="en-US" sz="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2494883063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C52AFAE1-3D29-D78D-5601-65A60BCE9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919" y="5379783"/>
            <a:ext cx="2390193" cy="135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15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EC3D50-0718-93B1-7B72-F296E22F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Medication for Insomnia</a:t>
            </a:r>
            <a:br>
              <a:rPr lang="en-US"/>
            </a:br>
            <a:r>
              <a:rPr lang="en-US"/>
              <a:t>Details</a:t>
            </a:r>
          </a:p>
        </p:txBody>
      </p:sp>
      <p:pic>
        <p:nvPicPr>
          <p:cNvPr id="2" name="Picture 1" descr="Dreaming Doggo">
            <a:hlinkClick r:id="rId2" action="ppaction://hlinkfile"/>
            <a:extLst>
              <a:ext uri="{FF2B5EF4-FFF2-40B4-BE49-F238E27FC236}">
                <a16:creationId xmlns:a16="http://schemas.microsoft.com/office/drawing/2014/main" id="{93E4270D-6D73-80B0-4808-9FF40C6BF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112" y="6324599"/>
            <a:ext cx="533401" cy="533401"/>
          </a:xfrm>
          <a:prstGeom prst="rect">
            <a:avLst/>
          </a:prstGeom>
        </p:spPr>
      </p:pic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24B13825-CBAA-5D2E-CFAF-611CDD97D24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4566173"/>
              </p:ext>
            </p:extLst>
          </p:nvPr>
        </p:nvGraphicFramePr>
        <p:xfrm>
          <a:off x="1019175" y="1924050"/>
          <a:ext cx="9801224" cy="463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9881">
                  <a:extLst>
                    <a:ext uri="{9D8B030D-6E8A-4147-A177-3AD203B41FA5}">
                      <a16:colId xmlns:a16="http://schemas.microsoft.com/office/drawing/2014/main" val="3169748836"/>
                    </a:ext>
                  </a:extLst>
                </a:gridCol>
                <a:gridCol w="2449881">
                  <a:extLst>
                    <a:ext uri="{9D8B030D-6E8A-4147-A177-3AD203B41FA5}">
                      <a16:colId xmlns:a16="http://schemas.microsoft.com/office/drawing/2014/main" val="2891344294"/>
                    </a:ext>
                  </a:extLst>
                </a:gridCol>
                <a:gridCol w="2450731">
                  <a:extLst>
                    <a:ext uri="{9D8B030D-6E8A-4147-A177-3AD203B41FA5}">
                      <a16:colId xmlns:a16="http://schemas.microsoft.com/office/drawing/2014/main" val="3402543080"/>
                    </a:ext>
                  </a:extLst>
                </a:gridCol>
                <a:gridCol w="2450731">
                  <a:extLst>
                    <a:ext uri="{9D8B030D-6E8A-4147-A177-3AD203B41FA5}">
                      <a16:colId xmlns:a16="http://schemas.microsoft.com/office/drawing/2014/main" val="1515449425"/>
                    </a:ext>
                  </a:extLst>
                </a:gridCol>
              </a:tblGrid>
              <a:tr h="2316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Medication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How supplied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Dose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Cost (Generic/Brand) $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3887941935"/>
                  </a:ext>
                </a:extLst>
              </a:tr>
              <a:tr h="231605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Z drugs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570508"/>
                  </a:ext>
                </a:extLst>
              </a:tr>
              <a:tr h="4632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Eszopiclone (Lunesta)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 2, 3 mg tabs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1–3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elderly: 1–2 mg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16.90/470.40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134504262"/>
                  </a:ext>
                </a:extLst>
              </a:tr>
              <a:tr h="4632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Zaleplon (Sonata)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5, 10 mg caps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10–20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elderly: 5 mg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3.00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929617944"/>
                  </a:ext>
                </a:extLst>
              </a:tr>
              <a:tr h="231605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Zolpidem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466388"/>
                  </a:ext>
                </a:extLst>
              </a:tr>
              <a:tr h="6948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Zolpidem (</a:t>
                      </a:r>
                      <a:r>
                        <a:rPr lang="de-DE" sz="1600">
                          <a:effectLst/>
                        </a:rPr>
                        <a:t>Ambien)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5, 10 mg tabs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men: 5–10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women: 5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elderly 5 mg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1.80/613.80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2553959997"/>
                  </a:ext>
                </a:extLst>
              </a:tr>
              <a:tr h="6948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extended–release (</a:t>
                      </a:r>
                      <a:r>
                        <a:rPr lang="de-DE" sz="1600">
                          <a:effectLst/>
                        </a:rPr>
                        <a:t>Ambien </a:t>
                      </a:r>
                      <a:r>
                        <a:rPr lang="en-US" sz="1600">
                          <a:effectLst/>
                        </a:rPr>
                        <a:t>CR)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6.25, 12.5 </a:t>
                      </a:r>
                      <a:r>
                        <a:rPr lang="de-DE" sz="1600">
                          <a:effectLst/>
                        </a:rPr>
                        <a:t>mg ER </a:t>
                      </a:r>
                      <a:r>
                        <a:rPr lang="en-US" sz="1600">
                          <a:effectLst/>
                        </a:rPr>
                        <a:t>tabs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men: 6.25–12.5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women: 6.25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elderly: 6.25 mg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15.00/613.80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737866608"/>
                  </a:ext>
                </a:extLst>
              </a:tr>
              <a:tr h="23160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oral spray (Zolpimist)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mg/actuation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men: 5–10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women: 5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elderly 5 mg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362.10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1409925087"/>
                  </a:ext>
                </a:extLst>
              </a:tr>
              <a:tr h="46321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sublingual (Edluar)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5, 10 mg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392.90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2106352449"/>
                  </a:ext>
                </a:extLst>
              </a:tr>
              <a:tr h="6948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sublingual low–dose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1.75, 3.5 mg SL tabs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men: 3.5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women: 1.75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elderly 1.75 mg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237.10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3188340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384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EC3D50-0718-93B1-7B72-F296E22F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Medication for Insomnia</a:t>
            </a:r>
            <a:br>
              <a:rPr lang="en-US"/>
            </a:br>
            <a:r>
              <a:rPr lang="en-US"/>
              <a:t>Details</a:t>
            </a:r>
          </a:p>
        </p:txBody>
      </p:sp>
      <p:pic>
        <p:nvPicPr>
          <p:cNvPr id="2" name="Picture 1" descr="Dreaming Doggo">
            <a:hlinkClick r:id="rId2" action="ppaction://hlinkfile"/>
            <a:extLst>
              <a:ext uri="{FF2B5EF4-FFF2-40B4-BE49-F238E27FC236}">
                <a16:creationId xmlns:a16="http://schemas.microsoft.com/office/drawing/2014/main" id="{93E4270D-6D73-80B0-4808-9FF40C6BF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112" y="6324599"/>
            <a:ext cx="533401" cy="533401"/>
          </a:xfrm>
          <a:prstGeom prst="rect">
            <a:avLst/>
          </a:prstGeom>
        </p:spPr>
      </p:pic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24B13825-CBAA-5D2E-CFAF-611CDD97D24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8134027"/>
              </p:ext>
            </p:extLst>
          </p:nvPr>
        </p:nvGraphicFramePr>
        <p:xfrm>
          <a:off x="1009650" y="1914525"/>
          <a:ext cx="9810748" cy="4667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2262">
                  <a:extLst>
                    <a:ext uri="{9D8B030D-6E8A-4147-A177-3AD203B41FA5}">
                      <a16:colId xmlns:a16="http://schemas.microsoft.com/office/drawing/2014/main" val="3169748836"/>
                    </a:ext>
                  </a:extLst>
                </a:gridCol>
                <a:gridCol w="2452262">
                  <a:extLst>
                    <a:ext uri="{9D8B030D-6E8A-4147-A177-3AD203B41FA5}">
                      <a16:colId xmlns:a16="http://schemas.microsoft.com/office/drawing/2014/main" val="2891344294"/>
                    </a:ext>
                  </a:extLst>
                </a:gridCol>
                <a:gridCol w="2453112">
                  <a:extLst>
                    <a:ext uri="{9D8B030D-6E8A-4147-A177-3AD203B41FA5}">
                      <a16:colId xmlns:a16="http://schemas.microsoft.com/office/drawing/2014/main" val="3402543080"/>
                    </a:ext>
                  </a:extLst>
                </a:gridCol>
                <a:gridCol w="2453112">
                  <a:extLst>
                    <a:ext uri="{9D8B030D-6E8A-4147-A177-3AD203B41FA5}">
                      <a16:colId xmlns:a16="http://schemas.microsoft.com/office/drawing/2014/main" val="1515449425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Medication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How supplied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Dose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Cost (Generic/Brand)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3887941935"/>
                  </a:ext>
                </a:extLst>
              </a:tr>
              <a:tr h="31115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Benzodiazepines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863040"/>
                  </a:ext>
                </a:extLst>
              </a:tr>
              <a:tr h="6223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Temazepam (Restoril)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7.5, 15, 22.5, 30 mg caps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7.5–30 mg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elderly: 7.5–15 mg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79.80/885.00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2471387577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49960" algn="l"/>
                        </a:tabLst>
                      </a:pPr>
                      <a:r>
                        <a:rPr lang="en-US" sz="1600">
                          <a:effectLst/>
                        </a:rPr>
                        <a:t>Triazolam (Halcion)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0.125, 0.25 mg tabs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0.125–0.25 mg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75.00/85.10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90706855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Estazolam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435211697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Flurazepam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153690024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Lorazepam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297166061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Quazepam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4030758216"/>
                  </a:ext>
                </a:extLst>
              </a:tr>
              <a:tr h="31115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Tricyclic Antidepressant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34975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Doxepin (Silenor)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3, 6 mg tabs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3–6 mg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489.00/646.50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1666623335"/>
                  </a:ext>
                </a:extLst>
              </a:tr>
              <a:tr h="31115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Orexin Receptor Antagonist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98048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Suvorexant (Belsomra)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5, 10, 15, 20 mg tabs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10–20 mg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509.79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2821980651"/>
                  </a:ext>
                </a:extLst>
              </a:tr>
              <a:tr h="31115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Melatonin Receptor Agonist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07014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Ramelteon (Rozerem)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 mg tabs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 mg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365.70/466.80</a:t>
                      </a:r>
                      <a:endParaRPr lang="en-US" sz="1600">
                        <a:effectLst/>
                        <a:latin typeface="Sabon Next LT" panose="02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extLst>
                  <a:ext uri="{0D108BD9-81ED-4DB2-BD59-A6C34878D82A}">
                    <a16:rowId xmlns:a16="http://schemas.microsoft.com/office/drawing/2014/main" val="2494883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961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/>
              <a:t>Medication effects on sleep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</a:t>
            </a:r>
            <a:r>
              <a:rPr lang="en-US">
                <a:hlinkClick r:id="rId2" action="ppaction://hlinkfile"/>
              </a:rPr>
              <a:t>xlsx</a:t>
            </a:r>
            <a:r>
              <a:rPr lang="en-US"/>
              <a:t>, </a:t>
            </a:r>
            <a:r>
              <a:rPr lang="en-US">
                <a:hlinkClick r:id="rId3" action="ppaction://hlinkfile"/>
              </a:rPr>
              <a:t>docx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BF78E-389E-4599-A7F4-883DCE58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301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4384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cap="all">
                <a:hlinkClick r:id="rId3" action="ppaction://hlinkpres?slideindex=1&amp;slidetitle="/>
              </a:rPr>
              <a:t>Sleep, Arousal, and emotion regulation</a:t>
            </a:r>
            <a:br>
              <a:rPr lang="en-US" cap="all">
                <a:hlinkClick r:id="rId3" action="ppaction://hlinkpres?slideindex=1&amp;slidetitle="/>
              </a:rPr>
            </a:br>
            <a:r>
              <a:rPr lang="en-US" cap="all">
                <a:hlinkClick r:id="rId3" action="ppaction://hlinkpres?slideindex=1&amp;slidetitle="/>
              </a:rPr>
              <a:t>in adolescence: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724400"/>
            <a:ext cx="6172200" cy="165052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/>
              <a:t>Integrating Developmental Neuroscience, Clinical Relevance, and Policy Implications</a:t>
            </a:r>
          </a:p>
          <a:p>
            <a:pPr algn="ctr"/>
            <a:endParaRPr lang="en-US"/>
          </a:p>
          <a:p>
            <a:r>
              <a:rPr lang="en-US"/>
              <a:t>Ronald Dahl, M.D.</a:t>
            </a:r>
          </a:p>
          <a:p>
            <a:r>
              <a:rPr lang="en-US"/>
              <a:t>University of California, Berkeley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E1A21-061D-410F-8E47-32261BDEF9A9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56EE5-5DB0-6DAA-72C8-7E713A90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Sleep conditions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7D569C-69EB-1761-7D67-7FB2F93B9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0700"/>
            <a:ext cx="10820400" cy="4695825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Obstructive sleep apnea</a:t>
            </a:r>
          </a:p>
          <a:p>
            <a:r>
              <a:rPr lang="en-US"/>
              <a:t>Obesity-hypoventilation syndrome</a:t>
            </a:r>
          </a:p>
          <a:p>
            <a:r>
              <a:rPr lang="en-US"/>
              <a:t>Central sleep apnea</a:t>
            </a:r>
          </a:p>
          <a:p>
            <a:r>
              <a:rPr lang="en-US"/>
              <a:t>Complex sleep apnea</a:t>
            </a:r>
          </a:p>
          <a:p>
            <a:r>
              <a:rPr lang="en-US"/>
              <a:t>Snoring</a:t>
            </a:r>
          </a:p>
          <a:p>
            <a:r>
              <a:rPr lang="en-US">
                <a:hlinkClick r:id="rId2" action="ppaction://hlinksldjump"/>
              </a:rPr>
              <a:t>Insomnia</a:t>
            </a:r>
            <a:endParaRPr lang="en-US"/>
          </a:p>
          <a:p>
            <a:r>
              <a:rPr lang="en-US"/>
              <a:t>Circadian rhythm disorders</a:t>
            </a:r>
          </a:p>
          <a:p>
            <a:r>
              <a:rPr lang="en-US"/>
              <a:t>Parasomnias</a:t>
            </a:r>
          </a:p>
          <a:p>
            <a:pPr lvl="1"/>
            <a:r>
              <a:rPr lang="en-US"/>
              <a:t>Somnambulism</a:t>
            </a:r>
          </a:p>
          <a:p>
            <a:pPr lvl="1"/>
            <a:r>
              <a:rPr lang="en-US"/>
              <a:t>Somniloquy</a:t>
            </a:r>
          </a:p>
          <a:p>
            <a:pPr lvl="1"/>
            <a:r>
              <a:rPr lang="en-US"/>
              <a:t>Nightmare disorder</a:t>
            </a:r>
          </a:p>
          <a:p>
            <a:pPr lvl="1"/>
            <a:r>
              <a:rPr lang="en-US"/>
              <a:t>Night terrors</a:t>
            </a:r>
          </a:p>
          <a:p>
            <a:r>
              <a:rPr lang="en-US"/>
              <a:t>Narcolepsy, Idiopathic hypersomnia</a:t>
            </a:r>
          </a:p>
          <a:p>
            <a:r>
              <a:rPr lang="en-US"/>
              <a:t>REM behavior disorder</a:t>
            </a:r>
          </a:p>
          <a:p>
            <a:r>
              <a:rPr lang="en-US"/>
              <a:t>Nocturnal seizures</a:t>
            </a:r>
          </a:p>
          <a:p>
            <a:r>
              <a:rPr lang="en-US"/>
              <a:t>Medication effects on sleep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55B94A-AD6B-8BAF-A19B-C27C5F36A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88" y="3429000"/>
            <a:ext cx="1060450" cy="25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07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8DEA14EC-0DB3-35B2-937B-CF99FC45444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4" y="274639"/>
            <a:ext cx="7799387" cy="585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hlinkClick r:id="rId2" action="ppaction://hlinkpres?slideindex=1&amp;slidetitle="/>
              </a:rPr>
              <a:t>Nightmare Disorder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362201"/>
            <a:ext cx="4704338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47800"/>
            <a:ext cx="6477000" cy="1894362"/>
          </a:xfrm>
        </p:spPr>
        <p:txBody>
          <a:bodyPr>
            <a:normAutofit/>
          </a:bodyPr>
          <a:lstStyle/>
          <a:p>
            <a:pPr algn="ctr"/>
            <a:r>
              <a:rPr lang="en-US" cap="all">
                <a:hlinkClick r:id="rId3" action="ppaction://hlinkpres?slideindex=1&amp;slidetitle="/>
              </a:rPr>
              <a:t>oral appliance therapy:</a:t>
            </a:r>
            <a:br>
              <a:rPr lang="en-US" cap="all">
                <a:hlinkClick r:id="rId3" action="ppaction://hlinkpres?slideindex=1&amp;slidetitle="/>
              </a:rPr>
            </a:br>
            <a:r>
              <a:rPr lang="en-US" cap="all">
                <a:hlinkClick r:id="rId3" action="ppaction://hlinkpres?slideindex=1&amp;slidetitle="/>
              </a:rPr>
              <a:t>problems and possibilities</a:t>
            </a:r>
            <a:endParaRPr lang="en-US">
              <a:hlinkClick r:id="rId3" action="ppaction://hlinkpres?slideindex=1&amp;slidetitle=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Peter Cistulli, M.D., Ph.D.</a:t>
            </a:r>
          </a:p>
          <a:p>
            <a:r>
              <a:rPr lang="en-US"/>
              <a:t>Alan Lowe, DMD, Ph.D.</a:t>
            </a:r>
          </a:p>
          <a:p>
            <a:r>
              <a:rPr lang="en-US"/>
              <a:t>Todd Morgan, DMD</a:t>
            </a:r>
          </a:p>
          <a:p>
            <a:r>
              <a:rPr lang="en-US"/>
              <a:t>John Remmers, M.D.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hlinkClick r:id="rId2" action="ppaction://hlinkpres?slideindex=1&amp;slidetitle="/>
              </a:rPr>
              <a:t>REM Behavior Disorder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hlinkClick r:id="rId3" action="ppaction://hlinkpres?slideindex=1&amp;slidetitle="/>
              </a:rPr>
              <a:t>The New Treatments for RLS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How and When to Use Them</a:t>
            </a:r>
          </a:p>
        </p:txBody>
      </p:sp>
    </p:spTree>
    <p:extLst>
      <p:ext uri="{BB962C8B-B14F-4D97-AF65-F5344CB8AC3E}">
        <p14:creationId xmlns:p14="http://schemas.microsoft.com/office/powerpoint/2010/main" val="355562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hlinkClick r:id="rId2" action="ppaction://hlinkpres?slideindex=1&amp;slidetitle="/>
              </a:rPr>
              <a:t>Sleep and Depression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hlinkClick r:id="rId2" action="ppaction://hlinkpres?slideindex=1&amp;slidetitle="/>
              </a:rPr>
              <a:t>Sleep and the Heart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56EE5-5DB0-6DAA-72C8-7E713A90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Sleep syndromes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7D569C-69EB-1761-7D67-7FB2F93B9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 action="ppaction://hlinksldjump"/>
              </a:rPr>
              <a:t>Insomnia</a:t>
            </a:r>
            <a:endParaRPr lang="en-US"/>
          </a:p>
          <a:p>
            <a:r>
              <a:rPr lang="en-US"/>
              <a:t>Excessive daytime somnolence</a:t>
            </a:r>
          </a:p>
          <a:p>
            <a:r>
              <a:rPr lang="en-US"/>
              <a:t>Abnormal nighttime behaviors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B25B43-48A4-EDD1-33B9-128EC6E7E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42" y="2057401"/>
            <a:ext cx="2276475" cy="173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2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56EE5-5DB0-6DAA-72C8-7E713A90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19992"/>
            <a:ext cx="8610600" cy="1293028"/>
          </a:xfrm>
        </p:spPr>
        <p:txBody>
          <a:bodyPr/>
          <a:lstStyle/>
          <a:p>
            <a:r>
              <a:rPr lang="en-US"/>
              <a:t>Talking to patients about Sleep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7D569C-69EB-1761-7D67-7FB2F93B9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28431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E79562B-C519-6BF7-F1D7-286F46041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39035"/>
              </p:ext>
            </p:extLst>
          </p:nvPr>
        </p:nvGraphicFramePr>
        <p:xfrm>
          <a:off x="1399611" y="1343510"/>
          <a:ext cx="9940658" cy="5279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8639">
                  <a:extLst>
                    <a:ext uri="{9D8B030D-6E8A-4147-A177-3AD203B41FA5}">
                      <a16:colId xmlns:a16="http://schemas.microsoft.com/office/drawing/2014/main" val="334416898"/>
                    </a:ext>
                  </a:extLst>
                </a:gridCol>
                <a:gridCol w="5042019">
                  <a:extLst>
                    <a:ext uri="{9D8B030D-6E8A-4147-A177-3AD203B41FA5}">
                      <a16:colId xmlns:a16="http://schemas.microsoft.com/office/drawing/2014/main" val="1646379312"/>
                    </a:ext>
                  </a:extLst>
                </a:gridCol>
              </a:tblGrid>
              <a:tr h="5279481">
                <a:tc>
                  <a:txBody>
                    <a:bodyPr/>
                    <a:lstStyle/>
                    <a:p>
                      <a:r>
                        <a:rPr lang="en-US"/>
                        <a:t>Chief complaint 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/>
                        <a:t>Sleep history:</a:t>
                      </a:r>
                    </a:p>
                    <a:p>
                      <a:pPr lvl="1"/>
                      <a:r>
                        <a:rPr lang="en-US"/>
                        <a:t>Daytime sleepiness</a:t>
                      </a:r>
                    </a:p>
                    <a:p>
                      <a:pPr lvl="1"/>
                      <a:r>
                        <a:rPr lang="en-US"/>
                        <a:t>Habitual snoring</a:t>
                      </a:r>
                    </a:p>
                    <a:p>
                      <a:pPr lvl="1"/>
                      <a:r>
                        <a:rPr lang="en-US"/>
                        <a:t>Witnessed apnea/gasping/choking</a:t>
                      </a:r>
                    </a:p>
                    <a:p>
                      <a:pPr lvl="1"/>
                      <a:r>
                        <a:rPr lang="en-US">
                          <a:hlinkClick r:id="rId2" action="ppaction://hlinksldjump"/>
                        </a:rPr>
                        <a:t>Difficulty falling asleep</a:t>
                      </a:r>
                      <a:endParaRPr lang="en-US"/>
                    </a:p>
                    <a:p>
                      <a:pPr lvl="1"/>
                      <a:r>
                        <a:rPr lang="en-US">
                          <a:hlinkClick r:id="rId2" action="ppaction://hlinksldjump"/>
                        </a:rPr>
                        <a:t>Nocturnal awakening</a:t>
                      </a:r>
                      <a:endParaRPr lang="en-US"/>
                    </a:p>
                    <a:p>
                      <a:pPr lvl="1"/>
                      <a:r>
                        <a:rPr lang="en-US"/>
                        <a:t>Nocturnal movements</a:t>
                      </a:r>
                    </a:p>
                    <a:p>
                      <a:pPr lvl="1"/>
                      <a:r>
                        <a:rPr lang="en-US"/>
                        <a:t>Parasomnias</a:t>
                      </a:r>
                    </a:p>
                    <a:p>
                      <a:pPr lvl="1"/>
                      <a:r>
                        <a:rPr lang="en-US"/>
                        <a:t>Awaken refreshed</a:t>
                      </a:r>
                    </a:p>
                    <a:p>
                      <a:pPr lvl="1"/>
                      <a:r>
                        <a:rPr lang="en-US"/>
                        <a:t>AM headache</a:t>
                      </a:r>
                    </a:p>
                    <a:p>
                      <a:pPr lvl="1"/>
                      <a:r>
                        <a:rPr lang="en-US"/>
                        <a:t>Dreams</a:t>
                      </a:r>
                    </a:p>
                    <a:p>
                      <a:pPr lvl="1"/>
                      <a:r>
                        <a:rPr lang="en-US"/>
                        <a:t>Nightmares</a:t>
                      </a:r>
                    </a:p>
                    <a:p>
                      <a:pPr lvl="1"/>
                      <a:r>
                        <a:rPr lang="en-US"/>
                        <a:t>Spontaneous dropping to sleep</a:t>
                      </a:r>
                    </a:p>
                    <a:p>
                      <a:pPr lvl="1"/>
                      <a:r>
                        <a:rPr lang="en-US"/>
                        <a:t>Naps</a:t>
                      </a:r>
                    </a:p>
                    <a:p>
                      <a:pPr lvl="2"/>
                      <a:r>
                        <a:rPr lang="en-US"/>
                        <a:t>Dreaming during naps</a:t>
                      </a:r>
                    </a:p>
                    <a:p>
                      <a:pPr lvl="1"/>
                      <a:r>
                        <a:rPr lang="en-US"/>
                        <a:t>Hypnagogic/hypnopompic events</a:t>
                      </a: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Hypertension</a:t>
                      </a:r>
                    </a:p>
                    <a:p>
                      <a:r>
                        <a:rPr lang="en-US"/>
                        <a:t>Congestive heart failure</a:t>
                      </a:r>
                    </a:p>
                    <a:p>
                      <a:r>
                        <a:rPr lang="en-US"/>
                        <a:t>Atrial fibrillation</a:t>
                      </a:r>
                    </a:p>
                    <a:p>
                      <a:r>
                        <a:rPr lang="en-US"/>
                        <a:t>Diabetes mellitus</a:t>
                      </a:r>
                    </a:p>
                    <a:p>
                      <a:r>
                        <a:rPr lang="en-US"/>
                        <a:t>Depression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/>
                        <a:t>Tobacco</a:t>
                      </a:r>
                    </a:p>
                    <a:p>
                      <a:r>
                        <a:rPr lang="en-US"/>
                        <a:t>Alcohol</a:t>
                      </a:r>
                    </a:p>
                    <a:p>
                      <a:r>
                        <a:rPr lang="en-US"/>
                        <a:t>Caffeine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/>
                        <a:t>Usual bedtime</a:t>
                      </a:r>
                    </a:p>
                    <a:p>
                      <a:r>
                        <a:rPr lang="en-US"/>
                        <a:t>Usual wake time</a:t>
                      </a:r>
                    </a:p>
                    <a:p>
                      <a:r>
                        <a:rPr lang="en-US"/>
                        <a:t>Work schedule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/>
                        <a:t>Prior diagnosis of obstructive sleep apnea</a:t>
                      </a:r>
                    </a:p>
                    <a:p>
                      <a:pPr lvl="1"/>
                      <a:r>
                        <a:rPr lang="en-US"/>
                        <a:t>Treatment tried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/>
                        <a:t>Past medical history</a:t>
                      </a:r>
                    </a:p>
                    <a:p>
                      <a:r>
                        <a:rPr lang="en-US"/>
                        <a:t>Medications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85624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39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56EE5-5DB0-6DAA-72C8-7E713A90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Sleep Testing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7D569C-69EB-1761-7D67-7FB2F93B9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712"/>
            <a:ext cx="10820400" cy="4674550"/>
          </a:xfrm>
        </p:spPr>
        <p:txBody>
          <a:bodyPr>
            <a:normAutofit/>
          </a:bodyPr>
          <a:lstStyle/>
          <a:p>
            <a:r>
              <a:rPr lang="en-US"/>
              <a:t>Nocturnal polysomnography</a:t>
            </a:r>
          </a:p>
          <a:p>
            <a:r>
              <a:rPr lang="en-US"/>
              <a:t>CPAP titration</a:t>
            </a:r>
          </a:p>
          <a:p>
            <a:r>
              <a:rPr lang="en-US"/>
              <a:t>Home sleep testing</a:t>
            </a:r>
          </a:p>
          <a:p>
            <a:r>
              <a:rPr lang="en-US"/>
              <a:t>Autotitrating PAP</a:t>
            </a:r>
          </a:p>
          <a:p>
            <a:r>
              <a:rPr lang="en-US"/>
              <a:t>Multiple sleep latency testing</a:t>
            </a:r>
          </a:p>
          <a:p>
            <a:r>
              <a:rPr lang="en-US"/>
              <a:t>Maintenance-of-wakefulness testing</a:t>
            </a:r>
          </a:p>
          <a:p>
            <a:r>
              <a:rPr lang="en-US"/>
              <a:t>Overnight oximetry</a:t>
            </a:r>
          </a:p>
          <a:p>
            <a:r>
              <a:rPr lang="en-US"/>
              <a:t>Actigraphy</a:t>
            </a:r>
          </a:p>
          <a:p>
            <a:r>
              <a:rPr lang="en-US">
                <a:hlinkClick r:id="rId2" action="ppaction://hlinkfile"/>
              </a:rPr>
              <a:t>Sleep diary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9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56EE5-5DB0-6DAA-72C8-7E713A90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Sleep &amp; the rest of you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666908-B0BB-0526-7E24-7A8A5D3B96A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14885" y="1658330"/>
            <a:ext cx="6908325" cy="82391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Medical diagnosis  			Sleep disorder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8890E4-1D93-1451-94BE-9958F180D470}"/>
              </a:ext>
            </a:extLst>
          </p:cNvPr>
          <p:cNvGrpSpPr/>
          <p:nvPr/>
        </p:nvGrpSpPr>
        <p:grpSpPr>
          <a:xfrm>
            <a:off x="3217916" y="1632692"/>
            <a:ext cx="1808149" cy="461472"/>
            <a:chOff x="8541947" y="3307647"/>
            <a:chExt cx="1808149" cy="461472"/>
          </a:xfrm>
        </p:grpSpPr>
        <p:sp>
          <p:nvSpPr>
            <p:cNvPr id="7" name="Arrow: Striped Right 6">
              <a:extLst>
                <a:ext uri="{FF2B5EF4-FFF2-40B4-BE49-F238E27FC236}">
                  <a16:creationId xmlns:a16="http://schemas.microsoft.com/office/drawing/2014/main" id="{96EFA83D-B162-E414-C093-A1616B15115C}"/>
                </a:ext>
              </a:extLst>
            </p:cNvPr>
            <p:cNvSpPr/>
            <p:nvPr/>
          </p:nvSpPr>
          <p:spPr>
            <a:xfrm>
              <a:off x="9527136" y="3307647"/>
              <a:ext cx="822960" cy="461472"/>
            </a:xfrm>
            <a:prstGeom prst="stripedRightArrow">
              <a:avLst/>
            </a:prstGeom>
            <a:solidFill>
              <a:srgbClr val="FF000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Arrow: Striped Right 8">
              <a:extLst>
                <a:ext uri="{FF2B5EF4-FFF2-40B4-BE49-F238E27FC236}">
                  <a16:creationId xmlns:a16="http://schemas.microsoft.com/office/drawing/2014/main" id="{A4D04EB7-ED83-64F7-9ED6-9D65D13FD080}"/>
                </a:ext>
              </a:extLst>
            </p:cNvPr>
            <p:cNvSpPr/>
            <p:nvPr/>
          </p:nvSpPr>
          <p:spPr>
            <a:xfrm flipH="1">
              <a:off x="8541947" y="3307647"/>
              <a:ext cx="822960" cy="461472"/>
            </a:xfrm>
            <a:prstGeom prst="stripedRightArrow">
              <a:avLst/>
            </a:prstGeom>
            <a:solidFill>
              <a:srgbClr val="FF000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81D0B52-749D-5181-4BDE-073614107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86584"/>
              </p:ext>
            </p:extLst>
          </p:nvPr>
        </p:nvGraphicFramePr>
        <p:xfrm>
          <a:off x="514885" y="2238206"/>
          <a:ext cx="8128000" cy="462927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64008">
                  <a:extLst>
                    <a:ext uri="{9D8B030D-6E8A-4147-A177-3AD203B41FA5}">
                      <a16:colId xmlns:a16="http://schemas.microsoft.com/office/drawing/2014/main" val="599651104"/>
                    </a:ext>
                  </a:extLst>
                </a:gridCol>
                <a:gridCol w="4463992">
                  <a:extLst>
                    <a:ext uri="{9D8B030D-6E8A-4147-A177-3AD203B41FA5}">
                      <a16:colId xmlns:a16="http://schemas.microsoft.com/office/drawing/2014/main" val="384187107"/>
                    </a:ext>
                  </a:extLst>
                </a:gridCol>
              </a:tblGrid>
              <a:tr h="461979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/>
                        <a:t>CHF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/>
                        <a:t>Atrial fibrillation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/>
                        <a:t>Cerebrovascular accident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/>
                        <a:t>Diabetes mellitus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/>
                        <a:t>Depression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/>
                        <a:t>Asthma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/>
                        <a:t>Hypertension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/>
                        <a:t>Parkinson disease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/>
                        <a:t>Obesity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/>
                        <a:t>Depression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/>
                        <a:t>Anxiety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/>
                        <a:t>Schizophrenia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/>
                        <a:t>Pregnancy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/>
                        <a:t>Old age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/>
                        <a:t>Chronic pain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/>
                        <a:t>Opioid use (present or past)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/>
                        <a:t>Post-traumatic stress disorder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0000"/>
                        </a:lnSpc>
                      </a:pPr>
                      <a:r>
                        <a:rPr lang="en-US" sz="1600"/>
                        <a:t>Obstructive sleep apnea</a:t>
                      </a:r>
                    </a:p>
                    <a:p>
                      <a:pPr lvl="1">
                        <a:lnSpc>
                          <a:spcPct val="110000"/>
                        </a:lnSpc>
                      </a:pPr>
                      <a:r>
                        <a:rPr lang="en-US" sz="1600"/>
                        <a:t>Central sleep apnea</a:t>
                      </a:r>
                    </a:p>
                    <a:p>
                      <a:pPr lvl="1">
                        <a:lnSpc>
                          <a:spcPct val="110000"/>
                        </a:lnSpc>
                      </a:pPr>
                      <a:r>
                        <a:rPr lang="en-US" sz="1600"/>
                        <a:t>Complex sleep apnea</a:t>
                      </a:r>
                    </a:p>
                    <a:p>
                      <a:pPr lvl="1">
                        <a:lnSpc>
                          <a:spcPct val="110000"/>
                        </a:lnSpc>
                      </a:pPr>
                      <a:r>
                        <a:rPr lang="en-US" sz="1600"/>
                        <a:t>Obesity-hypoventilation syndrome</a:t>
                      </a:r>
                    </a:p>
                    <a:p>
                      <a:pPr lvl="1">
                        <a:lnSpc>
                          <a:spcPct val="110000"/>
                        </a:lnSpc>
                      </a:pPr>
                      <a:r>
                        <a:rPr lang="en-US" sz="1600"/>
                        <a:t>REM behavior disorder</a:t>
                      </a:r>
                    </a:p>
                    <a:p>
                      <a:pPr lvl="1">
                        <a:lnSpc>
                          <a:spcPct val="110000"/>
                        </a:lnSpc>
                      </a:pPr>
                      <a:r>
                        <a:rPr lang="en-US" sz="1600"/>
                        <a:t>Insomnia</a:t>
                      </a:r>
                    </a:p>
                    <a:p>
                      <a:pPr lvl="1">
                        <a:lnSpc>
                          <a:spcPct val="110000"/>
                        </a:lnSpc>
                      </a:pPr>
                      <a:r>
                        <a:rPr lang="en-US" sz="1600"/>
                        <a:t>Parasomnias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48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73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/>
              <a:t>Insomnia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BF78E-389E-4599-A7F4-883DCE58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AB8A2-0BDD-219B-6C9D-E2DDA8690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5353050" cy="374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1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56EE5-5DB0-6DAA-72C8-7E713A90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931" y="1668987"/>
            <a:ext cx="8610600" cy="1293028"/>
          </a:xfrm>
        </p:spPr>
        <p:txBody>
          <a:bodyPr/>
          <a:lstStyle/>
          <a:p>
            <a:pPr algn="ctr"/>
            <a:r>
              <a:rPr lang="en-US"/>
              <a:t>Insomnia classification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7D569C-69EB-1761-7D67-7FB2F93B9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28431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9C9AE-D37F-A673-CAC2-6924D1B27AAD}"/>
              </a:ext>
            </a:extLst>
          </p:cNvPr>
          <p:cNvSpPr txBox="1"/>
          <p:nvPr/>
        </p:nvSpPr>
        <p:spPr>
          <a:xfrm>
            <a:off x="2993877" y="2962015"/>
            <a:ext cx="620424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Insomnia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hlinkClick r:id="rId2" action="ppaction://hlinksldjump"/>
              </a:rPr>
              <a:t>Chronic Insomnia Disorder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hlinkClick r:id="rId3" action="ppaction://hlinksldjump"/>
              </a:rPr>
              <a:t>Short-Term Insomnia Disorder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hlinkClick r:id="rId4" action="ppaction://hlinksldjump"/>
              </a:rPr>
              <a:t>Other Insomnia Disorder</a:t>
            </a:r>
            <a:endParaRPr lang="en-US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/>
              <a:t>Isolated Symptoms and Normal Variants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Excessive Time in Bed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Short Sleeper</a:t>
            </a:r>
          </a:p>
        </p:txBody>
      </p:sp>
    </p:spTree>
    <p:extLst>
      <p:ext uri="{BB962C8B-B14F-4D97-AF65-F5344CB8AC3E}">
        <p14:creationId xmlns:p14="http://schemas.microsoft.com/office/powerpoint/2010/main" val="212060055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stom 1">
      <a:majorFont>
        <a:latin typeface="Rockwell"/>
        <a:ea typeface=""/>
        <a:cs typeface=""/>
      </a:majorFont>
      <a:minorFont>
        <a:latin typeface="Georgi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Berlin Sans FB"/>
        <a:ea typeface=""/>
        <a:cs typeface=""/>
      </a:majorFont>
      <a:minorFont>
        <a:latin typeface="Gill Sans MT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1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stom 1">
      <a:majorFont>
        <a:latin typeface="Rockwell"/>
        <a:ea typeface=""/>
        <a:cs typeface=""/>
      </a:majorFont>
      <a:minorFont>
        <a:latin typeface="Georgi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3012</TotalTime>
  <Words>1550</Words>
  <Application>Microsoft Office PowerPoint</Application>
  <PresentationFormat>Widescreen</PresentationFormat>
  <Paragraphs>468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36</vt:i4>
      </vt:variant>
    </vt:vector>
  </HeadingPairs>
  <TitlesOfParts>
    <vt:vector size="58" baseType="lpstr">
      <vt:lpstr>Arial</vt:lpstr>
      <vt:lpstr>Berlin Sans FB</vt:lpstr>
      <vt:lpstr>Calibri</vt:lpstr>
      <vt:lpstr>Century Gothic</vt:lpstr>
      <vt:lpstr>Constantia</vt:lpstr>
      <vt:lpstr>Georgia</vt:lpstr>
      <vt:lpstr>Gill Sans MT</vt:lpstr>
      <vt:lpstr>Lucida Sans Unicode</vt:lpstr>
      <vt:lpstr>Rockwell</vt:lpstr>
      <vt:lpstr>Sabon Next LT</vt:lpstr>
      <vt:lpstr>Verdana</vt:lpstr>
      <vt:lpstr>Wingdings</vt:lpstr>
      <vt:lpstr>Wingdings 2</vt:lpstr>
      <vt:lpstr>Wingdings 3</vt:lpstr>
      <vt:lpstr>Vapor Trail</vt:lpstr>
      <vt:lpstr>Oriel</vt:lpstr>
      <vt:lpstr>Default Design</vt:lpstr>
      <vt:lpstr>Solstice</vt:lpstr>
      <vt:lpstr>Theme1</vt:lpstr>
      <vt:lpstr>Concourse</vt:lpstr>
      <vt:lpstr>Austin</vt:lpstr>
      <vt:lpstr>Flow</vt:lpstr>
      <vt:lpstr>SLEEP</vt:lpstr>
      <vt:lpstr>New for you</vt:lpstr>
      <vt:lpstr>Sleep conditions</vt:lpstr>
      <vt:lpstr>Sleep syndromes</vt:lpstr>
      <vt:lpstr>Talking to patients about Sleep</vt:lpstr>
      <vt:lpstr>Sleep Testing</vt:lpstr>
      <vt:lpstr>Sleep &amp; the rest of you</vt:lpstr>
      <vt:lpstr>Insomnia</vt:lpstr>
      <vt:lpstr>Insomnia classification</vt:lpstr>
      <vt:lpstr>Insomnia across the lifespan</vt:lpstr>
      <vt:lpstr>Insomnia definitions</vt:lpstr>
      <vt:lpstr>Insomnia definitions</vt:lpstr>
      <vt:lpstr>Insomnia Subtypes ICSD 3</vt:lpstr>
      <vt:lpstr>Insomnia Subtypes ICSD 3</vt:lpstr>
      <vt:lpstr>Insomnia Subtypes ICSD 3</vt:lpstr>
      <vt:lpstr>Isolated Symptoms and Normal Variants</vt:lpstr>
      <vt:lpstr>Insomnia in Children</vt:lpstr>
      <vt:lpstr>Talking about Insomnia</vt:lpstr>
      <vt:lpstr>Testing In Insomnia</vt:lpstr>
      <vt:lpstr>Treating Insomnia</vt:lpstr>
      <vt:lpstr>levels of recommendation</vt:lpstr>
      <vt:lpstr>Behavioral/Psychological Treatment for Insomnia</vt:lpstr>
      <vt:lpstr>Medication for Insomnia</vt:lpstr>
      <vt:lpstr>Medication for Insomnia</vt:lpstr>
      <vt:lpstr>Medication for Insomnia Details</vt:lpstr>
      <vt:lpstr>Medication for Insomnia Details</vt:lpstr>
      <vt:lpstr>Medication for Insomnia Details</vt:lpstr>
      <vt:lpstr>Medication effects on sleep</vt:lpstr>
      <vt:lpstr>Sleep, Arousal, and emotion regulation in adolescence:</vt:lpstr>
      <vt:lpstr>PowerPoint Presentation</vt:lpstr>
      <vt:lpstr>Nightmare Disorder</vt:lpstr>
      <vt:lpstr>oral appliance therapy: problems and possibilities</vt:lpstr>
      <vt:lpstr>REM Behavior Disorder</vt:lpstr>
      <vt:lpstr>The New Treatments for RLS</vt:lpstr>
      <vt:lpstr>Sleep and Depression</vt:lpstr>
      <vt:lpstr>Sleep and the Heart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Bloch</dc:creator>
  <cp:lastModifiedBy>Daniel Bloch</cp:lastModifiedBy>
  <cp:revision>25</cp:revision>
  <dcterms:created xsi:type="dcterms:W3CDTF">2023-04-22T16:04:43Z</dcterms:created>
  <dcterms:modified xsi:type="dcterms:W3CDTF">2023-05-11T15:31:02Z</dcterms:modified>
</cp:coreProperties>
</file>