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2" r:id="rId31"/>
    <p:sldId id="286" r:id="rId32"/>
    <p:sldId id="291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1E747-4375-47FA-8A78-1D321E5D0BD7}" type="datetimeFigureOut">
              <a:rPr lang="en-US" smtClean="0"/>
              <a:t>7/5/23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CE202-6DEF-48D8-994A-0F27EC308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4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https://drblochrecovery.com/journal-club/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CE202-6DEF-48D8-994A-0F27EC308E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9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Candesartan = Atacand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CE202-6DEF-48D8-994A-0F27EC308E1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7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3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8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25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26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554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50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5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6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7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5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2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9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6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9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F392-6C3E-40C5-A524-6FD4F2E1D929}" type="datetimeFigureOut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8882F7-78F5-447D-B853-34CF2850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4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A:\Articles\NEJM\2023\Prostate%20cancer%20screening.pdf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jamanetwork.com/journals/jama/fullarticle/201171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Articles/JAMA/2023/Hypertensive-drug%20heterogeneity.pdf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72D5-9A6B-CE7D-F17D-6E3E57298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Journal 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28475-0B2B-517B-6B95-FA552F9C1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4" y="4777379"/>
            <a:ext cx="5418196" cy="1126283"/>
          </a:xfrm>
        </p:spPr>
        <p:txBody>
          <a:bodyPr>
            <a:normAutofit lnSpcReduction="10000"/>
          </a:bodyPr>
          <a:lstStyle/>
          <a:p>
            <a:pPr algn="r"/>
            <a:r>
              <a:rPr lang="en-US"/>
              <a:t>July 5, 2023</a:t>
            </a:r>
          </a:p>
          <a:p>
            <a:r>
              <a:rPr lang="en-US"/>
              <a:t>Daniel Bloch, MD FASAM</a:t>
            </a:r>
          </a:p>
          <a:p>
            <a:r>
              <a:rPr lang="en-US"/>
              <a:t>Paul Schmidt, RPh MS</a:t>
            </a:r>
          </a:p>
        </p:txBody>
      </p:sp>
    </p:spTree>
    <p:extLst>
      <p:ext uri="{BB962C8B-B14F-4D97-AF65-F5344CB8AC3E}">
        <p14:creationId xmlns:p14="http://schemas.microsoft.com/office/powerpoint/2010/main" val="1129764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0"/>
            <a:ext cx="8915399" cy="844957"/>
          </a:xfrm>
        </p:spPr>
        <p:txBody>
          <a:bodyPr/>
          <a:lstStyle/>
          <a:p>
            <a:r>
              <a:rPr lang="en-US"/>
              <a:t>Statistics: Sensitivity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479" y="869892"/>
            <a:ext cx="8915399" cy="5607819"/>
          </a:xfrm>
        </p:spPr>
        <p:txBody>
          <a:bodyPr>
            <a:normAutofit/>
          </a:bodyPr>
          <a:lstStyle/>
          <a:p>
            <a:r>
              <a:rPr lang="en-US" b="1"/>
              <a:t>Use a highly-sensitive test to rule a disease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out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FEBD86-D55F-87C1-070D-9C495FC36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968698"/>
              </p:ext>
            </p:extLst>
          </p:nvPr>
        </p:nvGraphicFramePr>
        <p:xfrm>
          <a:off x="3616664" y="1689648"/>
          <a:ext cx="5431536" cy="2293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784">
                  <a:extLst>
                    <a:ext uri="{9D8B030D-6E8A-4147-A177-3AD203B41FA5}">
                      <a16:colId xmlns:a16="http://schemas.microsoft.com/office/drawing/2014/main" val="191295189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852260328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3960316085"/>
                    </a:ext>
                  </a:extLst>
                </a:gridCol>
              </a:tblGrid>
              <a:tr h="749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Condition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Present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Condition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Absent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932802"/>
                  </a:ext>
                </a:extLst>
              </a:tr>
              <a:tr h="749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Positive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Test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true</a:t>
                      </a:r>
                      <a:r>
                        <a:rPr lang="en-US" sz="2400">
                          <a:effectLst/>
                          <a:latin typeface="+mn-lt"/>
                        </a:rPr>
                        <a:t> +</a:t>
                      </a:r>
                      <a:endParaRPr lang="en-US" sz="2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(a)</a:t>
                      </a:r>
                    </a:p>
                  </a:txBody>
                  <a:tcPr marL="126228" marR="1262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false +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(b)</a:t>
                      </a:r>
                    </a:p>
                  </a:txBody>
                  <a:tcPr marL="126228" marR="126228" marT="0" marB="0"/>
                </a:tc>
                <a:extLst>
                  <a:ext uri="{0D108BD9-81ED-4DB2-BD59-A6C34878D82A}">
                    <a16:rowId xmlns:a16="http://schemas.microsoft.com/office/drawing/2014/main" val="429163580"/>
                  </a:ext>
                </a:extLst>
              </a:tr>
              <a:tr h="749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Negative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Test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effectLst/>
                          <a:latin typeface="+mn-lt"/>
                        </a:rPr>
                        <a:t>false –</a:t>
                      </a:r>
                      <a:endParaRPr lang="en-US" sz="2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(c)</a:t>
                      </a:r>
                    </a:p>
                  </a:txBody>
                  <a:tcPr marL="126228" marR="1262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true –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(d)</a:t>
                      </a:r>
                    </a:p>
                  </a:txBody>
                  <a:tcPr marL="126228" marR="126228" marT="0" marB="0"/>
                </a:tc>
                <a:extLst>
                  <a:ext uri="{0D108BD9-81ED-4DB2-BD59-A6C34878D82A}">
                    <a16:rowId xmlns:a16="http://schemas.microsoft.com/office/drawing/2014/main" val="32618087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4566D0-7332-C32A-66D1-86BFF97F6D6D}"/>
                  </a:ext>
                </a:extLst>
              </p:cNvPr>
              <p:cNvSpPr txBox="1"/>
              <p:nvPr/>
            </p:nvSpPr>
            <p:spPr>
              <a:xfrm>
                <a:off x="2649195" y="4802736"/>
                <a:ext cx="7366475" cy="1379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28600" algn="just">
                  <a:spcBef>
                    <a:spcPts val="1200"/>
                  </a:spcBef>
                </a:pPr>
                <a:r>
                  <a:rPr lang="en-US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Sensitivity </a:t>
                </a:r>
                <a:r>
                  <a:rPr lang="en-US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𝑇𝑅𝑈𝐸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𝑇𝑅𝑈𝐸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</m:e>
                        </m:d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𝐹𝐴𝐿𝑆𝐸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−)</m:t>
                        </m:r>
                      </m:den>
                    </m:f>
                  </m:oMath>
                </a14:m>
                <a:endParaRPr lang="en-US" sz="24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22860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Note how numerator and denominator both lie in the </a:t>
                </a:r>
                <a:r>
                  <a:rPr lang="en-US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“condition present” column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4566D0-7332-C32A-66D1-86BFF97F6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195" y="4802736"/>
                <a:ext cx="7366475" cy="1379801"/>
              </a:xfrm>
              <a:prstGeom prst="rect">
                <a:avLst/>
              </a:prstGeom>
              <a:blipFill>
                <a:blip r:embed="rId2"/>
                <a:stretch>
                  <a:fillRect l="-745" b="-5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29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0"/>
            <a:ext cx="8915399" cy="844957"/>
          </a:xfrm>
        </p:spPr>
        <p:txBody>
          <a:bodyPr/>
          <a:lstStyle/>
          <a:p>
            <a:r>
              <a:rPr lang="en-US"/>
              <a:t>Statistics: Positive Predictive Value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479" y="869892"/>
            <a:ext cx="8915399" cy="5607819"/>
          </a:xfrm>
        </p:spPr>
        <p:txBody>
          <a:bodyPr>
            <a:normAutofit/>
          </a:bodyPr>
          <a:lstStyle/>
          <a:p>
            <a:r>
              <a:rPr lang="en-US" b="1"/>
              <a:t>If PPV is high, patient with positive test is highly likely</a:t>
            </a:r>
            <a:br>
              <a:rPr lang="en-US" b="1"/>
            </a:br>
            <a:r>
              <a:rPr lang="en-US" b="1"/>
              <a:t>to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en-US" b="1"/>
              <a:t> the condition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FEBD86-D55F-87C1-070D-9C495FC36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45153"/>
              </p:ext>
            </p:extLst>
          </p:nvPr>
        </p:nvGraphicFramePr>
        <p:xfrm>
          <a:off x="4194665" y="1991170"/>
          <a:ext cx="5431536" cy="2293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784">
                  <a:extLst>
                    <a:ext uri="{9D8B030D-6E8A-4147-A177-3AD203B41FA5}">
                      <a16:colId xmlns:a16="http://schemas.microsoft.com/office/drawing/2014/main" val="191295189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852260328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2978711577"/>
                    </a:ext>
                  </a:extLst>
                </a:gridCol>
              </a:tblGrid>
              <a:tr h="749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Condition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Present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Condition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Absent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932802"/>
                  </a:ext>
                </a:extLst>
              </a:tr>
              <a:tr h="749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Positive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Test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true</a:t>
                      </a:r>
                      <a:r>
                        <a:rPr lang="en-US" sz="2400">
                          <a:effectLst/>
                          <a:latin typeface="+mn-lt"/>
                        </a:rPr>
                        <a:t> +</a:t>
                      </a:r>
                      <a:endParaRPr lang="en-US" sz="2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(a)</a:t>
                      </a:r>
                    </a:p>
                  </a:txBody>
                  <a:tcPr marL="126228" marR="1262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effectLst/>
                        </a:rPr>
                        <a:t>false +</a:t>
                      </a:r>
                      <a:endParaRPr lang="en-US" sz="24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(b)</a:t>
                      </a:r>
                    </a:p>
                  </a:txBody>
                  <a:tcPr marL="126228" marR="1262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63580"/>
                  </a:ext>
                </a:extLst>
              </a:tr>
              <a:tr h="749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Negative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Test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effectLst/>
                          <a:latin typeface="+mn-lt"/>
                        </a:rPr>
                        <a:t>false –</a:t>
                      </a:r>
                      <a:endParaRPr lang="en-US" sz="2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(c)</a:t>
                      </a:r>
                    </a:p>
                  </a:txBody>
                  <a:tcPr marL="126228" marR="12622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true –</a:t>
                      </a:r>
                      <a:endParaRPr lang="en-US" sz="24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(d)</a:t>
                      </a:r>
                    </a:p>
                  </a:txBody>
                  <a:tcPr marL="126228" marR="126228" marT="0" marB="0"/>
                </a:tc>
                <a:extLst>
                  <a:ext uri="{0D108BD9-81ED-4DB2-BD59-A6C34878D82A}">
                    <a16:rowId xmlns:a16="http://schemas.microsoft.com/office/drawing/2014/main" val="32618087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4566D0-7332-C32A-66D1-86BFF97F6D6D}"/>
                  </a:ext>
                </a:extLst>
              </p:cNvPr>
              <p:cNvSpPr txBox="1"/>
              <p:nvPr/>
            </p:nvSpPr>
            <p:spPr>
              <a:xfrm>
                <a:off x="2649195" y="4802736"/>
                <a:ext cx="7366475" cy="1379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28600" algn="just">
                  <a:spcBef>
                    <a:spcPts val="1200"/>
                  </a:spcBef>
                </a:pPr>
                <a:r>
                  <a:rPr lang="en-US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Positive Predictive Value </a:t>
                </a:r>
                <a:r>
                  <a:rPr lang="en-US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𝑇𝑅𝑈𝐸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𝑇𝑅𝑈𝐸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</m:e>
                        </m:d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𝐹𝐴𝐿𝑆𝐸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22860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Note how numerator and denominator both lie in the</a:t>
                </a:r>
                <a:br>
                  <a:rPr lang="en-US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“positive test” row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4566D0-7332-C32A-66D1-86BFF97F6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195" y="4802736"/>
                <a:ext cx="7366475" cy="1379801"/>
              </a:xfrm>
              <a:prstGeom prst="rect">
                <a:avLst/>
              </a:prstGeom>
              <a:blipFill>
                <a:blip r:embed="rId2"/>
                <a:stretch>
                  <a:fillRect l="-745" b="-5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65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0"/>
            <a:ext cx="8915399" cy="844957"/>
          </a:xfrm>
        </p:spPr>
        <p:txBody>
          <a:bodyPr>
            <a:normAutofit fontScale="90000"/>
          </a:bodyPr>
          <a:lstStyle/>
          <a:p>
            <a:r>
              <a:rPr lang="en-US"/>
              <a:t>Statistics: Negative Predictive Value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479" y="869892"/>
            <a:ext cx="8915399" cy="5607819"/>
          </a:xfrm>
        </p:spPr>
        <p:txBody>
          <a:bodyPr>
            <a:normAutofit/>
          </a:bodyPr>
          <a:lstStyle/>
          <a:p>
            <a:r>
              <a:rPr lang="en-US" b="1"/>
              <a:t>If NPV is high, patient with negative test is highly likely</a:t>
            </a:r>
            <a:br>
              <a:rPr lang="en-US" b="1"/>
            </a:b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not to</a:t>
            </a:r>
            <a:r>
              <a:rPr lang="en-US" b="1"/>
              <a:t>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en-US" b="1"/>
              <a:t> the condition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FEBD86-D55F-87C1-070D-9C495FC36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23939"/>
              </p:ext>
            </p:extLst>
          </p:nvPr>
        </p:nvGraphicFramePr>
        <p:xfrm>
          <a:off x="4194665" y="1991170"/>
          <a:ext cx="5431536" cy="2271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784">
                  <a:extLst>
                    <a:ext uri="{9D8B030D-6E8A-4147-A177-3AD203B41FA5}">
                      <a16:colId xmlns:a16="http://schemas.microsoft.com/office/drawing/2014/main" val="191295189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852260328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2978711577"/>
                    </a:ext>
                  </a:extLst>
                </a:gridCol>
              </a:tblGrid>
              <a:tr h="749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Condition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Present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Condition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Absent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932802"/>
                  </a:ext>
                </a:extLst>
              </a:tr>
              <a:tr h="749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Positive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Test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true</a:t>
                      </a:r>
                      <a:r>
                        <a:rPr lang="en-US" sz="2000">
                          <a:effectLst/>
                          <a:latin typeface="+mn-lt"/>
                        </a:rPr>
                        <a:t> +</a:t>
                      </a:r>
                      <a:endParaRPr lang="en-US" sz="20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(a)</a:t>
                      </a:r>
                      <a:endParaRPr lang="en-US" sz="2200">
                        <a:effectLst/>
                      </a:endParaRPr>
                    </a:p>
                  </a:txBody>
                  <a:tcPr marL="126228" marR="12622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effectLst/>
                        </a:rPr>
                        <a:t>false +</a:t>
                      </a:r>
                      <a:endParaRPr lang="en-US" sz="20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(b)</a:t>
                      </a:r>
                      <a:endParaRPr lang="en-US" sz="2200">
                        <a:effectLst/>
                      </a:endParaRPr>
                    </a:p>
                  </a:txBody>
                  <a:tcPr marL="126228" marR="126228" marT="0" marB="0"/>
                </a:tc>
                <a:extLst>
                  <a:ext uri="{0D108BD9-81ED-4DB2-BD59-A6C34878D82A}">
                    <a16:rowId xmlns:a16="http://schemas.microsoft.com/office/drawing/2014/main" val="1868301078"/>
                  </a:ext>
                </a:extLst>
              </a:tr>
              <a:tr h="749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Negative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Test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effectLst/>
                          <a:latin typeface="+mn-lt"/>
                        </a:rPr>
                        <a:t>false –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(c)</a:t>
                      </a:r>
                    </a:p>
                  </a:txBody>
                  <a:tcPr marL="126228" marR="1262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true</a:t>
                      </a:r>
                      <a:r>
                        <a:rPr lang="en-US" sz="2400">
                          <a:effectLst/>
                        </a:rPr>
                        <a:t> –</a:t>
                      </a:r>
                      <a:endParaRPr lang="en-US" sz="24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(d)</a:t>
                      </a:r>
                    </a:p>
                  </a:txBody>
                  <a:tcPr marL="126228" marR="1262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8087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4566D0-7332-C32A-66D1-86BFF97F6D6D}"/>
                  </a:ext>
                </a:extLst>
              </p:cNvPr>
              <p:cNvSpPr txBox="1"/>
              <p:nvPr/>
            </p:nvSpPr>
            <p:spPr>
              <a:xfrm>
                <a:off x="2649195" y="4802736"/>
                <a:ext cx="7366475" cy="1379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28600" algn="just">
                  <a:spcBef>
                    <a:spcPts val="1200"/>
                  </a:spcBef>
                </a:pPr>
                <a:r>
                  <a:rPr lang="en-US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Negative Predictive Value </a:t>
                </a:r>
                <a:r>
                  <a:rPr lang="en-US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𝑇𝑅𝑈𝐸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𝑇𝑅𝑈𝐸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</m:e>
                        </m:d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𝐹𝐴𝐿𝑆𝐸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22860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Note how numerator and denominator both lie in the</a:t>
                </a:r>
                <a:br>
                  <a:rPr lang="en-US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“negative test” row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4566D0-7332-C32A-66D1-86BFF97F6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195" y="4802736"/>
                <a:ext cx="7366475" cy="1379801"/>
              </a:xfrm>
              <a:prstGeom prst="rect">
                <a:avLst/>
              </a:prstGeom>
              <a:blipFill>
                <a:blip r:embed="rId2"/>
                <a:stretch>
                  <a:fillRect l="-745" b="-5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05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0"/>
            <a:ext cx="8915399" cy="844957"/>
          </a:xfrm>
        </p:spPr>
        <p:txBody>
          <a:bodyPr/>
          <a:lstStyle/>
          <a:p>
            <a:r>
              <a:rPr lang="en-US"/>
              <a:t>Statistics Examples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FEBD86-D55F-87C1-070D-9C495FC36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74084"/>
              </p:ext>
            </p:extLst>
          </p:nvPr>
        </p:nvGraphicFramePr>
        <p:xfrm>
          <a:off x="2452479" y="869892"/>
          <a:ext cx="3761471" cy="1593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403">
                  <a:extLst>
                    <a:ext uri="{9D8B030D-6E8A-4147-A177-3AD203B41FA5}">
                      <a16:colId xmlns:a16="http://schemas.microsoft.com/office/drawing/2014/main" val="191295189"/>
                    </a:ext>
                  </a:extLst>
                </a:gridCol>
                <a:gridCol w="1291034">
                  <a:extLst>
                    <a:ext uri="{9D8B030D-6E8A-4147-A177-3AD203B41FA5}">
                      <a16:colId xmlns:a16="http://schemas.microsoft.com/office/drawing/2014/main" val="852260328"/>
                    </a:ext>
                  </a:extLst>
                </a:gridCol>
                <a:gridCol w="1291034">
                  <a:extLst>
                    <a:ext uri="{9D8B030D-6E8A-4147-A177-3AD203B41FA5}">
                      <a16:colId xmlns:a16="http://schemas.microsoft.com/office/drawing/2014/main" val="2152031332"/>
                    </a:ext>
                  </a:extLst>
                </a:gridCol>
              </a:tblGrid>
              <a:tr h="5189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7363" marR="873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Condition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Present</a:t>
                      </a:r>
                      <a:endParaRPr lang="en-US" sz="15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7363" marR="8736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Condition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Absent</a:t>
                      </a:r>
                      <a:endParaRPr lang="en-US" sz="15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7363" marR="8736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932802"/>
                  </a:ext>
                </a:extLst>
              </a:tr>
              <a:tr h="534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Positive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Test</a:t>
                      </a:r>
                      <a:endParaRPr lang="en-US" sz="15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7363" marR="8736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(a)</a:t>
                      </a:r>
                    </a:p>
                  </a:txBody>
                  <a:tcPr marL="87363" marR="8736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effectLst/>
                        </a:rPr>
                        <a:t>14</a:t>
                      </a:r>
                      <a:endParaRPr lang="en-US" sz="17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(b)</a:t>
                      </a:r>
                    </a:p>
                  </a:txBody>
                  <a:tcPr marL="87363" marR="87363" marT="0" marB="0"/>
                </a:tc>
                <a:extLst>
                  <a:ext uri="{0D108BD9-81ED-4DB2-BD59-A6C34878D82A}">
                    <a16:rowId xmlns:a16="http://schemas.microsoft.com/office/drawing/2014/main" val="429163580"/>
                  </a:ext>
                </a:extLst>
              </a:tr>
              <a:tr h="534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Negative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Test</a:t>
                      </a:r>
                      <a:endParaRPr lang="en-US" sz="15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7363" marR="8736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effectLst/>
                          <a:latin typeface="+mn-lt"/>
                        </a:rPr>
                        <a:t>18</a:t>
                      </a:r>
                      <a:endParaRPr lang="en-US" sz="17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(c)</a:t>
                      </a:r>
                    </a:p>
                  </a:txBody>
                  <a:tcPr marL="87363" marR="8736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effectLst/>
                        </a:rPr>
                        <a:t>78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effectLst/>
                        </a:rPr>
                        <a:t>(d)</a:t>
                      </a:r>
                    </a:p>
                  </a:txBody>
                  <a:tcPr marL="87363" marR="87363" marT="0" marB="0"/>
                </a:tc>
                <a:extLst>
                  <a:ext uri="{0D108BD9-81ED-4DB2-BD59-A6C34878D82A}">
                    <a16:rowId xmlns:a16="http://schemas.microsoft.com/office/drawing/2014/main" val="32618087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BA6E97-426E-45EC-39DA-8CBA931C785A}"/>
                  </a:ext>
                </a:extLst>
              </p:cNvPr>
              <p:cNvSpPr txBox="1"/>
              <p:nvPr/>
            </p:nvSpPr>
            <p:spPr>
              <a:xfrm>
                <a:off x="2743199" y="3281585"/>
                <a:ext cx="5076203" cy="351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Sensitivity</a:t>
                </a:r>
                <a:r>
                  <a:rPr lang="en-US" sz="1800"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43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0.58</m:t>
                    </m:r>
                  </m:oMath>
                </a14:m>
                <a:endParaRPr lang="en-US" sz="2800"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Specificity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78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92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0.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PPV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39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.64</m:t>
                    </m:r>
                  </m:oMath>
                </a14:m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NPV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78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96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.81</m:t>
                    </m:r>
                  </m:oMath>
                </a14:m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BA6E97-426E-45EC-39DA-8CBA931C7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3281585"/>
                <a:ext cx="5076203" cy="3512052"/>
              </a:xfrm>
              <a:prstGeom prst="rect">
                <a:avLst/>
              </a:prstGeom>
              <a:blipFill>
                <a:blip r:embed="rId2"/>
                <a:stretch>
                  <a:fillRect l="-2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056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709301"/>
            <a:ext cx="8915399" cy="1282517"/>
          </a:xfrm>
        </p:spPr>
        <p:txBody>
          <a:bodyPr>
            <a:normAutofit fontScale="90000"/>
          </a:bodyPr>
          <a:lstStyle/>
          <a:p>
            <a:r>
              <a:rPr lang="en-US"/>
              <a:t>Statistics Examples:</a:t>
            </a:r>
            <a:br>
              <a:rPr lang="en-US"/>
            </a:br>
            <a:r>
              <a:rPr lang="en-US"/>
              <a:t>Can a test be very sensitive and have a low positive predictive value?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FEBD86-D55F-87C1-070D-9C495FC36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17149"/>
              </p:ext>
            </p:extLst>
          </p:nvPr>
        </p:nvGraphicFramePr>
        <p:xfrm>
          <a:off x="2452479" y="2724471"/>
          <a:ext cx="3761471" cy="1593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403">
                  <a:extLst>
                    <a:ext uri="{9D8B030D-6E8A-4147-A177-3AD203B41FA5}">
                      <a16:colId xmlns:a16="http://schemas.microsoft.com/office/drawing/2014/main" val="191295189"/>
                    </a:ext>
                  </a:extLst>
                </a:gridCol>
                <a:gridCol w="1291034">
                  <a:extLst>
                    <a:ext uri="{9D8B030D-6E8A-4147-A177-3AD203B41FA5}">
                      <a16:colId xmlns:a16="http://schemas.microsoft.com/office/drawing/2014/main" val="852260328"/>
                    </a:ext>
                  </a:extLst>
                </a:gridCol>
                <a:gridCol w="1291034">
                  <a:extLst>
                    <a:ext uri="{9D8B030D-6E8A-4147-A177-3AD203B41FA5}">
                      <a16:colId xmlns:a16="http://schemas.microsoft.com/office/drawing/2014/main" val="2152031332"/>
                    </a:ext>
                  </a:extLst>
                </a:gridCol>
              </a:tblGrid>
              <a:tr h="5189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7363" marR="873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Condition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Present</a:t>
                      </a:r>
                      <a:endParaRPr lang="en-US" sz="15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7363" marR="8736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Condition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Absent</a:t>
                      </a:r>
                      <a:endParaRPr lang="en-US" sz="15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7363" marR="8736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932802"/>
                  </a:ext>
                </a:extLst>
              </a:tr>
              <a:tr h="534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Positive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Test</a:t>
                      </a:r>
                      <a:endParaRPr lang="en-US" sz="15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7363" marR="8736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(a)</a:t>
                      </a:r>
                    </a:p>
                  </a:txBody>
                  <a:tcPr marL="87363" marR="8736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effectLst/>
                        </a:rPr>
                        <a:t>1,000,078</a:t>
                      </a:r>
                      <a:endParaRPr lang="en-US" sz="17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(b)</a:t>
                      </a:r>
                    </a:p>
                  </a:txBody>
                  <a:tcPr marL="87363" marR="87363" marT="0" marB="0"/>
                </a:tc>
                <a:extLst>
                  <a:ext uri="{0D108BD9-81ED-4DB2-BD59-A6C34878D82A}">
                    <a16:rowId xmlns:a16="http://schemas.microsoft.com/office/drawing/2014/main" val="429163580"/>
                  </a:ext>
                </a:extLst>
              </a:tr>
              <a:tr h="534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Negative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Test</a:t>
                      </a:r>
                      <a:endParaRPr lang="en-US" sz="15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7363" marR="8736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effectLst/>
                          <a:latin typeface="+mn-lt"/>
                        </a:rPr>
                        <a:t>1</a:t>
                      </a:r>
                      <a:endParaRPr lang="en-US" sz="17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(c)</a:t>
                      </a:r>
                    </a:p>
                  </a:txBody>
                  <a:tcPr marL="87363" marR="8736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effectLst/>
                        </a:rPr>
                        <a:t>14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effectLst/>
                        </a:rPr>
                        <a:t>(d)</a:t>
                      </a:r>
                    </a:p>
                  </a:txBody>
                  <a:tcPr marL="87363" marR="87363" marT="0" marB="0"/>
                </a:tc>
                <a:extLst>
                  <a:ext uri="{0D108BD9-81ED-4DB2-BD59-A6C34878D82A}">
                    <a16:rowId xmlns:a16="http://schemas.microsoft.com/office/drawing/2014/main" val="32618087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BA6E97-426E-45EC-39DA-8CBA931C785A}"/>
                  </a:ext>
                </a:extLst>
              </p:cNvPr>
              <p:cNvSpPr txBox="1"/>
              <p:nvPr/>
            </p:nvSpPr>
            <p:spPr>
              <a:xfrm>
                <a:off x="2452479" y="4572648"/>
                <a:ext cx="6272777" cy="1901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Sensitivity</a:t>
                </a:r>
                <a:r>
                  <a:rPr lang="en-US" sz="1800"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z="2800" b="0" i="0" smtClean="0"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96</m:t>
                    </m:r>
                  </m:oMath>
                </a14:m>
                <a:endParaRPr lang="en-US" sz="2800"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PPV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1,000,103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.000025</m:t>
                    </m:r>
                  </m:oMath>
                </a14:m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BA6E97-426E-45EC-39DA-8CBA931C7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479" y="4572648"/>
                <a:ext cx="6272777" cy="1901226"/>
              </a:xfrm>
              <a:prstGeom prst="rect">
                <a:avLst/>
              </a:prstGeom>
              <a:blipFill>
                <a:blip r:embed="rId2"/>
                <a:stretch>
                  <a:fillRect l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1DD7E1F-6787-35A3-D05D-A51131283C94}"/>
              </a:ext>
            </a:extLst>
          </p:cNvPr>
          <p:cNvSpPr txBox="1"/>
          <p:nvPr/>
        </p:nvSpPr>
        <p:spPr>
          <a:xfrm>
            <a:off x="3059395" y="2100686"/>
            <a:ext cx="705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Yes, if the disease’s prevalence in your population is very low:</a:t>
            </a:r>
          </a:p>
        </p:txBody>
      </p:sp>
    </p:spTree>
    <p:extLst>
      <p:ext uri="{BB962C8B-B14F-4D97-AF65-F5344CB8AC3E}">
        <p14:creationId xmlns:p14="http://schemas.microsoft.com/office/powerpoint/2010/main" val="350477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0"/>
            <a:ext cx="8915399" cy="844957"/>
          </a:xfrm>
        </p:spPr>
        <p:txBody>
          <a:bodyPr>
            <a:normAutofit/>
          </a:bodyPr>
          <a:lstStyle/>
          <a:p>
            <a:r>
              <a:rPr lang="en-US"/>
              <a:t>Bayes Theorem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479" y="1989392"/>
            <a:ext cx="8915399" cy="4522504"/>
          </a:xfrm>
        </p:spPr>
        <p:txBody>
          <a:bodyPr>
            <a:normAutofit/>
          </a:bodyPr>
          <a:lstStyle/>
          <a:p>
            <a:r>
              <a:rPr lang="en-US" sz="2400" b="1">
                <a:latin typeface="+mj-lt"/>
              </a:rPr>
              <a:t>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Pick a condition whose prevalence is 1 in 10,000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Screen with a test whose false positive rate is 1%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Its specificity is approximately 99% (better than most tests)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/>
              <a:t>100 false positive tests in 10,000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Presume that the test actually detects the 1 patient in 10,000</a:t>
            </a:r>
            <a:br>
              <a:rPr lang="en-US" b="1"/>
            </a:br>
            <a:r>
              <a:rPr lang="en-US" b="1"/>
              <a:t>who has the condition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This gives 101 positive results,</a:t>
            </a:r>
            <a:br>
              <a:rPr lang="en-US" b="1"/>
            </a:br>
            <a:r>
              <a:rPr lang="en-US" b="1"/>
              <a:t>only 1 of which is in a patient with the disease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So 100 out of 101 positive results are falsely positive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So the positive predictive value is &lt; 1%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60503-A157-D2E9-3E22-93D92F8CB60F}"/>
              </a:ext>
            </a:extLst>
          </p:cNvPr>
          <p:cNvSpPr txBox="1"/>
          <p:nvPr/>
        </p:nvSpPr>
        <p:spPr>
          <a:xfrm>
            <a:off x="2452479" y="948424"/>
            <a:ext cx="8633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value of the test depends upon the prevalence of the disease in the population that you are studying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Facilitates interpreting test results by placing them in context</a:t>
            </a:r>
          </a:p>
        </p:txBody>
      </p:sp>
    </p:spTree>
    <p:extLst>
      <p:ext uri="{BB962C8B-B14F-4D97-AF65-F5344CB8AC3E}">
        <p14:creationId xmlns:p14="http://schemas.microsoft.com/office/powerpoint/2010/main" val="3383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0"/>
            <a:ext cx="8915399" cy="844957"/>
          </a:xfrm>
        </p:spPr>
        <p:txBody>
          <a:bodyPr>
            <a:normAutofit/>
          </a:bodyPr>
          <a:lstStyle/>
          <a:p>
            <a:r>
              <a:rPr lang="en-US"/>
              <a:t>Number Needed to Treat (NNT)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479" y="1167748"/>
            <a:ext cx="8915399" cy="4882674"/>
          </a:xfrm>
        </p:spPr>
        <p:txBody>
          <a:bodyPr>
            <a:normAutofit lnSpcReduction="10000"/>
          </a:bodyPr>
          <a:lstStyle/>
          <a:p>
            <a:r>
              <a:rPr lang="en-US" sz="2400" b="1">
                <a:latin typeface="+mj-lt"/>
              </a:rPr>
              <a:t>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Mortality rate without treatment: 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Mortality rate with treatment: 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Reduction in mortality: 50%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Relative risk reduction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What a great treatment!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It cuts the mortality rate in half!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Reduction in mortality: 1 percentage point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Absolute risk reduction: 1 per 100 persons treated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Number Needed to Treat: 100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What a mediocre treatment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We have to treat 100 people to save 1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91443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0"/>
            <a:ext cx="8915399" cy="844957"/>
          </a:xfrm>
        </p:spPr>
        <p:txBody>
          <a:bodyPr>
            <a:normAutofit/>
          </a:bodyPr>
          <a:lstStyle/>
          <a:p>
            <a:r>
              <a:rPr lang="en-US"/>
              <a:t>Prior And Posterior Probabilities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479" y="1167747"/>
            <a:ext cx="9041614" cy="5532155"/>
          </a:xfrm>
        </p:spPr>
        <p:txBody>
          <a:bodyPr>
            <a:normAutofit/>
          </a:bodyPr>
          <a:lstStyle/>
          <a:p>
            <a:r>
              <a:rPr lang="en-US" sz="2400" b="1">
                <a:latin typeface="+mj-lt"/>
              </a:rPr>
              <a:t>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Patient with classical angina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Pretest probability of coronary artery disease: 90%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/>
          </a:p>
          <a:p>
            <a:endParaRPr lang="en-US" sz="2000" b="1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>
                <a:latin typeface="+mj-lt"/>
              </a:rPr>
              <a:t>	Did that help?</a:t>
            </a:r>
          </a:p>
          <a:p>
            <a:pPr>
              <a:spcBef>
                <a:spcPts val="1200"/>
              </a:spcBef>
            </a:pPr>
            <a:r>
              <a:rPr lang="en-US" sz="2400" b="1">
                <a:latin typeface="+mj-lt"/>
              </a:rPr>
              <a:t>Another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Patient with totally atypical chest 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Pretest probability of coronary artery disease: 10%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/>
          </a:p>
          <a:p>
            <a:r>
              <a:rPr lang="en-US">
                <a:latin typeface="+mj-lt"/>
              </a:rPr>
              <a:t>		Did that help?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6B8006-2D9C-E208-DFE7-DC2083006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294170"/>
              </p:ext>
            </p:extLst>
          </p:nvPr>
        </p:nvGraphicFramePr>
        <p:xfrm>
          <a:off x="2909678" y="2460690"/>
          <a:ext cx="589249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1316">
                  <a:extLst>
                    <a:ext uri="{9D8B030D-6E8A-4147-A177-3AD203B41FA5}">
                      <a16:colId xmlns:a16="http://schemas.microsoft.com/office/drawing/2014/main" val="3305694174"/>
                    </a:ext>
                  </a:extLst>
                </a:gridCol>
                <a:gridCol w="2441174">
                  <a:extLst>
                    <a:ext uri="{9D8B030D-6E8A-4147-A177-3AD203B41FA5}">
                      <a16:colId xmlns:a16="http://schemas.microsoft.com/office/drawing/2014/main" val="36317230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Treadmill electrocardiogram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Posttest probability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8148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Negative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85%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28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Positive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95%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711909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0BB8AB-1209-D8A6-F108-029B834D7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34949"/>
              </p:ext>
            </p:extLst>
          </p:nvPr>
        </p:nvGraphicFramePr>
        <p:xfrm>
          <a:off x="2913432" y="5126978"/>
          <a:ext cx="5888736" cy="737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7288">
                  <a:extLst>
                    <a:ext uri="{9D8B030D-6E8A-4147-A177-3AD203B41FA5}">
                      <a16:colId xmlns:a16="http://schemas.microsoft.com/office/drawing/2014/main" val="4185818823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2272939063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Treadmill electrocardiogram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Posttest probability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866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Negative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5%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1202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Positive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15%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3766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16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427290"/>
            <a:ext cx="8915399" cy="844957"/>
          </a:xfrm>
        </p:spPr>
        <p:txBody>
          <a:bodyPr>
            <a:normAutofit fontScale="90000"/>
          </a:bodyPr>
          <a:lstStyle/>
          <a:p>
            <a:r>
              <a:rPr lang="en-US" b="1"/>
              <a:t>Biases</a:t>
            </a:r>
            <a:br>
              <a:rPr lang="en-US"/>
            </a:br>
            <a:r>
              <a:rPr lang="en-US"/>
              <a:t>Lead-Time Bias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478" y="1519372"/>
            <a:ext cx="8915399" cy="5146347"/>
          </a:xfrm>
        </p:spPr>
        <p:txBody>
          <a:bodyPr>
            <a:normAutofit/>
          </a:bodyPr>
          <a:lstStyle/>
          <a:p>
            <a:r>
              <a:rPr lang="en-US" sz="2400" b="1">
                <a:latin typeface="+mj-lt"/>
              </a:rPr>
              <a:t>Patient develops a disease in 1997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Patient, unscreened, develops symptoms and is diagnosed in 1999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Patient dies of disease in 2001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Patient survives 2 years with the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Same patient, screened, is diagnosed before symptoms develop, in 1998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Treatment is ineffective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Patient dies of disease in 2001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Patient appears to have survived 3 years with the disease</a:t>
            </a:r>
          </a:p>
          <a:p>
            <a:r>
              <a:rPr lang="en-US" sz="2400" b="1"/>
              <a:t>But patient’s outcome is unchanged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5882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427290"/>
            <a:ext cx="8915399" cy="844957"/>
          </a:xfrm>
        </p:spPr>
        <p:txBody>
          <a:bodyPr>
            <a:normAutofit fontScale="90000"/>
          </a:bodyPr>
          <a:lstStyle/>
          <a:p>
            <a:r>
              <a:rPr lang="en-US" b="1"/>
              <a:t>Biases</a:t>
            </a:r>
            <a:br>
              <a:rPr lang="en-US"/>
            </a:br>
            <a:r>
              <a:rPr lang="en-US"/>
              <a:t>Selection Bias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478" y="1519372"/>
            <a:ext cx="8915399" cy="5146347"/>
          </a:xfrm>
        </p:spPr>
        <p:txBody>
          <a:bodyPr>
            <a:normAutofit/>
          </a:bodyPr>
          <a:lstStyle/>
          <a:p>
            <a:r>
              <a:rPr lang="en-US" sz="2400" b="1">
                <a:latin typeface="+mj-lt"/>
              </a:rPr>
              <a:t>Patients who happen to be screened happen also to have healthier habits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latin typeface="+mj-lt"/>
              </a:rPr>
              <a:t>Their outcomes may be better than those of the unscreened patients</a:t>
            </a:r>
          </a:p>
          <a:p>
            <a:pPr>
              <a:spcBef>
                <a:spcPts val="1800"/>
              </a:spcBef>
            </a:pPr>
            <a:r>
              <a:rPr lang="en-US" sz="2400" b="1">
                <a:latin typeface="+mj-lt"/>
              </a:rPr>
              <a:t>This is the result of the patients’ lifestyles, not of screening</a:t>
            </a:r>
          </a:p>
        </p:txBody>
      </p:sp>
    </p:spTree>
    <p:extLst>
      <p:ext uri="{BB962C8B-B14F-4D97-AF65-F5344CB8AC3E}">
        <p14:creationId xmlns:p14="http://schemas.microsoft.com/office/powerpoint/2010/main" val="109749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PROSTATE-CANCER SCREENING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A5E48-4C55-8426-A512-369A98F74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299" y="3530130"/>
            <a:ext cx="8915399" cy="426574"/>
          </a:xfrm>
        </p:spPr>
        <p:txBody>
          <a:bodyPr/>
          <a:lstStyle/>
          <a:p>
            <a:pPr algn="ctr"/>
            <a:r>
              <a:rPr lang="en-US" sz="1800" b="1" i="0">
                <a:solidFill>
                  <a:srgbClr val="77787A"/>
                </a:solidFill>
                <a:effectLst/>
                <a:latin typeface="OTNEJMScalaSansLF-Bold"/>
              </a:rPr>
              <a:t>N Engl J Med 2023;388:1405-14</a:t>
            </a:r>
            <a:r>
              <a:rPr lang="en-US"/>
              <a:t> </a:t>
            </a:r>
          </a:p>
        </p:txBody>
      </p:sp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7B6CDB8E-84DF-704D-72FE-523A56A2E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447" y="3956704"/>
            <a:ext cx="2227105" cy="29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55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427290"/>
            <a:ext cx="8915399" cy="844957"/>
          </a:xfrm>
        </p:spPr>
        <p:txBody>
          <a:bodyPr>
            <a:normAutofit fontScale="90000"/>
          </a:bodyPr>
          <a:lstStyle/>
          <a:p>
            <a:r>
              <a:rPr lang="en-US" b="1"/>
              <a:t>Biases</a:t>
            </a:r>
            <a:br>
              <a:rPr lang="en-US"/>
            </a:br>
            <a:r>
              <a:rPr lang="en-US"/>
              <a:t>Spectrum Bias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478" y="1519372"/>
            <a:ext cx="8915399" cy="5146347"/>
          </a:xfrm>
        </p:spPr>
        <p:txBody>
          <a:bodyPr>
            <a:normAutofit/>
          </a:bodyPr>
          <a:lstStyle/>
          <a:p>
            <a:r>
              <a:rPr lang="en-US" sz="2400" b="1">
                <a:latin typeface="+mj-lt"/>
              </a:rPr>
              <a:t>A test may perform differently in different groups of patients with different presentations of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latin typeface="+mj-lt"/>
              </a:rPr>
              <a:t>Many classical symptoms vs. mild symptoms or atypical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386644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427290"/>
            <a:ext cx="8915399" cy="844957"/>
          </a:xfrm>
        </p:spPr>
        <p:txBody>
          <a:bodyPr>
            <a:normAutofit/>
          </a:bodyPr>
          <a:lstStyle/>
          <a:p>
            <a:r>
              <a:rPr lang="en-US" b="1"/>
              <a:t>Receiver Operating Curves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478" y="1519372"/>
            <a:ext cx="8915399" cy="5146347"/>
          </a:xfrm>
        </p:spPr>
        <p:txBody>
          <a:bodyPr>
            <a:normAutofit/>
          </a:bodyPr>
          <a:lstStyle/>
          <a:p>
            <a:r>
              <a:rPr lang="en-US" sz="2400" b="1">
                <a:latin typeface="+mj-lt"/>
              </a:rPr>
              <a:t>You must sacrifice specificity for sensitivity, and vice versa</a:t>
            </a:r>
          </a:p>
          <a:p>
            <a:endParaRPr lang="en-US" b="1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3697D4-E3F4-4579-E476-08EB9EDF4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29865"/>
              </p:ext>
            </p:extLst>
          </p:nvPr>
        </p:nvGraphicFramePr>
        <p:xfrm>
          <a:off x="2452478" y="2435552"/>
          <a:ext cx="3789015" cy="2992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7426">
                  <a:extLst>
                    <a:ext uri="{9D8B030D-6E8A-4147-A177-3AD203B41FA5}">
                      <a16:colId xmlns:a16="http://schemas.microsoft.com/office/drawing/2014/main" val="3732617681"/>
                    </a:ext>
                  </a:extLst>
                </a:gridCol>
                <a:gridCol w="1158787">
                  <a:extLst>
                    <a:ext uri="{9D8B030D-6E8A-4147-A177-3AD203B41FA5}">
                      <a16:colId xmlns:a16="http://schemas.microsoft.com/office/drawing/2014/main" val="881240803"/>
                    </a:ext>
                  </a:extLst>
                </a:gridCol>
                <a:gridCol w="1252802">
                  <a:extLst>
                    <a:ext uri="{9D8B030D-6E8A-4147-A177-3AD203B41FA5}">
                      <a16:colId xmlns:a16="http://schemas.microsoft.com/office/drawing/2014/main" val="3766304380"/>
                    </a:ext>
                  </a:extLst>
                </a:gridCol>
              </a:tblGrid>
              <a:tr h="5589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PSA cutoff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Sensitivity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Specificity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5749102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83.4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38.9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4496370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67.0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58.7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5967697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52.6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72.5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2837768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40.5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81.1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8253734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3.1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32.2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86.7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2441518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4.1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20.5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93.8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43441777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6.1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4.6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98.5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2963187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8.1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1.7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99.4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31624446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10.1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99.7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59767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4AC982-1769-1DC4-2CA4-ED958616E70D}"/>
              </a:ext>
            </a:extLst>
          </p:cNvPr>
          <p:cNvSpPr txBox="1"/>
          <p:nvPr/>
        </p:nvSpPr>
        <p:spPr>
          <a:xfrm>
            <a:off x="1450648" y="5428300"/>
            <a:ext cx="51637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>
                <a:solidFill>
                  <a:srgbClr val="0000FF"/>
                </a:solidFill>
                <a:effectLst/>
                <a:latin typeface="Sabon Next LT" panose="02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https://jamanetwork.com/journals/jama/fullarticle/201171</a:t>
            </a:r>
            <a:endParaRPr lang="en-US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E754AC-6893-E292-9EF6-E43076ED6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77" y="2226951"/>
            <a:ext cx="4248150" cy="340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009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427290"/>
            <a:ext cx="8915399" cy="844957"/>
          </a:xfrm>
        </p:spPr>
        <p:txBody>
          <a:bodyPr>
            <a:normAutofit/>
          </a:bodyPr>
          <a:lstStyle/>
          <a:p>
            <a:r>
              <a:rPr lang="en-US" b="1"/>
              <a:t>Receiver Operating Curves</a:t>
            </a:r>
            <a:endParaRPr lang="en-US"/>
          </a:p>
        </p:txBody>
      </p:sp>
      <p:pic>
        <p:nvPicPr>
          <p:cNvPr id="9" name="Picture 8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BE2FE653-92EB-D9D3-36FF-7BEEC80A6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8"/>
          <a:stretch/>
        </p:blipFill>
        <p:spPr bwMode="auto">
          <a:xfrm>
            <a:off x="3257648" y="1339520"/>
            <a:ext cx="5676704" cy="5168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6779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8" y="529839"/>
            <a:ext cx="8915399" cy="844957"/>
          </a:xfrm>
        </p:spPr>
        <p:txBody>
          <a:bodyPr>
            <a:normAutofit fontScale="90000"/>
          </a:bodyPr>
          <a:lstStyle/>
          <a:p>
            <a:r>
              <a:rPr lang="en-US" b="1"/>
              <a:t>Other prostate-cancer screening guidelines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478" y="1519372"/>
            <a:ext cx="8915399" cy="5146347"/>
          </a:xfrm>
        </p:spPr>
        <p:txBody>
          <a:bodyPr>
            <a:normAutofit/>
          </a:bodyPr>
          <a:lstStyle/>
          <a:p>
            <a:r>
              <a:rPr lang="en-US" sz="2400" b="1">
                <a:latin typeface="+mj-lt"/>
              </a:rPr>
              <a:t>Article’s Table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latin typeface="+mj-lt"/>
              </a:rPr>
              <a:t>None of them suggests routine screening</a:t>
            </a:r>
          </a:p>
          <a:p>
            <a:pPr>
              <a:spcBef>
                <a:spcPts val="3000"/>
              </a:spcBef>
            </a:pPr>
            <a:r>
              <a:rPr lang="en-US" sz="2400" b="1">
                <a:latin typeface="+mj-lt"/>
              </a:rPr>
              <a:t>USPSTF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“The USPSTF concludes with moderate certainty that the potential benefits of PSA-based screening for prostate cancer in men 70 years and older do not outweigh the expected harms.”</a:t>
            </a:r>
          </a:p>
        </p:txBody>
      </p:sp>
    </p:spTree>
    <p:extLst>
      <p:ext uri="{BB962C8B-B14F-4D97-AF65-F5344CB8AC3E}">
        <p14:creationId xmlns:p14="http://schemas.microsoft.com/office/powerpoint/2010/main" val="172247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8" y="529839"/>
            <a:ext cx="8915399" cy="844957"/>
          </a:xfrm>
        </p:spPr>
        <p:txBody>
          <a:bodyPr>
            <a:normAutofit/>
          </a:bodyPr>
          <a:lstStyle/>
          <a:p>
            <a:r>
              <a:rPr lang="en-US" b="1"/>
              <a:t>Shared Decision Making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478" y="1519372"/>
            <a:ext cx="8915399" cy="5146347"/>
          </a:xfrm>
        </p:spPr>
        <p:txBody>
          <a:bodyPr>
            <a:normAutofit/>
          </a:bodyPr>
          <a:lstStyle/>
          <a:p>
            <a:r>
              <a:rPr lang="en-US" sz="1600">
                <a:latin typeface="+mj-lt"/>
              </a:rPr>
              <a:t>Article’s Table 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CC3B93-1C5C-A6CA-4F09-DEE9D4A4D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87938"/>
              </p:ext>
            </p:extLst>
          </p:nvPr>
        </p:nvGraphicFramePr>
        <p:xfrm>
          <a:off x="2452478" y="2119522"/>
          <a:ext cx="8915400" cy="3688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0464">
                  <a:extLst>
                    <a:ext uri="{9D8B030D-6E8A-4147-A177-3AD203B41FA5}">
                      <a16:colId xmlns:a16="http://schemas.microsoft.com/office/drawing/2014/main" val="659939345"/>
                    </a:ext>
                  </a:extLst>
                </a:gridCol>
                <a:gridCol w="5094936">
                  <a:extLst>
                    <a:ext uri="{9D8B030D-6E8A-4147-A177-3AD203B41FA5}">
                      <a16:colId xmlns:a16="http://schemas.microsoft.com/office/drawing/2014/main" val="3240121737"/>
                    </a:ext>
                  </a:extLst>
                </a:gridCol>
              </a:tblGrid>
              <a:tr h="1982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Category and Components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Details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845899"/>
                  </a:ext>
                </a:extLst>
              </a:tr>
              <a:tr h="1699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Screening test: PSA test positivity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Approximately 8% (with 4 as the cutoff)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extLst>
                  <a:ext uri="{0D108BD9-81ED-4DB2-BD59-A6C34878D82A}">
                    <a16:rowId xmlns:a16="http://schemas.microsoft.com/office/drawing/2014/main" val="2643572520"/>
                  </a:ext>
                </a:extLst>
              </a:tr>
              <a:tr h="3398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Cancer risk: probability of prostate cancer diagnosis after positive screen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18% at baseline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11% at postbaseline screen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>
                          <a:effectLst/>
                        </a:rPr>
                        <a:t>(1 year after screening)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extLst>
                  <a:ext uri="{0D108BD9-81ED-4DB2-BD59-A6C34878D82A}">
                    <a16:rowId xmlns:a16="http://schemas.microsoft.com/office/drawing/2014/main" val="526148036"/>
                  </a:ext>
                </a:extLst>
              </a:tr>
              <a:tr h="16993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43680" algn="ctr"/>
                        </a:tabLst>
                      </a:pPr>
                      <a:r>
                        <a:rPr lang="en-US" sz="1600">
                          <a:effectLst/>
                        </a:rPr>
                        <a:t>	Potential benefits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458513"/>
                  </a:ext>
                </a:extLst>
              </a:tr>
              <a:tr h="5097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Prevention of death from prostate cancer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Among 1000 men invited to undergo screening,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5 will die from prostate cancer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1.3 will avoid death from prostate cancer owing to screening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>
                          <a:effectLst/>
                        </a:rPr>
                        <a:t>(13-year period after initial screening)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extLst>
                  <a:ext uri="{0D108BD9-81ED-4DB2-BD59-A6C34878D82A}">
                    <a16:rowId xmlns:a16="http://schemas.microsoft.com/office/drawing/2014/main" val="1007205928"/>
                  </a:ext>
                </a:extLst>
              </a:tr>
              <a:tr h="5097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Reassurance regarding low risk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men 55 to 59 with PSA &lt;1</a:t>
                      </a:r>
                    </a:p>
                    <a:p>
                      <a:pPr marL="285750" marR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0.3% cumulative risk of lethal prostate cancer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>
                          <a:effectLst/>
                        </a:rPr>
                        <a:t>(death or metastatic disease in the 15 years after screening)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extLst>
                  <a:ext uri="{0D108BD9-81ED-4DB2-BD59-A6C34878D82A}">
                    <a16:rowId xmlns:a16="http://schemas.microsoft.com/office/drawing/2014/main" val="2112434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882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8" y="0"/>
            <a:ext cx="8915399" cy="844957"/>
          </a:xfrm>
        </p:spPr>
        <p:txBody>
          <a:bodyPr>
            <a:normAutofit/>
          </a:bodyPr>
          <a:lstStyle/>
          <a:p>
            <a:r>
              <a:rPr lang="en-US" b="1"/>
              <a:t>Shared Decision Making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E7F10A-D64C-06A9-70B6-CB5E2B240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750481"/>
              </p:ext>
            </p:extLst>
          </p:nvPr>
        </p:nvGraphicFramePr>
        <p:xfrm>
          <a:off x="2452477" y="844957"/>
          <a:ext cx="8915400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0636">
                  <a:extLst>
                    <a:ext uri="{9D8B030D-6E8A-4147-A177-3AD203B41FA5}">
                      <a16:colId xmlns:a16="http://schemas.microsoft.com/office/drawing/2014/main" val="3854866612"/>
                    </a:ext>
                  </a:extLst>
                </a:gridCol>
                <a:gridCol w="6214764">
                  <a:extLst>
                    <a:ext uri="{9D8B030D-6E8A-4147-A177-3AD203B41FA5}">
                      <a16:colId xmlns:a16="http://schemas.microsoft.com/office/drawing/2014/main" val="1653825031"/>
                    </a:ext>
                  </a:extLst>
                </a:gridCol>
              </a:tblGrid>
              <a:tr h="148676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43680" algn="ctr"/>
                        </a:tabLst>
                      </a:pPr>
                      <a:r>
                        <a:rPr lang="en-US" sz="1800">
                          <a:effectLst/>
                        </a:rPr>
                        <a:t>	Potential harms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660189"/>
                  </a:ext>
                </a:extLst>
              </a:tr>
              <a:tr h="2973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Overdiagnosis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Prostate cancer will be diagnosed in 96 of 1000 men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Overdiagnosis 23 to 42%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(11-year period)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extLst>
                  <a:ext uri="{0D108BD9-81ED-4DB2-BD59-A6C34878D82A}">
                    <a16:rowId xmlns:a16="http://schemas.microsoft.com/office/drawing/2014/main" val="2208778331"/>
                  </a:ext>
                </a:extLst>
              </a:tr>
              <a:tr h="594704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Overtreatment and resulting complications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2/3 will initially receive active treatment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1/3 will receive active surveillance</a:t>
                      </a:r>
                    </a:p>
                    <a:p>
                      <a:pPr marL="7429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of the latter, 1/2 will progress to active treatment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extLst>
                  <a:ext uri="{0D108BD9-81ED-4DB2-BD59-A6C34878D82A}">
                    <a16:rowId xmlns:a16="http://schemas.microsoft.com/office/drawing/2014/main" val="412604715"/>
                  </a:ext>
                </a:extLst>
              </a:tr>
              <a:tr h="297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Radical prostatectomy: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erectile dysfunction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urinary incontinence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extLst>
                  <a:ext uri="{0D108BD9-81ED-4DB2-BD59-A6C34878D82A}">
                    <a16:rowId xmlns:a16="http://schemas.microsoft.com/office/drawing/2014/main" val="3191508582"/>
                  </a:ext>
                </a:extLst>
              </a:tr>
              <a:tr h="297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Radiotherapy: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erectile dysfunction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impaired bowel function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extLst>
                  <a:ext uri="{0D108BD9-81ED-4DB2-BD59-A6C34878D82A}">
                    <a16:rowId xmlns:a16="http://schemas.microsoft.com/office/drawing/2014/main" val="656383492"/>
                  </a:ext>
                </a:extLst>
              </a:tr>
              <a:tr h="4460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False-positive test and downstream testing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10–15% false positive rate after 3–4 screening rounds</a:t>
                      </a:r>
                    </a:p>
                    <a:p>
                      <a:pPr marL="7429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5% lead to negative biopsy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extLst>
                  <a:ext uri="{0D108BD9-81ED-4DB2-BD59-A6C34878D82A}">
                    <a16:rowId xmlns:a16="http://schemas.microsoft.com/office/drawing/2014/main" val="259081916"/>
                  </a:ext>
                </a:extLst>
              </a:tr>
              <a:tr h="1486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Biopsy complications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>
                          <a:effectLst/>
                        </a:rPr>
                        <a:t>Bleeding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>
                          <a:effectLst/>
                        </a:rPr>
                        <a:t>Infection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>
                          <a:effectLst/>
                        </a:rPr>
                        <a:t>1–3% risk of hospitalization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extLst>
                  <a:ext uri="{0D108BD9-81ED-4DB2-BD59-A6C34878D82A}">
                    <a16:rowId xmlns:a16="http://schemas.microsoft.com/office/drawing/2014/main" val="373697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320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294" y="282011"/>
            <a:ext cx="8915399" cy="844957"/>
          </a:xfrm>
        </p:spPr>
        <p:txBody>
          <a:bodyPr>
            <a:normAutofit fontScale="90000"/>
          </a:bodyPr>
          <a:lstStyle/>
          <a:p>
            <a:r>
              <a:rPr lang="en-US" b="1"/>
              <a:t>Shared Decision Making</a:t>
            </a:r>
            <a:br>
              <a:rPr lang="en-US" b="1"/>
            </a:br>
            <a:r>
              <a:rPr lang="en-US" sz="4000">
                <a:effectLst/>
              </a:rPr>
              <a:t>Personal risk</a:t>
            </a: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0427D6-1B5D-C0F2-3548-707FB3897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74334"/>
              </p:ext>
            </p:extLst>
          </p:nvPr>
        </p:nvGraphicFramePr>
        <p:xfrm>
          <a:off x="2418292" y="1480750"/>
          <a:ext cx="8915401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407">
                  <a:extLst>
                    <a:ext uri="{9D8B030D-6E8A-4147-A177-3AD203B41FA5}">
                      <a16:colId xmlns:a16="http://schemas.microsoft.com/office/drawing/2014/main" val="2144514888"/>
                    </a:ext>
                  </a:extLst>
                </a:gridCol>
                <a:gridCol w="2971997">
                  <a:extLst>
                    <a:ext uri="{9D8B030D-6E8A-4147-A177-3AD203B41FA5}">
                      <a16:colId xmlns:a16="http://schemas.microsoft.com/office/drawing/2014/main" val="1363436938"/>
                    </a:ext>
                  </a:extLst>
                </a:gridCol>
                <a:gridCol w="2971997">
                  <a:extLst>
                    <a:ext uri="{9D8B030D-6E8A-4147-A177-3AD203B41FA5}">
                      <a16:colId xmlns:a16="http://schemas.microsoft.com/office/drawing/2014/main" val="1703750002"/>
                    </a:ext>
                  </a:extLst>
                </a:gridCol>
              </a:tblGrid>
              <a:tr h="1699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Age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Incidence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(per 100,000 person-yr)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Mortality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extLst>
                  <a:ext uri="{0D108BD9-81ED-4DB2-BD59-A6C34878D82A}">
                    <a16:rowId xmlns:a16="http://schemas.microsoft.com/office/drawing/2014/main" val="1945437318"/>
                  </a:ext>
                </a:extLst>
              </a:tr>
              <a:tr h="1699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50–64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extLst>
                  <a:ext uri="{0D108BD9-81ED-4DB2-BD59-A6C34878D82A}">
                    <a16:rowId xmlns:a16="http://schemas.microsoft.com/office/drawing/2014/main" val="3994694966"/>
                  </a:ext>
                </a:extLst>
              </a:tr>
              <a:tr h="1699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65–74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735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extLst>
                  <a:ext uri="{0D108BD9-81ED-4DB2-BD59-A6C34878D82A}">
                    <a16:rowId xmlns:a16="http://schemas.microsoft.com/office/drawing/2014/main" val="968058204"/>
                  </a:ext>
                </a:extLst>
              </a:tr>
              <a:tr h="1699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≥ 75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558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224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extLst>
                  <a:ext uri="{0D108BD9-81ED-4DB2-BD59-A6C34878D82A}">
                    <a16:rowId xmlns:a16="http://schemas.microsoft.com/office/drawing/2014/main" val="278140124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2C139B-E94D-D169-EE7F-F3D5F0D0B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352640"/>
              </p:ext>
            </p:extLst>
          </p:nvPr>
        </p:nvGraphicFramePr>
        <p:xfrm>
          <a:off x="2418292" y="3291965"/>
          <a:ext cx="8915401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407">
                  <a:extLst>
                    <a:ext uri="{9D8B030D-6E8A-4147-A177-3AD203B41FA5}">
                      <a16:colId xmlns:a16="http://schemas.microsoft.com/office/drawing/2014/main" val="3620017695"/>
                    </a:ext>
                  </a:extLst>
                </a:gridCol>
                <a:gridCol w="2971997">
                  <a:extLst>
                    <a:ext uri="{9D8B030D-6E8A-4147-A177-3AD203B41FA5}">
                      <a16:colId xmlns:a16="http://schemas.microsoft.com/office/drawing/2014/main" val="1973082311"/>
                    </a:ext>
                  </a:extLst>
                </a:gridCol>
                <a:gridCol w="2971997">
                  <a:extLst>
                    <a:ext uri="{9D8B030D-6E8A-4147-A177-3AD203B41FA5}">
                      <a16:colId xmlns:a16="http://schemas.microsoft.com/office/drawing/2014/main" val="1498379124"/>
                    </a:ext>
                  </a:extLst>
                </a:gridCol>
              </a:tblGrid>
              <a:tr h="1699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Race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Incidence (Relative Risk)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Mortality (RR)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extLst>
                  <a:ext uri="{0D108BD9-81ED-4DB2-BD59-A6C34878D82A}">
                    <a16:rowId xmlns:a16="http://schemas.microsoft.com/office/drawing/2014/main" val="4187433150"/>
                  </a:ext>
                </a:extLst>
              </a:tr>
              <a:tr h="1699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9940" algn="l"/>
                        </a:tabLst>
                      </a:pPr>
                      <a:r>
                        <a:rPr lang="en-US" sz="1800">
                          <a:effectLst/>
                        </a:rPr>
                        <a:t>Black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1.7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2.1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extLst>
                  <a:ext uri="{0D108BD9-81ED-4DB2-BD59-A6C34878D82A}">
                    <a16:rowId xmlns:a16="http://schemas.microsoft.com/office/drawing/2014/main" val="2724686599"/>
                  </a:ext>
                </a:extLst>
              </a:tr>
              <a:tr h="1699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Non-Black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(reference)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(reference)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extLst>
                  <a:ext uri="{0D108BD9-81ED-4DB2-BD59-A6C34878D82A}">
                    <a16:rowId xmlns:a16="http://schemas.microsoft.com/office/drawing/2014/main" val="411015548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22BCB40-2040-A466-FCE0-CE8F39ACB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365367"/>
              </p:ext>
            </p:extLst>
          </p:nvPr>
        </p:nvGraphicFramePr>
        <p:xfrm>
          <a:off x="2418292" y="4554540"/>
          <a:ext cx="5962996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1196">
                  <a:extLst>
                    <a:ext uri="{9D8B030D-6E8A-4147-A177-3AD203B41FA5}">
                      <a16:colId xmlns:a16="http://schemas.microsoft.com/office/drawing/2014/main" val="750990037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4873974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Family History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Incidence (Relative Risk)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209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9940" algn="l"/>
                        </a:tabLst>
                      </a:pPr>
                      <a:r>
                        <a:rPr lang="en-US" sz="1800">
                          <a:effectLst/>
                        </a:rPr>
                        <a:t>Positive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2.5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5269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Negative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(reference)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1481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546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294" y="282011"/>
            <a:ext cx="8915399" cy="844957"/>
          </a:xfrm>
        </p:spPr>
        <p:txBody>
          <a:bodyPr>
            <a:normAutofit/>
          </a:bodyPr>
          <a:lstStyle/>
          <a:p>
            <a:r>
              <a:rPr lang="en-US" b="1"/>
              <a:t>Shared Decision Making</a:t>
            </a:r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A4BAB3-BE6C-6C4A-D7C2-77A2DA11E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79153"/>
              </p:ext>
            </p:extLst>
          </p:nvPr>
        </p:nvGraphicFramePr>
        <p:xfrm>
          <a:off x="1674976" y="1126968"/>
          <a:ext cx="9878938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5031">
                  <a:extLst>
                    <a:ext uri="{9D8B030D-6E8A-4147-A177-3AD203B41FA5}">
                      <a16:colId xmlns:a16="http://schemas.microsoft.com/office/drawing/2014/main" val="1899621434"/>
                    </a:ext>
                  </a:extLst>
                </a:gridCol>
                <a:gridCol w="6793907">
                  <a:extLst>
                    <a:ext uri="{9D8B030D-6E8A-4147-A177-3AD203B41FA5}">
                      <a16:colId xmlns:a16="http://schemas.microsoft.com/office/drawing/2014/main" val="3548099435"/>
                    </a:ext>
                  </a:extLst>
                </a:gridCol>
              </a:tblGrid>
              <a:tr h="148676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61460" algn="ctr"/>
                        </a:tabLst>
                      </a:pPr>
                      <a:r>
                        <a:rPr lang="en-US" sz="1800">
                          <a:effectLst/>
                        </a:rPr>
                        <a:t>	Decision-Making Factors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397113"/>
                  </a:ext>
                </a:extLst>
              </a:tr>
              <a:tr h="148676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Attitudes and preferences: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personal assessment of the importance of potential benefits and harms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Benefits: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Prostate cancer ruled out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Risk of dying from prostate cancer reduced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extLst>
                  <a:ext uri="{0D108BD9-81ED-4DB2-BD59-A6C34878D82A}">
                    <a16:rowId xmlns:a16="http://schemas.microsoft.com/office/drawing/2014/main" val="1088409944"/>
                  </a:ext>
                </a:extLst>
              </a:tr>
              <a:tr h="446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Harms: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Treatment or periodic surveillance testing for a cancer that might never have caused any symptoms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Unnecessary prostate biopsy in men without cancer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extLst>
                  <a:ext uri="{0D108BD9-81ED-4DB2-BD59-A6C34878D82A}">
                    <a16:rowId xmlns:a16="http://schemas.microsoft.com/office/drawing/2014/main" val="3491637388"/>
                  </a:ext>
                </a:extLst>
              </a:tr>
              <a:tr h="297352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Next-step options: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decisions on biopsy and treatment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Triage tests may allow the patient to avoid or defer biopsy</a:t>
                      </a:r>
                    </a:p>
                    <a:p>
                      <a:pPr marL="7429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risk of missing clinically significant disease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extLst>
                  <a:ext uri="{0D108BD9-81ED-4DB2-BD59-A6C34878D82A}">
                    <a16:rowId xmlns:a16="http://schemas.microsoft.com/office/drawing/2014/main" val="303115153"/>
                  </a:ext>
                </a:extLst>
              </a:tr>
              <a:tr h="297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MRI-guided biopsy can increase detection of clinically significant disease</a:t>
                      </a:r>
                    </a:p>
                    <a:p>
                      <a:pPr marL="7429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Some risk of overdiagnosis</a:t>
                      </a:r>
                      <a:endParaRPr lang="en-US" sz="18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extLst>
                  <a:ext uri="{0D108BD9-81ED-4DB2-BD59-A6C34878D82A}">
                    <a16:rowId xmlns:a16="http://schemas.microsoft.com/office/drawing/2014/main" val="1848873527"/>
                  </a:ext>
                </a:extLst>
              </a:tr>
              <a:tr h="59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Active surveillance (periodic PSA tests and biopsies) for low-risk disease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</a:rPr>
                        <a:t>May allow the patient to avoid or defer curative treatment</a:t>
                      </a:r>
                    </a:p>
                    <a:p>
                      <a:pPr marL="7429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Small increased risk of metastatic progression or death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4" marR="55754" marT="0" marB="0"/>
                </a:tc>
                <a:extLst>
                  <a:ext uri="{0D108BD9-81ED-4DB2-BD59-A6C34878D82A}">
                    <a16:rowId xmlns:a16="http://schemas.microsoft.com/office/drawing/2014/main" val="1034766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750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364" y="2061330"/>
            <a:ext cx="9426012" cy="1468800"/>
          </a:xfrm>
        </p:spPr>
        <p:txBody>
          <a:bodyPr/>
          <a:lstStyle/>
          <a:p>
            <a:r>
              <a:rPr lang="en-US"/>
              <a:t>HYPERTENSION-DRUG HETEROGENEITY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A5E48-4C55-8426-A512-369A98F74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299" y="3530130"/>
            <a:ext cx="8915399" cy="426574"/>
          </a:xfrm>
        </p:spPr>
        <p:txBody>
          <a:bodyPr/>
          <a:lstStyle/>
          <a:p>
            <a:pPr algn="ctr"/>
            <a:r>
              <a:rPr lang="en-US" sz="1800" b="1" i="0">
                <a:solidFill>
                  <a:srgbClr val="77787A"/>
                </a:solidFill>
                <a:effectLst/>
                <a:latin typeface="OTNEJMScalaSansLF-Bold"/>
              </a:rPr>
              <a:t>JAMA 2023;329(14):1160-9</a:t>
            </a:r>
            <a:r>
              <a:rPr lang="en-US"/>
              <a:t> </a:t>
            </a:r>
          </a:p>
        </p:txBody>
      </p:sp>
      <p:pic>
        <p:nvPicPr>
          <p:cNvPr id="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E4263C22-DB24-960B-EE76-9741BEAC8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91" y="3956703"/>
            <a:ext cx="2116370" cy="29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7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364" y="2061330"/>
            <a:ext cx="9426012" cy="1468800"/>
          </a:xfrm>
        </p:spPr>
        <p:txBody>
          <a:bodyPr/>
          <a:lstStyle/>
          <a:p>
            <a:r>
              <a:rPr lang="en-US"/>
              <a:t>HYPERTENSION-DRUG HETEROGENEITY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A5E48-4C55-8426-A512-369A98F74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299" y="3530130"/>
            <a:ext cx="8915399" cy="426574"/>
          </a:xfrm>
        </p:spPr>
        <p:txBody>
          <a:bodyPr/>
          <a:lstStyle/>
          <a:p>
            <a:pPr algn="ctr"/>
            <a:r>
              <a:rPr lang="en-US" sz="1800" b="1" i="0">
                <a:solidFill>
                  <a:srgbClr val="77787A"/>
                </a:solidFill>
                <a:effectLst/>
                <a:latin typeface="OTNEJMScalaSansLF-Bold"/>
              </a:rPr>
              <a:t>At least as interesting for its design as for the findings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5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Screening Principles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C151C6-6D75-13D2-D47A-CABF6A3A8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Should we screen for everything that you can possibly screen for?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0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BCCB-AB45-3C36-5C86-A075E03D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HYPERTENSION-DRUG 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38FBC-9089-B95B-3B2B-17138BC2A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261774" cy="377762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Drugs </a:t>
            </a:r>
            <a:r>
              <a:rPr lang="en-US" sz="2800" b="1"/>
              <a:t>Studied – Authors stated </a:t>
            </a:r>
            <a:r>
              <a:rPr lang="en-US" sz="2800" b="1" dirty="0"/>
              <a:t>doses not equipotent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AF8FF5-1436-6875-6482-7E382BEE5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20471"/>
              </p:ext>
            </p:extLst>
          </p:nvPr>
        </p:nvGraphicFramePr>
        <p:xfrm>
          <a:off x="2589212" y="3095311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354">
                  <a:extLst>
                    <a:ext uri="{9D8B030D-6E8A-4147-A177-3AD203B41FA5}">
                      <a16:colId xmlns:a16="http://schemas.microsoft.com/office/drawing/2014/main" val="1547060722"/>
                    </a:ext>
                  </a:extLst>
                </a:gridCol>
                <a:gridCol w="1646646">
                  <a:extLst>
                    <a:ext uri="{9D8B030D-6E8A-4147-A177-3AD203B41FA5}">
                      <a16:colId xmlns:a16="http://schemas.microsoft.com/office/drawing/2014/main" val="16686214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77415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51570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Strength (mg)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75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/>
                        <a:t>Amlodipine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Norvasc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064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Candesartan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Atacand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65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Hydrochlorothiazide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Hydrodiuril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Thiazide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826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Lisinopril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Prinivil, Zestril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24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253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5E3B-BA68-2A89-0B43-F55E67A4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Antihypertensive Drugs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9B838-35C8-44EF-06CB-270AA97D7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52B7-EC06-1685-341F-AA55D808A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1006084"/>
          </a:xfrm>
        </p:spPr>
        <p:txBody>
          <a:bodyPr/>
          <a:lstStyle/>
          <a:p>
            <a:r>
              <a:rPr lang="en-US"/>
              <a:t>Lisinopril ≈ candesartan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18E59-C937-889B-A2D4-530EA7C17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Worst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D5ABE-05AD-2687-BDAC-441C849F4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1006084"/>
          </a:xfrm>
        </p:spPr>
        <p:txBody>
          <a:bodyPr/>
          <a:lstStyle/>
          <a:p>
            <a:r>
              <a:rPr lang="en-US"/>
              <a:t>Hydrochlorothiazide ≈ amlodipine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7D4AA-1FF6-621E-614D-978C84506AC5}"/>
              </a:ext>
            </a:extLst>
          </p:cNvPr>
          <p:cNvSpPr txBox="1"/>
          <p:nvPr/>
        </p:nvSpPr>
        <p:spPr>
          <a:xfrm>
            <a:off x="4540665" y="3931065"/>
            <a:ext cx="3110669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Bestest</a:t>
            </a:r>
            <a:endParaRPr lang="en-US" b="1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Personalized treatment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E921-1FAA-858B-67E3-D0E1461C81C5}"/>
              </a:ext>
            </a:extLst>
          </p:cNvPr>
          <p:cNvSpPr txBox="1"/>
          <p:nvPr/>
        </p:nvSpPr>
        <p:spPr>
          <a:xfrm>
            <a:off x="3047287" y="4933922"/>
            <a:ext cx="6097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I could not understand how they decided whether 2 medications differed significantly in 1 patient,</a:t>
            </a:r>
          </a:p>
          <a:p>
            <a:r>
              <a:rPr lang="en-US" sz="1400"/>
              <a:t>but I did see that the homoscedasticity assumption was seen to be violated</a:t>
            </a:r>
          </a:p>
        </p:txBody>
      </p:sp>
    </p:spTree>
    <p:extLst>
      <p:ext uri="{BB962C8B-B14F-4D97-AF65-F5344CB8AC3E}">
        <p14:creationId xmlns:p14="http://schemas.microsoft.com/office/powerpoint/2010/main" val="3883727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5E3B-BA68-2A89-0B43-F55E67A4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Antihypertensive Drugs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9B838-35C8-44EF-06CB-270AA97D7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52B7-EC06-1685-341F-AA55D808A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10060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Lisinopril vs. amlodipine</a:t>
            </a:r>
          </a:p>
          <a:p>
            <a:r>
              <a:rPr lang="en-US" dirty="0"/>
              <a:t>Candesartan vs. amlodipine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18E59-C937-889B-A2D4-530EA7C17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Worst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D5ABE-05AD-2687-BDAC-441C849F4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10060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Hydrochlorothiazide vs. amlodipine</a:t>
            </a:r>
          </a:p>
          <a:p>
            <a:r>
              <a:rPr lang="en-US" dirty="0"/>
              <a:t>Candesartan vs. lisinopril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7D4AA-1FF6-621E-614D-978C84506AC5}"/>
              </a:ext>
            </a:extLst>
          </p:cNvPr>
          <p:cNvSpPr txBox="1"/>
          <p:nvPr/>
        </p:nvSpPr>
        <p:spPr>
          <a:xfrm>
            <a:off x="4540665" y="3931065"/>
            <a:ext cx="3110669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Bestest</a:t>
            </a:r>
            <a:endParaRPr lang="en-US" b="1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Personalized treatment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E921-1FAA-858B-67E3-D0E1461C81C5}"/>
              </a:ext>
            </a:extLst>
          </p:cNvPr>
          <p:cNvSpPr txBox="1"/>
          <p:nvPr/>
        </p:nvSpPr>
        <p:spPr>
          <a:xfrm>
            <a:off x="3047287" y="4933922"/>
            <a:ext cx="6097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 could not understand how they decided whether 2 medications differed significantly in 1 patient,</a:t>
            </a:r>
          </a:p>
          <a:p>
            <a:r>
              <a:rPr lang="en-US" sz="1400" dirty="0"/>
              <a:t>but I did see that the homoscedasticity assumption was seen to be violated</a:t>
            </a:r>
          </a:p>
        </p:txBody>
      </p:sp>
    </p:spTree>
    <p:extLst>
      <p:ext uri="{BB962C8B-B14F-4D97-AF65-F5344CB8AC3E}">
        <p14:creationId xmlns:p14="http://schemas.microsoft.com/office/powerpoint/2010/main" val="2392212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BCCB-AB45-3C36-5C86-A075E03D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38FBC-9089-B95B-3B2B-17138BC2A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66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Population</a:t>
            </a:r>
            <a:endParaRPr lang="en-US" b="1"/>
          </a:p>
          <a:p>
            <a:r>
              <a:rPr lang="en-US"/>
              <a:t>In Sweden</a:t>
            </a:r>
          </a:p>
          <a:p>
            <a:r>
              <a:rPr lang="en-US"/>
              <a:t>54% Men, 46% Women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800" b="1"/>
              <a:t>Measurements</a:t>
            </a:r>
            <a:endParaRPr lang="en-US"/>
          </a:p>
          <a:p>
            <a:r>
              <a:rPr lang="en-US"/>
              <a:t>24-hour blood pressure monitoring (last 24 hours of each period)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800" b="1"/>
              <a:t>Repeated Crossover Design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b="1"/>
              <a:t>Using Mixed-Effect Models</a:t>
            </a:r>
          </a:p>
          <a:p>
            <a:r>
              <a:rPr lang="en-US"/>
              <a:t>A sort of “n-of-1” testing protocol</a:t>
            </a:r>
          </a:p>
        </p:txBody>
      </p:sp>
    </p:spTree>
    <p:extLst>
      <p:ext uri="{BB962C8B-B14F-4D97-AF65-F5344CB8AC3E}">
        <p14:creationId xmlns:p14="http://schemas.microsoft.com/office/powerpoint/2010/main" val="2755698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BCCB-AB45-3C36-5C86-A075E03D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Combinations</a:t>
            </a:r>
          </a:p>
        </p:txBody>
      </p:sp>
      <p:pic>
        <p:nvPicPr>
          <p:cNvPr id="8" name="Picture 7" descr="A picture containing writing implement, crayon&#10;&#10;Description automatically generated with medium confidence">
            <a:extLst>
              <a:ext uri="{FF2B5EF4-FFF2-40B4-BE49-F238E27FC236}">
                <a16:creationId xmlns:a16="http://schemas.microsoft.com/office/drawing/2014/main" id="{A6D1C1D3-FFB5-BFBA-7535-EB07C394C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27"/>
          <a:stretch/>
        </p:blipFill>
        <p:spPr>
          <a:xfrm>
            <a:off x="2592925" y="1453150"/>
            <a:ext cx="8260492" cy="39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75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0F37-B43D-B48F-0E50-703E189E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Pairwise Comparisons</a:t>
            </a:r>
          </a:p>
        </p:txBody>
      </p:sp>
      <p:pic>
        <p:nvPicPr>
          <p:cNvPr id="4" name="Picture 3" descr="A picture containing text, diagram, line, parallel&#10;&#10;Description automatically generated">
            <a:extLst>
              <a:ext uri="{FF2B5EF4-FFF2-40B4-BE49-F238E27FC236}">
                <a16:creationId xmlns:a16="http://schemas.microsoft.com/office/drawing/2014/main" id="{AE016C6B-F773-AF55-BFA1-31D76EE26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165542"/>
            <a:ext cx="8628404" cy="53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13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0F37-B43D-B48F-0E50-703E189E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7915"/>
            <a:ext cx="8911687" cy="1280890"/>
          </a:xfrm>
        </p:spPr>
        <p:txBody>
          <a:bodyPr/>
          <a:lstStyle/>
          <a:p>
            <a:r>
              <a:rPr lang="en-US"/>
              <a:t>Pairwise Comparisons</a:t>
            </a:r>
          </a:p>
        </p:txBody>
      </p:sp>
      <p:pic>
        <p:nvPicPr>
          <p:cNvPr id="3" name="Picture 2" descr="A picture containing text, diagram&#10;&#10;Description automatically generated">
            <a:extLst>
              <a:ext uri="{FF2B5EF4-FFF2-40B4-BE49-F238E27FC236}">
                <a16:creationId xmlns:a16="http://schemas.microsoft.com/office/drawing/2014/main" id="{7719FEB9-291B-7CF7-30F6-AD664E4B6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059456"/>
            <a:ext cx="8631936" cy="56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4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Screening Principles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2682664"/>
          </a:xfrm>
        </p:spPr>
        <p:txBody>
          <a:bodyPr>
            <a:normAutofit/>
          </a:bodyPr>
          <a:lstStyle/>
          <a:p>
            <a:r>
              <a:rPr lang="en-US" sz="2400" b="1">
                <a:latin typeface="+mj-lt"/>
              </a:rPr>
              <a:t>USPSTF rubric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Importance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Benefits of Early Detection and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Harms of Early Detection and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322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0"/>
            <a:ext cx="8915399" cy="844957"/>
          </a:xfrm>
        </p:spPr>
        <p:txBody>
          <a:bodyPr/>
          <a:lstStyle/>
          <a:p>
            <a:r>
              <a:rPr lang="en-US"/>
              <a:t>General Screening Principles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479" y="869892"/>
            <a:ext cx="8915399" cy="5607819"/>
          </a:xfrm>
        </p:spPr>
        <p:txBody>
          <a:bodyPr>
            <a:normAutofit lnSpcReduction="10000"/>
          </a:bodyPr>
          <a:lstStyle/>
          <a:p>
            <a:r>
              <a:rPr lang="en-US" sz="2400" b="1">
                <a:latin typeface="+mj-lt"/>
              </a:rPr>
              <a:t>My 1997 rubric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Burden of Suffering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For the population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For the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Utility of the Answer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If the condition cannot be treated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/>
              <a:t>100% stenosis of carotid artery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If treating the condition is fruitless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/>
              <a:t>See “biases”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If treating the condition doesn’t improve outcome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/>
              <a:t>Early prostate cancer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If evaluation of the screening finding is, of itself, hazardous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/>
              <a:t>Thoracotomy for asymptomatic nodule on chest X-ray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/>
              <a:t>If sufficient expertise in counseling and comprehensive treatment is 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0329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2248D-FAEC-A2BC-D70A-AE7578CD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Screening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7B220-6439-73F0-38AC-08EA4D943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Efficacy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9243C-ABD7-A78C-C96A-13D8C4ABD6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An efficacious test can detect the condition accurately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1EAC5-25A5-8155-1941-6E843ABF0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Effectiveness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8DCCA7-8FFB-5658-F180-DE3DAF084F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An effective test will favorably impact the patient’s survival or health</a:t>
            </a:r>
          </a:p>
        </p:txBody>
      </p:sp>
    </p:spTree>
    <p:extLst>
      <p:ext uri="{BB962C8B-B14F-4D97-AF65-F5344CB8AC3E}">
        <p14:creationId xmlns:p14="http://schemas.microsoft.com/office/powerpoint/2010/main" val="99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2248D-FAEC-A2BC-D70A-AE7578CD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Screening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7B220-6439-73F0-38AC-08EA4D943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Prevalence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9243C-ABD7-A78C-C96A-13D8C4ABD6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Prevalence is what proportion have it now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1EAC5-25A5-8155-1941-6E843ABF0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Incidence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8DCCA7-8FFB-5658-F180-DE3DAF084F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Incidence is what proportion develop it over a period of time</a:t>
            </a:r>
          </a:p>
        </p:txBody>
      </p:sp>
    </p:spTree>
    <p:extLst>
      <p:ext uri="{BB962C8B-B14F-4D97-AF65-F5344CB8AC3E}">
        <p14:creationId xmlns:p14="http://schemas.microsoft.com/office/powerpoint/2010/main" val="28795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0"/>
            <a:ext cx="8915399" cy="844957"/>
          </a:xfrm>
        </p:spPr>
        <p:txBody>
          <a:bodyPr/>
          <a:lstStyle/>
          <a:p>
            <a:r>
              <a:rPr lang="en-US"/>
              <a:t>Statistics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479" y="869892"/>
            <a:ext cx="8915399" cy="5607819"/>
          </a:xfrm>
        </p:spPr>
        <p:txBody>
          <a:bodyPr>
            <a:normAutofit/>
          </a:bodyPr>
          <a:lstStyle/>
          <a:p>
            <a:endParaRPr lang="en-US" b="1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FEBD86-D55F-87C1-070D-9C495FC36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87941"/>
              </p:ext>
            </p:extLst>
          </p:nvPr>
        </p:nvGraphicFramePr>
        <p:xfrm>
          <a:off x="4194665" y="1991170"/>
          <a:ext cx="5434830" cy="2293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082">
                  <a:extLst>
                    <a:ext uri="{9D8B030D-6E8A-4147-A177-3AD203B41FA5}">
                      <a16:colId xmlns:a16="http://schemas.microsoft.com/office/drawing/2014/main" val="191295189"/>
                    </a:ext>
                  </a:extLst>
                </a:gridCol>
                <a:gridCol w="1865374">
                  <a:extLst>
                    <a:ext uri="{9D8B030D-6E8A-4147-A177-3AD203B41FA5}">
                      <a16:colId xmlns:a16="http://schemas.microsoft.com/office/drawing/2014/main" val="852260328"/>
                    </a:ext>
                  </a:extLst>
                </a:gridCol>
                <a:gridCol w="1865374">
                  <a:extLst>
                    <a:ext uri="{9D8B030D-6E8A-4147-A177-3AD203B41FA5}">
                      <a16:colId xmlns:a16="http://schemas.microsoft.com/office/drawing/2014/main" val="2152031332"/>
                    </a:ext>
                  </a:extLst>
                </a:gridCol>
              </a:tblGrid>
              <a:tr h="749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Condition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Present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Condition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Absent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932802"/>
                  </a:ext>
                </a:extLst>
              </a:tr>
              <a:tr h="749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Positive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Test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true</a:t>
                      </a:r>
                      <a:r>
                        <a:rPr lang="en-US" sz="2400">
                          <a:effectLst/>
                          <a:latin typeface="+mn-lt"/>
                        </a:rPr>
                        <a:t> +</a:t>
                      </a:r>
                      <a:endParaRPr lang="en-US" sz="2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(a)</a:t>
                      </a:r>
                    </a:p>
                  </a:txBody>
                  <a:tcPr marL="126228" marR="12622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effectLst/>
                        </a:rPr>
                        <a:t>false +</a:t>
                      </a:r>
                      <a:endParaRPr lang="en-US" sz="24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(b)</a:t>
                      </a:r>
                    </a:p>
                  </a:txBody>
                  <a:tcPr marL="126228" marR="126228" marT="0" marB="0"/>
                </a:tc>
                <a:extLst>
                  <a:ext uri="{0D108BD9-81ED-4DB2-BD59-A6C34878D82A}">
                    <a16:rowId xmlns:a16="http://schemas.microsoft.com/office/drawing/2014/main" val="429163580"/>
                  </a:ext>
                </a:extLst>
              </a:tr>
              <a:tr h="749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Negative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Test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effectLst/>
                          <a:latin typeface="+mn-lt"/>
                        </a:rPr>
                        <a:t>false –</a:t>
                      </a:r>
                      <a:endParaRPr lang="en-US" sz="2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(c)</a:t>
                      </a:r>
                    </a:p>
                  </a:txBody>
                  <a:tcPr marL="126228" marR="12622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true</a:t>
                      </a:r>
                      <a:r>
                        <a:rPr lang="en-US" sz="2400">
                          <a:effectLst/>
                        </a:rPr>
                        <a:t> –</a:t>
                      </a:r>
                      <a:endParaRPr lang="en-US" sz="24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(d)</a:t>
                      </a:r>
                    </a:p>
                  </a:txBody>
                  <a:tcPr marL="126228" marR="126228" marT="0" marB="0"/>
                </a:tc>
                <a:extLst>
                  <a:ext uri="{0D108BD9-81ED-4DB2-BD59-A6C34878D82A}">
                    <a16:rowId xmlns:a16="http://schemas.microsoft.com/office/drawing/2014/main" val="3261808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6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9E3-A655-C3FB-A0E9-2B47636A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79" y="0"/>
            <a:ext cx="8915399" cy="844957"/>
          </a:xfrm>
        </p:spPr>
        <p:txBody>
          <a:bodyPr/>
          <a:lstStyle/>
          <a:p>
            <a:r>
              <a:rPr lang="en-US"/>
              <a:t>Statistics: Specificity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7E559-DE20-35C2-91A8-BCC3391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479" y="869892"/>
            <a:ext cx="8915399" cy="5607819"/>
          </a:xfrm>
        </p:spPr>
        <p:txBody>
          <a:bodyPr>
            <a:normAutofit/>
          </a:bodyPr>
          <a:lstStyle/>
          <a:p>
            <a:r>
              <a:rPr lang="en-US" b="1"/>
              <a:t>Use a highly-specific test to rule a disease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in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FEBD86-D55F-87C1-070D-9C495FC36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110"/>
              </p:ext>
            </p:extLst>
          </p:nvPr>
        </p:nvGraphicFramePr>
        <p:xfrm>
          <a:off x="4194665" y="1991170"/>
          <a:ext cx="5434830" cy="2293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082">
                  <a:extLst>
                    <a:ext uri="{9D8B030D-6E8A-4147-A177-3AD203B41FA5}">
                      <a16:colId xmlns:a16="http://schemas.microsoft.com/office/drawing/2014/main" val="191295189"/>
                    </a:ext>
                  </a:extLst>
                </a:gridCol>
                <a:gridCol w="1865374">
                  <a:extLst>
                    <a:ext uri="{9D8B030D-6E8A-4147-A177-3AD203B41FA5}">
                      <a16:colId xmlns:a16="http://schemas.microsoft.com/office/drawing/2014/main" val="852260328"/>
                    </a:ext>
                  </a:extLst>
                </a:gridCol>
                <a:gridCol w="1865374">
                  <a:extLst>
                    <a:ext uri="{9D8B030D-6E8A-4147-A177-3AD203B41FA5}">
                      <a16:colId xmlns:a16="http://schemas.microsoft.com/office/drawing/2014/main" val="2152031332"/>
                    </a:ext>
                  </a:extLst>
                </a:gridCol>
              </a:tblGrid>
              <a:tr h="749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Condition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Present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Condition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Absent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932802"/>
                  </a:ext>
                </a:extLst>
              </a:tr>
              <a:tr h="749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Positive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Test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true</a:t>
                      </a:r>
                      <a:r>
                        <a:rPr lang="en-US" sz="2400">
                          <a:effectLst/>
                          <a:latin typeface="+mn-lt"/>
                        </a:rPr>
                        <a:t> +</a:t>
                      </a:r>
                      <a:endParaRPr lang="en-US" sz="2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(a)</a:t>
                      </a:r>
                    </a:p>
                  </a:txBody>
                  <a:tcPr marL="126228" marR="12622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effectLst/>
                        </a:rPr>
                        <a:t>false +</a:t>
                      </a:r>
                      <a:endParaRPr lang="en-US" sz="24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(b)</a:t>
                      </a:r>
                    </a:p>
                  </a:txBody>
                  <a:tcPr marL="126228" marR="1262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63580"/>
                  </a:ext>
                </a:extLst>
              </a:tr>
              <a:tr h="749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Negative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Test</a:t>
                      </a:r>
                      <a:endParaRPr lang="en-US" sz="22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6228" marR="12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effectLst/>
                          <a:latin typeface="+mn-lt"/>
                        </a:rPr>
                        <a:t>false –</a:t>
                      </a:r>
                      <a:endParaRPr lang="en-US" sz="2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(c)</a:t>
                      </a:r>
                    </a:p>
                  </a:txBody>
                  <a:tcPr marL="126228" marR="12622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</a:rPr>
                        <a:t>true</a:t>
                      </a:r>
                      <a:r>
                        <a:rPr lang="en-US" sz="2400">
                          <a:effectLst/>
                        </a:rPr>
                        <a:t> –</a:t>
                      </a:r>
                      <a:endParaRPr lang="en-US" sz="2400">
                        <a:effectLst/>
                        <a:latin typeface="Sabon Next LT" panose="02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(d)</a:t>
                      </a:r>
                    </a:p>
                  </a:txBody>
                  <a:tcPr marL="126228" marR="1262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8087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4566D0-7332-C32A-66D1-86BFF97F6D6D}"/>
                  </a:ext>
                </a:extLst>
              </p:cNvPr>
              <p:cNvSpPr txBox="1"/>
              <p:nvPr/>
            </p:nvSpPr>
            <p:spPr>
              <a:xfrm>
                <a:off x="2649195" y="4802736"/>
                <a:ext cx="7366475" cy="1379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Specificity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𝑇𝑅𝑈𝐸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–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𝑇𝑅𝑈𝐸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–</m:t>
                            </m:r>
                          </m:e>
                        </m:d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𝐹𝐴𝐿𝑆𝐸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+)</m:t>
                        </m:r>
                      </m:den>
                    </m:f>
                  </m:oMath>
                </a14:m>
                <a:endParaRPr lang="en-US" sz="24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228600" algn="just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Note how numerator and denominator both lie in the </a:t>
                </a:r>
                <a:r>
                  <a:rPr lang="en-US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“condition absent” column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4566D0-7332-C32A-66D1-86BFF97F6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195" y="4802736"/>
                <a:ext cx="7366475" cy="1379801"/>
              </a:xfrm>
              <a:prstGeom prst="rect">
                <a:avLst/>
              </a:prstGeom>
              <a:blipFill>
                <a:blip r:embed="rId2"/>
                <a:stretch>
                  <a:fillRect l="-745" r="-662" b="-6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1034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3335</TotalTime>
  <Words>1722</Words>
  <Application>Microsoft Office PowerPoint</Application>
  <PresentationFormat>Widescreen</PresentationFormat>
  <Paragraphs>440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Century Gothic</vt:lpstr>
      <vt:lpstr>OTNEJMScalaSansLF-Bold</vt:lpstr>
      <vt:lpstr>Sabon Next LT</vt:lpstr>
      <vt:lpstr>Wingdings 3</vt:lpstr>
      <vt:lpstr>Wisp</vt:lpstr>
      <vt:lpstr>Journal Club</vt:lpstr>
      <vt:lpstr>PROSTATE-CANCER SCREENING</vt:lpstr>
      <vt:lpstr>General Screening Principles</vt:lpstr>
      <vt:lpstr>General Screening Principles</vt:lpstr>
      <vt:lpstr>General Screening Principles</vt:lpstr>
      <vt:lpstr>General Screening Principles</vt:lpstr>
      <vt:lpstr>General Screening Principles</vt:lpstr>
      <vt:lpstr>Statistics</vt:lpstr>
      <vt:lpstr>Statistics: Specificity</vt:lpstr>
      <vt:lpstr>Statistics: Sensitivity</vt:lpstr>
      <vt:lpstr>Statistics: Positive Predictive Value</vt:lpstr>
      <vt:lpstr>Statistics: Negative Predictive Value</vt:lpstr>
      <vt:lpstr>Statistics Examples</vt:lpstr>
      <vt:lpstr>Statistics Examples: Can a test be very sensitive and have a low positive predictive value?</vt:lpstr>
      <vt:lpstr>Bayes Theorem</vt:lpstr>
      <vt:lpstr>Number Needed to Treat (NNT)</vt:lpstr>
      <vt:lpstr>Prior And Posterior Probabilities</vt:lpstr>
      <vt:lpstr>Biases Lead-Time Bias</vt:lpstr>
      <vt:lpstr>Biases Selection Bias</vt:lpstr>
      <vt:lpstr>Biases Spectrum Bias</vt:lpstr>
      <vt:lpstr>Receiver Operating Curves</vt:lpstr>
      <vt:lpstr>Receiver Operating Curves</vt:lpstr>
      <vt:lpstr>Other prostate-cancer screening guidelines</vt:lpstr>
      <vt:lpstr>Shared Decision Making</vt:lpstr>
      <vt:lpstr>Shared Decision Making</vt:lpstr>
      <vt:lpstr>Shared Decision Making Personal risk</vt:lpstr>
      <vt:lpstr>Shared Decision Making</vt:lpstr>
      <vt:lpstr>HYPERTENSION-DRUG HETEROGENEITY</vt:lpstr>
      <vt:lpstr>HYPERTENSION-DRUG HETEROGENEITY</vt:lpstr>
      <vt:lpstr>HYPERTENSION-DRUG HETEROGENEITY</vt:lpstr>
      <vt:lpstr>Antihypertensive Drugs</vt:lpstr>
      <vt:lpstr>Antihypertensive Drugs</vt:lpstr>
      <vt:lpstr>Study Design</vt:lpstr>
      <vt:lpstr>Treatment Combinations</vt:lpstr>
      <vt:lpstr>Pairwise Comparisons</vt:lpstr>
      <vt:lpstr>Pairwise Comparisons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Daniel Bloch</dc:creator>
  <cp:lastModifiedBy>Daniel Bloch</cp:lastModifiedBy>
  <cp:revision>26</cp:revision>
  <dcterms:created xsi:type="dcterms:W3CDTF">2023-07-02T15:27:51Z</dcterms:created>
  <dcterms:modified xsi:type="dcterms:W3CDTF">2023-07-05T21:36:56Z</dcterms:modified>
</cp:coreProperties>
</file>