
<file path=[Content_Types].xml><?xml version="1.0" encoding="utf-8"?>
<Types xmlns="http://schemas.openxmlformats.org/package/2006/content-types">
  <Default Extension="bin" ContentType="image/pn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6"/>
  </p:notesMasterIdLst>
  <p:sldIdLst>
    <p:sldId id="256" r:id="rId2"/>
    <p:sldId id="592" r:id="rId3"/>
    <p:sldId id="540" r:id="rId4"/>
    <p:sldId id="522" r:id="rId5"/>
    <p:sldId id="568" r:id="rId6"/>
    <p:sldId id="562" r:id="rId7"/>
    <p:sldId id="575" r:id="rId8"/>
    <p:sldId id="576" r:id="rId9"/>
    <p:sldId id="471" r:id="rId10"/>
    <p:sldId id="578" r:id="rId11"/>
    <p:sldId id="595" r:id="rId12"/>
    <p:sldId id="577" r:id="rId13"/>
    <p:sldId id="579" r:id="rId14"/>
    <p:sldId id="472" r:id="rId15"/>
    <p:sldId id="580" r:id="rId16"/>
    <p:sldId id="581" r:id="rId17"/>
    <p:sldId id="535" r:id="rId18"/>
    <p:sldId id="536" r:id="rId19"/>
    <p:sldId id="541" r:id="rId20"/>
    <p:sldId id="570" r:id="rId21"/>
    <p:sldId id="542" r:id="rId22"/>
    <p:sldId id="543" r:id="rId23"/>
    <p:sldId id="495" r:id="rId24"/>
    <p:sldId id="582" r:id="rId25"/>
    <p:sldId id="539" r:id="rId26"/>
    <p:sldId id="593" r:id="rId27"/>
    <p:sldId id="476" r:id="rId28"/>
    <p:sldId id="475" r:id="rId29"/>
    <p:sldId id="516" r:id="rId30"/>
    <p:sldId id="545" r:id="rId31"/>
    <p:sldId id="546" r:id="rId32"/>
    <p:sldId id="499" r:id="rId33"/>
    <p:sldId id="548" r:id="rId34"/>
    <p:sldId id="583" r:id="rId35"/>
    <p:sldId id="584" r:id="rId36"/>
    <p:sldId id="554" r:id="rId37"/>
    <p:sldId id="586" r:id="rId38"/>
    <p:sldId id="590" r:id="rId39"/>
    <p:sldId id="594" r:id="rId40"/>
    <p:sldId id="591" r:id="rId41"/>
    <p:sldId id="587" r:id="rId42"/>
    <p:sldId id="588" r:id="rId43"/>
    <p:sldId id="589" r:id="rId44"/>
    <p:sldId id="504" r:id="rId45"/>
  </p:sldIdLst>
  <p:sldSz cx="12192000" cy="6858000"/>
  <p:notesSz cx="9296400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0110" autoAdjust="0"/>
  </p:normalViewPr>
  <p:slideViewPr>
    <p:cSldViewPr snapToGrid="0">
      <p:cViewPr varScale="1">
        <p:scale>
          <a:sx n="96" d="100"/>
          <a:sy n="96" d="100"/>
        </p:scale>
        <p:origin x="12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568666763876804"/>
          <c:y val="0.1297040894081789"/>
          <c:w val="0.49961431904345366"/>
          <c:h val="0.8702959105918227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Distribution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14A-48EF-9A93-BC30EFD3878B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14A-48EF-9A93-BC30EFD3878B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14A-48EF-9A93-BC30EFD3878B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14A-48EF-9A93-BC30EFD3878B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14A-48EF-9A93-BC30EFD3878B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114A-48EF-9A93-BC30EFD3878B}"/>
              </c:ext>
            </c:extLst>
          </c:dPt>
          <c:dPt>
            <c:idx val="6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114A-48EF-9A93-BC30EFD3878B}"/>
              </c:ext>
            </c:extLst>
          </c:dPt>
          <c:dPt>
            <c:idx val="7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114A-48EF-9A93-BC30EFD3878B}"/>
              </c:ext>
            </c:extLst>
          </c:dPt>
          <c:dLbls>
            <c:dLbl>
              <c:idx val="0"/>
              <c:layout>
                <c:manualLayout>
                  <c:x val="1.2899917115623693E-2"/>
                  <c:y val="3.15758172872748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GT1a
36%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14A-48EF-9A93-BC30EFD3878B}"/>
                </c:ext>
              </c:extLst>
            </c:dLbl>
            <c:dLbl>
              <c:idx val="1"/>
              <c:layout>
                <c:manualLayout>
                  <c:x val="-6.3302711767169494E-3"/>
                  <c:y val="-8.1420417205349451E-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GT1b
24%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114A-48EF-9A93-BC30EFD3878B}"/>
                </c:ext>
              </c:extLst>
            </c:dLbl>
            <c:dLbl>
              <c:idx val="2"/>
              <c:layout>
                <c:manualLayout>
                  <c:x val="-0.12060212045862705"/>
                  <c:y val="0.1070637854283337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GT1 </a:t>
                    </a:r>
                    <a:br>
                      <a:rPr lang="en-US" dirty="0"/>
                    </a:br>
                    <a:r>
                      <a:rPr lang="en-US" dirty="0"/>
                      <a:t>(</a:t>
                    </a:r>
                    <a:r>
                      <a:rPr lang="en-US"/>
                      <a:t>Others)*</a:t>
                    </a:r>
                    <a:endParaRPr lang="en-US" baseline="30000" dirty="0"/>
                  </a:p>
                  <a:p>
                    <a:pPr>
                      <a:defRPr/>
                    </a:pPr>
                    <a:r>
                      <a:rPr lang="en-US" dirty="0"/>
                      <a:t>10%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114A-48EF-9A93-BC30EFD3878B}"/>
                </c:ext>
              </c:extLst>
            </c:dLbl>
            <c:dLbl>
              <c:idx val="3"/>
              <c:layout>
                <c:manualLayout>
                  <c:x val="1.4176873724117845E-3"/>
                  <c:y val="1.0553290213723284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GT2
16%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114A-48EF-9A93-BC30EFD3878B}"/>
                </c:ext>
              </c:extLst>
            </c:dLbl>
            <c:dLbl>
              <c:idx val="4"/>
              <c:layout>
                <c:manualLayout>
                  <c:x val="-5.8017336648708458E-3"/>
                  <c:y val="-1.2908792445613484E-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GT3
12%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114A-48EF-9A93-BC30EFD3878B}"/>
                </c:ext>
              </c:extLst>
            </c:dLbl>
            <c:dLbl>
              <c:idx val="5"/>
              <c:layout>
                <c:manualLayout>
                  <c:x val="-0.18963153657859691"/>
                  <c:y val="-0.1956605062312071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GT4
1%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114A-48EF-9A93-BC30EFD3878B}"/>
                </c:ext>
              </c:extLst>
            </c:dLbl>
            <c:dLbl>
              <c:idx val="6"/>
              <c:layout>
                <c:manualLayout>
                  <c:x val="3.2132788956935952E-3"/>
                  <c:y val="-0.19566061298789264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GT5
0.03%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114A-48EF-9A93-BC30EFD3878B}"/>
                </c:ext>
              </c:extLst>
            </c:dLbl>
            <c:dLbl>
              <c:idx val="7"/>
              <c:layout>
                <c:manualLayout>
                  <c:x val="0.18529821871540803"/>
                  <c:y val="-0.192014258837054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GT6
1%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114A-48EF-9A93-BC30EFD387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Genotype 1a</c:v>
                </c:pt>
                <c:pt idx="1">
                  <c:v>Genotype 1b</c:v>
                </c:pt>
                <c:pt idx="2">
                  <c:v>Genotype 1 (others)</c:v>
                </c:pt>
                <c:pt idx="3">
                  <c:v>Genotype 2</c:v>
                </c:pt>
                <c:pt idx="4">
                  <c:v>Genotype 3</c:v>
                </c:pt>
                <c:pt idx="5">
                  <c:v>Genotype 4</c:v>
                </c:pt>
                <c:pt idx="6">
                  <c:v>Genotype 5</c:v>
                </c:pt>
                <c:pt idx="7">
                  <c:v>Genotype 6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36.300000000000004</c:v>
                </c:pt>
                <c:pt idx="1">
                  <c:v>23.9</c:v>
                </c:pt>
                <c:pt idx="2">
                  <c:v>10</c:v>
                </c:pt>
                <c:pt idx="3">
                  <c:v>16</c:v>
                </c:pt>
                <c:pt idx="4">
                  <c:v>12</c:v>
                </c:pt>
                <c:pt idx="5">
                  <c:v>1</c:v>
                </c:pt>
                <c:pt idx="6">
                  <c:v>3.0000000000000002E-2</c:v>
                </c:pt>
                <c:pt idx="7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14A-48EF-9A93-BC30EFD387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43"/>
      </c:doughnutChart>
      <c:spPr>
        <a:noFill/>
        <a:ln w="25392"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solidFill>
        <a:schemeClr val="bg1"/>
      </a:solidFill>
      <a:prstDash val="solid"/>
      <a:miter lim="800000"/>
    </a:ln>
    <a:effectLst/>
  </c:spPr>
  <c:txPr>
    <a:bodyPr/>
    <a:lstStyle/>
    <a:p>
      <a:pPr>
        <a:defRPr sz="1400" b="1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9576A8-6FA3-4A71-A17F-C1AF54F98AE4}" type="doc">
      <dgm:prSet loTypeId="urn:microsoft.com/office/officeart/2011/layout/HexagonRadial#2" loCatId="officeonline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F80C58F-0FE6-495F-A6CF-4A9BDEA4870A}">
      <dgm:prSet phldrT="[Text]" custT="1"/>
      <dgm:spPr>
        <a:solidFill>
          <a:srgbClr val="366DB5"/>
        </a:solidFill>
        <a:ln w="12700" cmpd="sng">
          <a:solidFill>
            <a:srgbClr val="FFFFFF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110000"/>
            </a:lnSpc>
          </a:pPr>
          <a:r>
            <a:rPr lang="en-US" sz="2000" b="1" dirty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rPr>
            <a:t>Burden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of disease </a:t>
          </a:r>
        </a:p>
      </dgm:t>
    </dgm:pt>
    <dgm:pt modelId="{4FC8FC40-7068-44A1-98FE-179A6B960E15}" type="parTrans" cxnId="{C2D8F6B0-FBC0-4046-8D35-3A35BA5225BE}">
      <dgm:prSet/>
      <dgm:spPr/>
      <dgm:t>
        <a:bodyPr/>
        <a:lstStyle/>
        <a:p>
          <a:pPr>
            <a:lnSpc>
              <a:spcPct val="110000"/>
            </a:lnSpc>
          </a:pPr>
          <a:endParaRPr lang="en-US" sz="1400" b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03195B45-47D2-473E-90D9-8E8FCF6EF364}" type="sibTrans" cxnId="{C2D8F6B0-FBC0-4046-8D35-3A35BA5225BE}">
      <dgm:prSet/>
      <dgm:spPr/>
      <dgm:t>
        <a:bodyPr/>
        <a:lstStyle/>
        <a:p>
          <a:pPr>
            <a:lnSpc>
              <a:spcPct val="110000"/>
            </a:lnSpc>
          </a:pPr>
          <a:endParaRPr lang="en-US" sz="1400" b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42C11E5C-AFCE-46B7-8104-C3574AF8997F}">
      <dgm:prSet custT="1"/>
      <dgm:spPr>
        <a:solidFill>
          <a:srgbClr val="E17B8A"/>
        </a:solidFill>
        <a:ln w="12700" cmpd="sng">
          <a:solidFill>
            <a:srgbClr val="FFFFFF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110000"/>
            </a:lnSpc>
          </a:pPr>
          <a:r>
            <a:rPr lang="en-US" sz="1400" b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More steatosis</a:t>
          </a:r>
          <a:endParaRPr lang="en-US" sz="1400" b="1" baseline="30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64058CE-2B89-4439-B28F-B260E55FEF4A}" type="parTrans" cxnId="{48E6A043-4A3A-4A57-890F-D946618B8495}">
      <dgm:prSet/>
      <dgm:spPr/>
      <dgm:t>
        <a:bodyPr/>
        <a:lstStyle/>
        <a:p>
          <a:pPr>
            <a:lnSpc>
              <a:spcPct val="110000"/>
            </a:lnSpc>
          </a:pPr>
          <a:endParaRPr lang="en-US" sz="1400" b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668EFA9-8A57-4AAA-A098-B38887B8883B}" type="sibTrans" cxnId="{48E6A043-4A3A-4A57-890F-D946618B8495}">
      <dgm:prSet/>
      <dgm:spPr/>
      <dgm:t>
        <a:bodyPr/>
        <a:lstStyle/>
        <a:p>
          <a:pPr>
            <a:lnSpc>
              <a:spcPct val="110000"/>
            </a:lnSpc>
          </a:pPr>
          <a:endParaRPr lang="en-US" sz="1400" b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861D1171-3827-470C-8B8B-2214F17636F7}">
      <dgm:prSet custT="1"/>
      <dgm:spPr>
        <a:solidFill>
          <a:schemeClr val="bg1">
            <a:lumMod val="85000"/>
          </a:schemeClr>
        </a:solidFill>
        <a:ln w="12700" cmpd="sng">
          <a:solidFill>
            <a:srgbClr val="FFFFFF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110000"/>
            </a:lnSpc>
          </a:pPr>
          <a:r>
            <a:rPr lang="en-US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Increased risk </a:t>
          </a:r>
          <a:r>
            <a:rPr lang="en-US" sz="1400" b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for HCC</a:t>
          </a:r>
          <a:endParaRPr lang="en-US" sz="1400" b="1" baseline="30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980501E-2986-472F-9DD0-7140FDCDB0AD}" type="parTrans" cxnId="{4F4C14DD-D429-4F4D-B42B-1E159D0A26DF}">
      <dgm:prSet/>
      <dgm:spPr/>
      <dgm:t>
        <a:bodyPr/>
        <a:lstStyle/>
        <a:p>
          <a:pPr>
            <a:lnSpc>
              <a:spcPct val="110000"/>
            </a:lnSpc>
          </a:pPr>
          <a:endParaRPr lang="en-US" sz="1400" b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10353392-80E2-43C5-A97E-BBA7690AA10B}" type="sibTrans" cxnId="{4F4C14DD-D429-4F4D-B42B-1E159D0A26DF}">
      <dgm:prSet/>
      <dgm:spPr/>
      <dgm:t>
        <a:bodyPr/>
        <a:lstStyle/>
        <a:p>
          <a:pPr>
            <a:lnSpc>
              <a:spcPct val="110000"/>
            </a:lnSpc>
          </a:pPr>
          <a:endParaRPr lang="en-US" sz="1400" b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37AEEBC-F9F1-4E4C-A15D-3A211478385A}">
      <dgm:prSet custT="1"/>
      <dgm:spPr>
        <a:solidFill>
          <a:srgbClr val="7030A0"/>
        </a:solidFill>
        <a:ln w="12700" cmpd="sng">
          <a:solidFill>
            <a:srgbClr val="FFFFFF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110000"/>
            </a:lnSpc>
          </a:pPr>
          <a:r>
            <a:rPr lang="en-US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Lower response to </a:t>
          </a:r>
          <a:r>
            <a:rPr lang="en-US" sz="1400" b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available therapies</a:t>
          </a:r>
          <a:endParaRPr lang="en-US" sz="1400" b="1" baseline="30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F11BEE48-1948-4BE5-89A7-97EA8BD86D5A}" type="parTrans" cxnId="{90DD73B9-6590-4B40-84DA-996601F37CCE}">
      <dgm:prSet/>
      <dgm:spPr/>
      <dgm:t>
        <a:bodyPr/>
        <a:lstStyle/>
        <a:p>
          <a:pPr>
            <a:lnSpc>
              <a:spcPct val="110000"/>
            </a:lnSpc>
          </a:pPr>
          <a:endParaRPr lang="en-US" sz="1400" b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586419B-5330-4839-8276-9A5BCFBEC10C}" type="sibTrans" cxnId="{90DD73B9-6590-4B40-84DA-996601F37CCE}">
      <dgm:prSet/>
      <dgm:spPr/>
      <dgm:t>
        <a:bodyPr/>
        <a:lstStyle/>
        <a:p>
          <a:pPr>
            <a:lnSpc>
              <a:spcPct val="110000"/>
            </a:lnSpc>
          </a:pPr>
          <a:endParaRPr lang="en-US" sz="1400" b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1A029D3-CACD-4BE3-83C0-0CE0D3FF559D}">
      <dgm:prSet custT="1"/>
      <dgm:spPr>
        <a:solidFill>
          <a:schemeClr val="bg1">
            <a:lumMod val="65000"/>
          </a:schemeClr>
        </a:solidFill>
        <a:ln w="12700" cmpd="sng">
          <a:solidFill>
            <a:srgbClr val="FFFFFF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110000"/>
            </a:lnSpc>
          </a:pPr>
          <a:r>
            <a:rPr lang="en-US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Higher risk for late-stage </a:t>
          </a:r>
          <a:r>
            <a:rPr lang="en-US" sz="1400" b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liver events</a:t>
          </a:r>
          <a:endParaRPr lang="en-US" sz="1400" b="1" baseline="30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CE55DDB-5D63-42A2-BBB7-47F79EDD0CAD}" type="parTrans" cxnId="{B4D3CB47-FC95-4DD2-9AD3-90BE34AFA3F9}">
      <dgm:prSet/>
      <dgm:spPr/>
      <dgm:t>
        <a:bodyPr/>
        <a:lstStyle/>
        <a:p>
          <a:pPr>
            <a:lnSpc>
              <a:spcPct val="110000"/>
            </a:lnSpc>
          </a:pPr>
          <a:endParaRPr lang="en-US" sz="1400" b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868D5325-5B0E-464E-B03C-38B2342679AC}" type="sibTrans" cxnId="{B4D3CB47-FC95-4DD2-9AD3-90BE34AFA3F9}">
      <dgm:prSet/>
      <dgm:spPr/>
      <dgm:t>
        <a:bodyPr/>
        <a:lstStyle/>
        <a:p>
          <a:pPr>
            <a:lnSpc>
              <a:spcPct val="110000"/>
            </a:lnSpc>
          </a:pPr>
          <a:endParaRPr lang="en-US" sz="1400" b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AF823D1-1986-444E-81B7-84506BAA3D6E}">
      <dgm:prSet custT="1"/>
      <dgm:spPr>
        <a:solidFill>
          <a:srgbClr val="A38EBC"/>
        </a:solidFill>
        <a:ln w="12700" cmpd="sng">
          <a:solidFill>
            <a:srgbClr val="FFFFFF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110000"/>
            </a:lnSpc>
          </a:pPr>
          <a:r>
            <a:rPr lang="en-US" sz="1400" b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Higher mortality</a:t>
          </a:r>
          <a:endParaRPr lang="en-US" sz="1400" b="1" baseline="30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83EE246E-73C7-49C4-8B58-0A498D178CF1}" type="parTrans" cxnId="{433FE80C-645A-4BF2-9293-3DAFAC6A4A96}">
      <dgm:prSet/>
      <dgm:spPr/>
      <dgm:t>
        <a:bodyPr/>
        <a:lstStyle/>
        <a:p>
          <a:pPr>
            <a:lnSpc>
              <a:spcPct val="110000"/>
            </a:lnSpc>
          </a:pPr>
          <a:endParaRPr lang="en-US" sz="1400" b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3424B35-2E8F-4F18-9055-4C6EEB0B8512}" type="sibTrans" cxnId="{433FE80C-645A-4BF2-9293-3DAFAC6A4A96}">
      <dgm:prSet/>
      <dgm:spPr/>
      <dgm:t>
        <a:bodyPr/>
        <a:lstStyle/>
        <a:p>
          <a:pPr>
            <a:lnSpc>
              <a:spcPct val="110000"/>
            </a:lnSpc>
          </a:pPr>
          <a:endParaRPr lang="en-US" sz="1400" b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08AFF75-C29D-46E1-A5D8-2DC1A3A300FF}">
      <dgm:prSet custT="1"/>
      <dgm:spPr>
        <a:solidFill>
          <a:srgbClr val="11AECD"/>
        </a:solidFill>
        <a:ln w="12700" cmpd="sng">
          <a:solidFill>
            <a:srgbClr val="FFFFFF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110000"/>
            </a:lnSpc>
          </a:pPr>
          <a:r>
            <a:rPr lang="en-US" sz="1400" b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Accelerated fibrosis</a:t>
          </a:r>
          <a:endParaRPr lang="en-US" sz="1400" b="1" baseline="30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1C34D222-16F2-4C4C-A9E4-0677253AD34A}" type="parTrans" cxnId="{EE12F64D-A84B-4238-B4A6-5EE9998597BB}">
      <dgm:prSet/>
      <dgm:spPr/>
      <dgm:t>
        <a:bodyPr/>
        <a:lstStyle/>
        <a:p>
          <a:pPr>
            <a:lnSpc>
              <a:spcPct val="110000"/>
            </a:lnSpc>
          </a:pPr>
          <a:endParaRPr lang="en-US" sz="1400" b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04372A5-62DF-4BE2-B4F3-C6B61488B296}" type="sibTrans" cxnId="{EE12F64D-A84B-4238-B4A6-5EE9998597BB}">
      <dgm:prSet/>
      <dgm:spPr/>
      <dgm:t>
        <a:bodyPr/>
        <a:lstStyle/>
        <a:p>
          <a:pPr>
            <a:lnSpc>
              <a:spcPct val="110000"/>
            </a:lnSpc>
          </a:pPr>
          <a:endParaRPr lang="en-US" sz="1400" b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9D13BA8-5774-42C4-8EAB-B858A88B92A6}" type="pres">
      <dgm:prSet presAssocID="{429576A8-6FA3-4A71-A17F-C1AF54F98AE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3A1107EC-821F-443F-A2EF-D127D1BFD396}" type="pres">
      <dgm:prSet presAssocID="{EF80C58F-0FE6-495F-A6CF-4A9BDEA4870A}" presName="Parent" presStyleLbl="node0" presStyleIdx="0" presStyleCnt="1" custLinFactNeighborX="-510">
        <dgm:presLayoutVars>
          <dgm:chMax val="6"/>
          <dgm:chPref val="6"/>
        </dgm:presLayoutVars>
      </dgm:prSet>
      <dgm:spPr/>
    </dgm:pt>
    <dgm:pt modelId="{7B2919E0-D593-46C6-B3E9-EE5D6C2B04F2}" type="pres">
      <dgm:prSet presAssocID="{208AFF75-C29D-46E1-A5D8-2DC1A3A300FF}" presName="Accent1" presStyleCnt="0"/>
      <dgm:spPr/>
    </dgm:pt>
    <dgm:pt modelId="{1D4A2AB6-AE9A-41DF-A200-1DB6A646A24D}" type="pres">
      <dgm:prSet presAssocID="{208AFF75-C29D-46E1-A5D8-2DC1A3A300FF}" presName="Accent" presStyleLbl="bgShp" presStyleIdx="0" presStyleCnt="6"/>
      <dgm:spPr/>
    </dgm:pt>
    <dgm:pt modelId="{309A49B8-0931-4FC6-998A-D28242682416}" type="pres">
      <dgm:prSet presAssocID="{208AFF75-C29D-46E1-A5D8-2DC1A3A300FF}" presName="Child1" presStyleLbl="node1" presStyleIdx="0" presStyleCnt="6" custScaleX="109414" custLinFactNeighborX="-622">
        <dgm:presLayoutVars>
          <dgm:chMax val="0"/>
          <dgm:chPref val="0"/>
          <dgm:bulletEnabled val="1"/>
        </dgm:presLayoutVars>
      </dgm:prSet>
      <dgm:spPr/>
    </dgm:pt>
    <dgm:pt modelId="{BB242474-B557-47DD-95AE-FC9F66466A71}" type="pres">
      <dgm:prSet presAssocID="{42C11E5C-AFCE-46B7-8104-C3574AF8997F}" presName="Accent2" presStyleCnt="0"/>
      <dgm:spPr/>
    </dgm:pt>
    <dgm:pt modelId="{F1AE3A1E-1A51-4B86-82D0-952D15E7866D}" type="pres">
      <dgm:prSet presAssocID="{42C11E5C-AFCE-46B7-8104-C3574AF8997F}" presName="Accent" presStyleLbl="bgShp" presStyleIdx="1" presStyleCnt="6" custLinFactNeighborX="-86702" custLinFactNeighborY="-50312"/>
      <dgm:spPr/>
    </dgm:pt>
    <dgm:pt modelId="{92873C14-6A86-44D8-A9EF-B3D4E34B6B59}" type="pres">
      <dgm:prSet presAssocID="{42C11E5C-AFCE-46B7-8104-C3574AF8997F}" presName="Child2" presStyleLbl="node1" presStyleIdx="1" presStyleCnt="6" custScaleX="109414" custLinFactNeighborX="-622">
        <dgm:presLayoutVars>
          <dgm:chMax val="0"/>
          <dgm:chPref val="0"/>
          <dgm:bulletEnabled val="1"/>
        </dgm:presLayoutVars>
      </dgm:prSet>
      <dgm:spPr/>
    </dgm:pt>
    <dgm:pt modelId="{68647EE3-B02A-475E-BBA5-C62CBD0FABBE}" type="pres">
      <dgm:prSet presAssocID="{861D1171-3827-470C-8B8B-2214F17636F7}" presName="Accent3" presStyleCnt="0"/>
      <dgm:spPr/>
    </dgm:pt>
    <dgm:pt modelId="{95AC2E12-B889-480F-B860-48C3F366F622}" type="pres">
      <dgm:prSet presAssocID="{861D1171-3827-470C-8B8B-2214F17636F7}" presName="Accent" presStyleLbl="bgShp" presStyleIdx="2" presStyleCnt="6" custLinFactY="-19662" custLinFactNeighborX="8201" custLinFactNeighborY="-100000"/>
      <dgm:spPr/>
    </dgm:pt>
    <dgm:pt modelId="{0D77E150-BA01-4500-8DB1-44C07574FF45}" type="pres">
      <dgm:prSet presAssocID="{861D1171-3827-470C-8B8B-2214F17636F7}" presName="Child3" presStyleLbl="node1" presStyleIdx="2" presStyleCnt="6" custScaleX="109414" custLinFactNeighborX="-622">
        <dgm:presLayoutVars>
          <dgm:chMax val="0"/>
          <dgm:chPref val="0"/>
          <dgm:bulletEnabled val="1"/>
        </dgm:presLayoutVars>
      </dgm:prSet>
      <dgm:spPr/>
    </dgm:pt>
    <dgm:pt modelId="{3D387081-15B1-4011-BEB3-5C0834D9F12C}" type="pres">
      <dgm:prSet presAssocID="{237AEEBC-F9F1-4E4C-A15D-3A211478385A}" presName="Accent4" presStyleCnt="0"/>
      <dgm:spPr/>
    </dgm:pt>
    <dgm:pt modelId="{F2A15DA3-29B7-493F-AC8B-EFB714BC4174}" type="pres">
      <dgm:prSet presAssocID="{237AEEBC-F9F1-4E4C-A15D-3A211478385A}" presName="Accent" presStyleLbl="bgShp" presStyleIdx="3" presStyleCnt="6" custLinFactNeighborX="76157" custLinFactNeighborY="-25836"/>
      <dgm:spPr/>
    </dgm:pt>
    <dgm:pt modelId="{9E30FB0E-9737-4C85-AFB1-FE143BAF1D4A}" type="pres">
      <dgm:prSet presAssocID="{237AEEBC-F9F1-4E4C-A15D-3A211478385A}" presName="Child4" presStyleLbl="node1" presStyleIdx="3" presStyleCnt="6" custScaleX="109414" custLinFactNeighborX="-622">
        <dgm:presLayoutVars>
          <dgm:chMax val="0"/>
          <dgm:chPref val="0"/>
          <dgm:bulletEnabled val="1"/>
        </dgm:presLayoutVars>
      </dgm:prSet>
      <dgm:spPr/>
    </dgm:pt>
    <dgm:pt modelId="{9A93A47C-A999-45B4-8244-2043CF1BDD21}" type="pres">
      <dgm:prSet presAssocID="{C1A029D3-CACD-4BE3-83C0-0CE0D3FF559D}" presName="Accent5" presStyleCnt="0"/>
      <dgm:spPr/>
    </dgm:pt>
    <dgm:pt modelId="{16DA0CC7-3403-4B83-876C-72E83F1546EE}" type="pres">
      <dgm:prSet presAssocID="{C1A029D3-CACD-4BE3-83C0-0CE0D3FF559D}" presName="Accent" presStyleLbl="bgShp" presStyleIdx="4" presStyleCnt="6" custLinFactNeighborX="30463" custLinFactNeighborY="42154"/>
      <dgm:spPr/>
    </dgm:pt>
    <dgm:pt modelId="{286E4D60-D7A7-4B94-A046-BCB9051D6547}" type="pres">
      <dgm:prSet presAssocID="{C1A029D3-CACD-4BE3-83C0-0CE0D3FF559D}" presName="Child5" presStyleLbl="node1" presStyleIdx="4" presStyleCnt="6" custScaleX="109414" custLinFactNeighborX="-622">
        <dgm:presLayoutVars>
          <dgm:chMax val="0"/>
          <dgm:chPref val="0"/>
          <dgm:bulletEnabled val="1"/>
        </dgm:presLayoutVars>
      </dgm:prSet>
      <dgm:spPr/>
    </dgm:pt>
    <dgm:pt modelId="{8317D719-5C65-457F-A90F-32339A89E7FE}" type="pres">
      <dgm:prSet presAssocID="{2AF823D1-1986-444E-81B7-84506BAA3D6E}" presName="Accent6" presStyleCnt="0"/>
      <dgm:spPr/>
    </dgm:pt>
    <dgm:pt modelId="{8A6FE44B-F25E-4608-B40C-B395639E3999}" type="pres">
      <dgm:prSet presAssocID="{2AF823D1-1986-444E-81B7-84506BAA3D6E}" presName="Accent" presStyleLbl="bgShp" presStyleIdx="5" presStyleCnt="6" custLinFactNeighborX="1172" custLinFactNeighborY="81588"/>
      <dgm:spPr/>
    </dgm:pt>
    <dgm:pt modelId="{E49E2933-0582-4AEA-8B77-CDD21C513BDC}" type="pres">
      <dgm:prSet presAssocID="{2AF823D1-1986-444E-81B7-84506BAA3D6E}" presName="Child6" presStyleLbl="node1" presStyleIdx="5" presStyleCnt="6" custScaleX="109414" custLinFactNeighborX="-622" custLinFactNeighborY="-719">
        <dgm:presLayoutVars>
          <dgm:chMax val="0"/>
          <dgm:chPref val="0"/>
          <dgm:bulletEnabled val="1"/>
        </dgm:presLayoutVars>
      </dgm:prSet>
      <dgm:spPr/>
    </dgm:pt>
  </dgm:ptLst>
  <dgm:cxnLst>
    <dgm:cxn modelId="{2F030A05-069E-45AE-BD94-CD1E992A87A0}" type="presOf" srcId="{C1A029D3-CACD-4BE3-83C0-0CE0D3FF559D}" destId="{286E4D60-D7A7-4B94-A046-BCB9051D6547}" srcOrd="0" destOrd="0" presId="urn:microsoft.com/office/officeart/2011/layout/HexagonRadial#2"/>
    <dgm:cxn modelId="{433FE80C-645A-4BF2-9293-3DAFAC6A4A96}" srcId="{EF80C58F-0FE6-495F-A6CF-4A9BDEA4870A}" destId="{2AF823D1-1986-444E-81B7-84506BAA3D6E}" srcOrd="5" destOrd="0" parTransId="{83EE246E-73C7-49C4-8B58-0A498D178CF1}" sibTransId="{A3424B35-2E8F-4F18-9055-4C6EEB0B8512}"/>
    <dgm:cxn modelId="{D0A25629-7DF0-4FD1-81DE-50DCA5D55C39}" type="presOf" srcId="{208AFF75-C29D-46E1-A5D8-2DC1A3A300FF}" destId="{309A49B8-0931-4FC6-998A-D28242682416}" srcOrd="0" destOrd="0" presId="urn:microsoft.com/office/officeart/2011/layout/HexagonRadial#2"/>
    <dgm:cxn modelId="{BED8AE2F-928D-4BE5-AEE4-0FD54729B207}" type="presOf" srcId="{2AF823D1-1986-444E-81B7-84506BAA3D6E}" destId="{E49E2933-0582-4AEA-8B77-CDD21C513BDC}" srcOrd="0" destOrd="0" presId="urn:microsoft.com/office/officeart/2011/layout/HexagonRadial#2"/>
    <dgm:cxn modelId="{8AD2C640-D46C-4260-8655-3F6DA8BE8CDA}" type="presOf" srcId="{EF80C58F-0FE6-495F-A6CF-4A9BDEA4870A}" destId="{3A1107EC-821F-443F-A2EF-D127D1BFD396}" srcOrd="0" destOrd="0" presId="urn:microsoft.com/office/officeart/2011/layout/HexagonRadial#2"/>
    <dgm:cxn modelId="{48E6A043-4A3A-4A57-890F-D946618B8495}" srcId="{EF80C58F-0FE6-495F-A6CF-4A9BDEA4870A}" destId="{42C11E5C-AFCE-46B7-8104-C3574AF8997F}" srcOrd="1" destOrd="0" parTransId="{764058CE-2B89-4439-B28F-B260E55FEF4A}" sibTransId="{2668EFA9-8A57-4AAA-A098-B38887B8883B}"/>
    <dgm:cxn modelId="{B4D3CB47-FC95-4DD2-9AD3-90BE34AFA3F9}" srcId="{EF80C58F-0FE6-495F-A6CF-4A9BDEA4870A}" destId="{C1A029D3-CACD-4BE3-83C0-0CE0D3FF559D}" srcOrd="4" destOrd="0" parTransId="{3CE55DDB-5D63-42A2-BBB7-47F79EDD0CAD}" sibTransId="{868D5325-5B0E-464E-B03C-38B2342679AC}"/>
    <dgm:cxn modelId="{EE12F64D-A84B-4238-B4A6-5EE9998597BB}" srcId="{EF80C58F-0FE6-495F-A6CF-4A9BDEA4870A}" destId="{208AFF75-C29D-46E1-A5D8-2DC1A3A300FF}" srcOrd="0" destOrd="0" parTransId="{1C34D222-16F2-4C4C-A9E4-0677253AD34A}" sibTransId="{304372A5-62DF-4BE2-B4F3-C6B61488B296}"/>
    <dgm:cxn modelId="{EAB16C4F-CE3D-4455-8C27-BF678E538A68}" type="presOf" srcId="{42C11E5C-AFCE-46B7-8104-C3574AF8997F}" destId="{92873C14-6A86-44D8-A9EF-B3D4E34B6B59}" srcOrd="0" destOrd="0" presId="urn:microsoft.com/office/officeart/2011/layout/HexagonRadial#2"/>
    <dgm:cxn modelId="{AC9DE091-DD81-4FA8-9135-AD9DC8B72922}" type="presOf" srcId="{861D1171-3827-470C-8B8B-2214F17636F7}" destId="{0D77E150-BA01-4500-8DB1-44C07574FF45}" srcOrd="0" destOrd="0" presId="urn:microsoft.com/office/officeart/2011/layout/HexagonRadial#2"/>
    <dgm:cxn modelId="{0A585E9B-B6B9-4CCB-9515-17852D49B8CC}" type="presOf" srcId="{429576A8-6FA3-4A71-A17F-C1AF54F98AE4}" destId="{B9D13BA8-5774-42C4-8EAB-B858A88B92A6}" srcOrd="0" destOrd="0" presId="urn:microsoft.com/office/officeart/2011/layout/HexagonRadial#2"/>
    <dgm:cxn modelId="{C2D8F6B0-FBC0-4046-8D35-3A35BA5225BE}" srcId="{429576A8-6FA3-4A71-A17F-C1AF54F98AE4}" destId="{EF80C58F-0FE6-495F-A6CF-4A9BDEA4870A}" srcOrd="0" destOrd="0" parTransId="{4FC8FC40-7068-44A1-98FE-179A6B960E15}" sibTransId="{03195B45-47D2-473E-90D9-8E8FCF6EF364}"/>
    <dgm:cxn modelId="{90DD73B9-6590-4B40-84DA-996601F37CCE}" srcId="{EF80C58F-0FE6-495F-A6CF-4A9BDEA4870A}" destId="{237AEEBC-F9F1-4E4C-A15D-3A211478385A}" srcOrd="3" destOrd="0" parTransId="{F11BEE48-1948-4BE5-89A7-97EA8BD86D5A}" sibTransId="{7586419B-5330-4839-8276-9A5BCFBEC10C}"/>
    <dgm:cxn modelId="{B517C8D4-D116-43F1-A5F7-14B0AF9EB081}" type="presOf" srcId="{237AEEBC-F9F1-4E4C-A15D-3A211478385A}" destId="{9E30FB0E-9737-4C85-AFB1-FE143BAF1D4A}" srcOrd="0" destOrd="0" presId="urn:microsoft.com/office/officeart/2011/layout/HexagonRadial#2"/>
    <dgm:cxn modelId="{4F4C14DD-D429-4F4D-B42B-1E159D0A26DF}" srcId="{EF80C58F-0FE6-495F-A6CF-4A9BDEA4870A}" destId="{861D1171-3827-470C-8B8B-2214F17636F7}" srcOrd="2" destOrd="0" parTransId="{B980501E-2986-472F-9DD0-7140FDCDB0AD}" sibTransId="{10353392-80E2-43C5-A97E-BBA7690AA10B}"/>
    <dgm:cxn modelId="{CB56A824-1539-4758-A2E9-8ADB6F0E5369}" type="presParOf" srcId="{B9D13BA8-5774-42C4-8EAB-B858A88B92A6}" destId="{3A1107EC-821F-443F-A2EF-D127D1BFD396}" srcOrd="0" destOrd="0" presId="urn:microsoft.com/office/officeart/2011/layout/HexagonRadial#2"/>
    <dgm:cxn modelId="{8A16DCB5-0D0E-4691-814F-C363B7270647}" type="presParOf" srcId="{B9D13BA8-5774-42C4-8EAB-B858A88B92A6}" destId="{7B2919E0-D593-46C6-B3E9-EE5D6C2B04F2}" srcOrd="1" destOrd="0" presId="urn:microsoft.com/office/officeart/2011/layout/HexagonRadial#2"/>
    <dgm:cxn modelId="{E3897C4A-FEAF-4FAC-83CC-14631BC3DF2A}" type="presParOf" srcId="{7B2919E0-D593-46C6-B3E9-EE5D6C2B04F2}" destId="{1D4A2AB6-AE9A-41DF-A200-1DB6A646A24D}" srcOrd="0" destOrd="0" presId="urn:microsoft.com/office/officeart/2011/layout/HexagonRadial#2"/>
    <dgm:cxn modelId="{44AB0AE9-FA8A-42B4-B1AC-1C83407FCF75}" type="presParOf" srcId="{B9D13BA8-5774-42C4-8EAB-B858A88B92A6}" destId="{309A49B8-0931-4FC6-998A-D28242682416}" srcOrd="2" destOrd="0" presId="urn:microsoft.com/office/officeart/2011/layout/HexagonRadial#2"/>
    <dgm:cxn modelId="{102A7558-314D-47E2-8F10-F17BD12611E6}" type="presParOf" srcId="{B9D13BA8-5774-42C4-8EAB-B858A88B92A6}" destId="{BB242474-B557-47DD-95AE-FC9F66466A71}" srcOrd="3" destOrd="0" presId="urn:microsoft.com/office/officeart/2011/layout/HexagonRadial#2"/>
    <dgm:cxn modelId="{32A0C792-6EBB-4CED-BA42-BF10DEE37A60}" type="presParOf" srcId="{BB242474-B557-47DD-95AE-FC9F66466A71}" destId="{F1AE3A1E-1A51-4B86-82D0-952D15E7866D}" srcOrd="0" destOrd="0" presId="urn:microsoft.com/office/officeart/2011/layout/HexagonRadial#2"/>
    <dgm:cxn modelId="{83E7559B-F1F7-4F08-9396-C956F4BCB520}" type="presParOf" srcId="{B9D13BA8-5774-42C4-8EAB-B858A88B92A6}" destId="{92873C14-6A86-44D8-A9EF-B3D4E34B6B59}" srcOrd="4" destOrd="0" presId="urn:microsoft.com/office/officeart/2011/layout/HexagonRadial#2"/>
    <dgm:cxn modelId="{A1FD01A9-2B36-427A-B28F-DEA6DF76321E}" type="presParOf" srcId="{B9D13BA8-5774-42C4-8EAB-B858A88B92A6}" destId="{68647EE3-B02A-475E-BBA5-C62CBD0FABBE}" srcOrd="5" destOrd="0" presId="urn:microsoft.com/office/officeart/2011/layout/HexagonRadial#2"/>
    <dgm:cxn modelId="{A572B0C4-DDB7-4AF1-9492-B04FF99CA5E2}" type="presParOf" srcId="{68647EE3-B02A-475E-BBA5-C62CBD0FABBE}" destId="{95AC2E12-B889-480F-B860-48C3F366F622}" srcOrd="0" destOrd="0" presId="urn:microsoft.com/office/officeart/2011/layout/HexagonRadial#2"/>
    <dgm:cxn modelId="{730B2102-A7F4-449A-B324-D7894C5F7779}" type="presParOf" srcId="{B9D13BA8-5774-42C4-8EAB-B858A88B92A6}" destId="{0D77E150-BA01-4500-8DB1-44C07574FF45}" srcOrd="6" destOrd="0" presId="urn:microsoft.com/office/officeart/2011/layout/HexagonRadial#2"/>
    <dgm:cxn modelId="{3F1CC97E-F9AD-43AC-B369-71C69D24E129}" type="presParOf" srcId="{B9D13BA8-5774-42C4-8EAB-B858A88B92A6}" destId="{3D387081-15B1-4011-BEB3-5C0834D9F12C}" srcOrd="7" destOrd="0" presId="urn:microsoft.com/office/officeart/2011/layout/HexagonRadial#2"/>
    <dgm:cxn modelId="{3CCB3EC0-339F-4987-BF88-6E95FF568CB7}" type="presParOf" srcId="{3D387081-15B1-4011-BEB3-5C0834D9F12C}" destId="{F2A15DA3-29B7-493F-AC8B-EFB714BC4174}" srcOrd="0" destOrd="0" presId="urn:microsoft.com/office/officeart/2011/layout/HexagonRadial#2"/>
    <dgm:cxn modelId="{A4C3781A-2E4A-4056-B089-71E4CF1E84F2}" type="presParOf" srcId="{B9D13BA8-5774-42C4-8EAB-B858A88B92A6}" destId="{9E30FB0E-9737-4C85-AFB1-FE143BAF1D4A}" srcOrd="8" destOrd="0" presId="urn:microsoft.com/office/officeart/2011/layout/HexagonRadial#2"/>
    <dgm:cxn modelId="{0ECF5410-744D-4404-890C-1E8851F58DB8}" type="presParOf" srcId="{B9D13BA8-5774-42C4-8EAB-B858A88B92A6}" destId="{9A93A47C-A999-45B4-8244-2043CF1BDD21}" srcOrd="9" destOrd="0" presId="urn:microsoft.com/office/officeart/2011/layout/HexagonRadial#2"/>
    <dgm:cxn modelId="{AF4216CB-92EE-4172-A8C0-B9C353D98159}" type="presParOf" srcId="{9A93A47C-A999-45B4-8244-2043CF1BDD21}" destId="{16DA0CC7-3403-4B83-876C-72E83F1546EE}" srcOrd="0" destOrd="0" presId="urn:microsoft.com/office/officeart/2011/layout/HexagonRadial#2"/>
    <dgm:cxn modelId="{07461B98-85A4-484C-B68F-7F7BBD80A66F}" type="presParOf" srcId="{B9D13BA8-5774-42C4-8EAB-B858A88B92A6}" destId="{286E4D60-D7A7-4B94-A046-BCB9051D6547}" srcOrd="10" destOrd="0" presId="urn:microsoft.com/office/officeart/2011/layout/HexagonRadial#2"/>
    <dgm:cxn modelId="{C6D2E0CC-22D8-44BB-9AA9-C21AC70EC922}" type="presParOf" srcId="{B9D13BA8-5774-42C4-8EAB-B858A88B92A6}" destId="{8317D719-5C65-457F-A90F-32339A89E7FE}" srcOrd="11" destOrd="0" presId="urn:microsoft.com/office/officeart/2011/layout/HexagonRadial#2"/>
    <dgm:cxn modelId="{3167CC28-A965-46CF-BB54-04EEEB699DD7}" type="presParOf" srcId="{8317D719-5C65-457F-A90F-32339A89E7FE}" destId="{8A6FE44B-F25E-4608-B40C-B395639E3999}" srcOrd="0" destOrd="0" presId="urn:microsoft.com/office/officeart/2011/layout/HexagonRadial#2"/>
    <dgm:cxn modelId="{63F41F7B-D6F6-4F6F-947A-1C459CEBCD4C}" type="presParOf" srcId="{B9D13BA8-5774-42C4-8EAB-B858A88B92A6}" destId="{E49E2933-0582-4AEA-8B77-CDD21C513BDC}" srcOrd="12" destOrd="0" presId="urn:microsoft.com/office/officeart/2011/layout/HexagonRadial#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1107EC-821F-443F-A2EF-D127D1BFD396}">
      <dsp:nvSpPr>
        <dsp:cNvPr id="0" name=""/>
        <dsp:cNvSpPr/>
      </dsp:nvSpPr>
      <dsp:spPr>
        <a:xfrm>
          <a:off x="4609321" y="1594325"/>
          <a:ext cx="2026457" cy="1752967"/>
        </a:xfrm>
        <a:prstGeom prst="hexagon">
          <a:avLst>
            <a:gd name="adj" fmla="val 28570"/>
            <a:gd name="vf" fmla="val 115470"/>
          </a:avLst>
        </a:prstGeom>
        <a:solidFill>
          <a:srgbClr val="366DB5"/>
        </a:solidFill>
        <a:ln w="12700" cap="flat" cmpd="sng" algn="ctr">
          <a:solidFill>
            <a:srgbClr val="FFFFFF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rPr>
            <a:t>Burden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of disease </a:t>
          </a:r>
        </a:p>
      </dsp:txBody>
      <dsp:txXfrm>
        <a:off x="4945133" y="1884816"/>
        <a:ext cx="1354833" cy="1171985"/>
      </dsp:txXfrm>
    </dsp:sp>
    <dsp:sp modelId="{F1AE3A1E-1A51-4B86-82D0-952D15E7866D}">
      <dsp:nvSpPr>
        <dsp:cNvPr id="0" name=""/>
        <dsp:cNvSpPr/>
      </dsp:nvSpPr>
      <dsp:spPr>
        <a:xfrm>
          <a:off x="5225704" y="424201"/>
          <a:ext cx="764576" cy="658783"/>
        </a:xfrm>
        <a:prstGeom prst="hexagon">
          <a:avLst>
            <a:gd name="adj" fmla="val 28900"/>
            <a:gd name="vf" fmla="val 11547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9A49B8-0931-4FC6-998A-D28242682416}">
      <dsp:nvSpPr>
        <dsp:cNvPr id="0" name=""/>
        <dsp:cNvSpPr/>
      </dsp:nvSpPr>
      <dsp:spPr>
        <a:xfrm>
          <a:off x="4717825" y="0"/>
          <a:ext cx="1817002" cy="1436672"/>
        </a:xfrm>
        <a:prstGeom prst="hexagon">
          <a:avLst>
            <a:gd name="adj" fmla="val 28570"/>
            <a:gd name="vf" fmla="val 115470"/>
          </a:avLst>
        </a:prstGeom>
        <a:solidFill>
          <a:srgbClr val="11AECD"/>
        </a:solidFill>
        <a:ln w="12700" cap="flat" cmpd="sng" algn="ctr">
          <a:solidFill>
            <a:srgbClr val="FFFFFF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solidFill>
                <a:schemeClr val="tx1"/>
              </a:solidFill>
              <a:latin typeface="Arial" pitchFamily="34" charset="0"/>
              <a:cs typeface="Arial" pitchFamily="34" charset="0"/>
            </a:rPr>
            <a:t>Accelerated fibrosis</a:t>
          </a:r>
          <a:endParaRPr lang="en-US" sz="1400" b="1" kern="1200" baseline="30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5006061" y="227903"/>
        <a:ext cx="1240530" cy="980866"/>
      </dsp:txXfrm>
    </dsp:sp>
    <dsp:sp modelId="{95AC2E12-B889-480F-B860-48C3F366F622}">
      <dsp:nvSpPr>
        <dsp:cNvPr id="0" name=""/>
        <dsp:cNvSpPr/>
      </dsp:nvSpPr>
      <dsp:spPr>
        <a:xfrm>
          <a:off x="6843630" y="1198910"/>
          <a:ext cx="764576" cy="658783"/>
        </a:xfrm>
        <a:prstGeom prst="hexagon">
          <a:avLst>
            <a:gd name="adj" fmla="val 28900"/>
            <a:gd name="vf" fmla="val 11547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873C14-6A86-44D8-A9EF-B3D4E34B6B59}">
      <dsp:nvSpPr>
        <dsp:cNvPr id="0" name=""/>
        <dsp:cNvSpPr/>
      </dsp:nvSpPr>
      <dsp:spPr>
        <a:xfrm>
          <a:off x="6240850" y="883649"/>
          <a:ext cx="1817002" cy="1436672"/>
        </a:xfrm>
        <a:prstGeom prst="hexagon">
          <a:avLst>
            <a:gd name="adj" fmla="val 28570"/>
            <a:gd name="vf" fmla="val 115470"/>
          </a:avLst>
        </a:prstGeom>
        <a:solidFill>
          <a:srgbClr val="E17B8A"/>
        </a:solidFill>
        <a:ln w="12700" cap="flat" cmpd="sng" algn="ctr">
          <a:solidFill>
            <a:srgbClr val="FFFFFF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solidFill>
                <a:schemeClr val="tx1"/>
              </a:solidFill>
              <a:latin typeface="Arial" pitchFamily="34" charset="0"/>
              <a:cs typeface="Arial" pitchFamily="34" charset="0"/>
            </a:rPr>
            <a:t>More steatosis</a:t>
          </a:r>
          <a:endParaRPr lang="en-US" sz="1400" b="1" kern="1200" baseline="30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6529086" y="1111552"/>
        <a:ext cx="1240530" cy="980866"/>
      </dsp:txXfrm>
    </dsp:sp>
    <dsp:sp modelId="{F2A15DA3-29B7-493F-AC8B-EFB714BC4174}">
      <dsp:nvSpPr>
        <dsp:cNvPr id="0" name=""/>
        <dsp:cNvSpPr/>
      </dsp:nvSpPr>
      <dsp:spPr>
        <a:xfrm>
          <a:off x="6743343" y="3207237"/>
          <a:ext cx="764576" cy="658783"/>
        </a:xfrm>
        <a:prstGeom prst="hexagon">
          <a:avLst>
            <a:gd name="adj" fmla="val 28900"/>
            <a:gd name="vf" fmla="val 11547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77E150-BA01-4500-8DB1-44C07574FF45}">
      <dsp:nvSpPr>
        <dsp:cNvPr id="0" name=""/>
        <dsp:cNvSpPr/>
      </dsp:nvSpPr>
      <dsp:spPr>
        <a:xfrm>
          <a:off x="6240850" y="2620803"/>
          <a:ext cx="1817002" cy="1436672"/>
        </a:xfrm>
        <a:prstGeom prst="hexagon">
          <a:avLst>
            <a:gd name="adj" fmla="val 28570"/>
            <a:gd name="vf" fmla="val 11547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rgbClr val="FFFFFF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Increased risk </a:t>
          </a:r>
          <a:r>
            <a:rPr lang="en-US" sz="1400" b="1" kern="1200">
              <a:solidFill>
                <a:schemeClr val="tx1"/>
              </a:solidFill>
              <a:latin typeface="Arial" pitchFamily="34" charset="0"/>
              <a:cs typeface="Arial" pitchFamily="34" charset="0"/>
            </a:rPr>
            <a:t>for HCC</a:t>
          </a:r>
          <a:endParaRPr lang="en-US" sz="1400" b="1" kern="1200" baseline="30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6529086" y="2848706"/>
        <a:ext cx="1240530" cy="980866"/>
      </dsp:txXfrm>
    </dsp:sp>
    <dsp:sp modelId="{16DA0CC7-3403-4B83-876C-72E83F1546EE}">
      <dsp:nvSpPr>
        <dsp:cNvPr id="0" name=""/>
        <dsp:cNvSpPr/>
      </dsp:nvSpPr>
      <dsp:spPr>
        <a:xfrm>
          <a:off x="4856339" y="3799454"/>
          <a:ext cx="764576" cy="658783"/>
        </a:xfrm>
        <a:prstGeom prst="hexagon">
          <a:avLst>
            <a:gd name="adj" fmla="val 28900"/>
            <a:gd name="vf" fmla="val 11547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30FB0E-9737-4C85-AFB1-FE143BAF1D4A}">
      <dsp:nvSpPr>
        <dsp:cNvPr id="0" name=""/>
        <dsp:cNvSpPr/>
      </dsp:nvSpPr>
      <dsp:spPr>
        <a:xfrm>
          <a:off x="4717825" y="3505441"/>
          <a:ext cx="1817002" cy="1436672"/>
        </a:xfrm>
        <a:prstGeom prst="hexagon">
          <a:avLst>
            <a:gd name="adj" fmla="val 28570"/>
            <a:gd name="vf" fmla="val 115470"/>
          </a:avLst>
        </a:prstGeom>
        <a:solidFill>
          <a:srgbClr val="7030A0"/>
        </a:solidFill>
        <a:ln w="12700" cap="flat" cmpd="sng" algn="ctr">
          <a:solidFill>
            <a:srgbClr val="FFFFFF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Lower response to </a:t>
          </a:r>
          <a:r>
            <a:rPr lang="en-US" sz="1400" b="1" kern="1200">
              <a:solidFill>
                <a:schemeClr val="tx1"/>
              </a:solidFill>
              <a:latin typeface="Arial" pitchFamily="34" charset="0"/>
              <a:cs typeface="Arial" pitchFamily="34" charset="0"/>
            </a:rPr>
            <a:t>available therapies</a:t>
          </a:r>
          <a:endParaRPr lang="en-US" sz="1400" b="1" kern="1200" baseline="30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5006061" y="3733344"/>
        <a:ext cx="1240530" cy="980866"/>
      </dsp:txXfrm>
    </dsp:sp>
    <dsp:sp modelId="{8A6FE44B-F25E-4608-B40C-B395639E3999}">
      <dsp:nvSpPr>
        <dsp:cNvPr id="0" name=""/>
        <dsp:cNvSpPr/>
      </dsp:nvSpPr>
      <dsp:spPr>
        <a:xfrm>
          <a:off x="3725454" y="2828158"/>
          <a:ext cx="764576" cy="658783"/>
        </a:xfrm>
        <a:prstGeom prst="hexagon">
          <a:avLst>
            <a:gd name="adj" fmla="val 28900"/>
            <a:gd name="vf" fmla="val 11547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6E4D60-D7A7-4B94-A046-BCB9051D6547}">
      <dsp:nvSpPr>
        <dsp:cNvPr id="0" name=""/>
        <dsp:cNvSpPr/>
      </dsp:nvSpPr>
      <dsp:spPr>
        <a:xfrm>
          <a:off x="3187729" y="2621791"/>
          <a:ext cx="1817002" cy="1436672"/>
        </a:xfrm>
        <a:prstGeom prst="hexagon">
          <a:avLst>
            <a:gd name="adj" fmla="val 28570"/>
            <a:gd name="vf" fmla="val 115470"/>
          </a:avLst>
        </a:prstGeom>
        <a:solidFill>
          <a:schemeClr val="bg1">
            <a:lumMod val="65000"/>
          </a:schemeClr>
        </a:solidFill>
        <a:ln w="12700" cap="flat" cmpd="sng" algn="ctr">
          <a:solidFill>
            <a:srgbClr val="FFFFFF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Higher risk for late-stage </a:t>
          </a:r>
          <a:r>
            <a:rPr lang="en-US" sz="1400" b="1" kern="1200">
              <a:solidFill>
                <a:schemeClr val="tx1"/>
              </a:solidFill>
              <a:latin typeface="Arial" pitchFamily="34" charset="0"/>
              <a:cs typeface="Arial" pitchFamily="34" charset="0"/>
            </a:rPr>
            <a:t>liver events</a:t>
          </a:r>
          <a:endParaRPr lang="en-US" sz="1400" b="1" kern="1200" baseline="30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3475965" y="2849694"/>
        <a:ext cx="1240530" cy="980866"/>
      </dsp:txXfrm>
    </dsp:sp>
    <dsp:sp modelId="{E49E2933-0582-4AEA-8B77-CDD21C513BDC}">
      <dsp:nvSpPr>
        <dsp:cNvPr id="0" name=""/>
        <dsp:cNvSpPr/>
      </dsp:nvSpPr>
      <dsp:spPr>
        <a:xfrm>
          <a:off x="3187729" y="871343"/>
          <a:ext cx="1817002" cy="1436672"/>
        </a:xfrm>
        <a:prstGeom prst="hexagon">
          <a:avLst>
            <a:gd name="adj" fmla="val 28570"/>
            <a:gd name="vf" fmla="val 115470"/>
          </a:avLst>
        </a:prstGeom>
        <a:solidFill>
          <a:srgbClr val="A38EBC"/>
        </a:solidFill>
        <a:ln w="12700" cap="flat" cmpd="sng" algn="ctr">
          <a:solidFill>
            <a:srgbClr val="FFFFFF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solidFill>
                <a:schemeClr val="tx1"/>
              </a:solidFill>
              <a:latin typeface="Arial" pitchFamily="34" charset="0"/>
              <a:cs typeface="Arial" pitchFamily="34" charset="0"/>
            </a:rPr>
            <a:t>Higher mortality</a:t>
          </a:r>
          <a:endParaRPr lang="en-US" sz="1400" b="1" kern="1200" baseline="30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3475965" y="1099246"/>
        <a:ext cx="1240530" cy="9808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#2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7B35154-5E9B-43CB-B568-CDC2DD1D4137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6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19C9169-B08E-4AF5-B99E-0413C8BAE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800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Nothing more recent on HepVu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9169-B08E-4AF5-B99E-0413C8BAE27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025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9169-B08E-4AF5-B99E-0413C8BAE27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16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 on smartphone</a:t>
            </a:r>
            <a:r>
              <a:rPr lang="en-US" baseline="0" dirty="0"/>
              <a:t> called </a:t>
            </a:r>
            <a:r>
              <a:rPr lang="en-US" baseline="0" dirty="0" err="1"/>
              <a:t>Hep</a:t>
            </a:r>
            <a:r>
              <a:rPr lang="en-US" baseline="0" dirty="0"/>
              <a:t> I- Chart from university of Liverpool. </a:t>
            </a:r>
          </a:p>
          <a:p>
            <a:r>
              <a:rPr lang="en-US" baseline="0" dirty="0"/>
              <a:t>St. Johns Wort- not okay to take with treatment</a:t>
            </a:r>
          </a:p>
          <a:p>
            <a:endParaRPr lang="en-US" baseline="0" dirty="0"/>
          </a:p>
          <a:p>
            <a:r>
              <a:rPr lang="en-US" baseline="0" dirty="0"/>
              <a:t>Other drugs to look for reactions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9169-B08E-4AF5-B99E-0413C8BAE27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283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159DB-215E-75A5-CC69-61326B21A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FFCE9B-5E3F-3431-AA12-DD6B761600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C4E43F-4655-ECC7-D056-C90DF5B8D6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0F3FF-C2B9-A01D-E7E7-EAD2DB9509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9169-B08E-4AF5-B99E-0413C8BAE27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035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04CC9-6AA5-B1C6-F607-83555303D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430F2F-F849-80D9-9DA7-148FDD6791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FA42FA-0738-9C0A-5A2B-5DA1A4EAA8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55AB0-E8FA-C879-9DFB-941A5D706F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9169-B08E-4AF5-B99E-0413C8BAE27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127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7B1D3-51EE-DD91-140C-1F3982A3B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2A877B-1318-7B67-76A1-CB12AAAF90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A4498B-7595-DB74-E5F3-BE7AA6D089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777EB3-C7B2-6D2E-2F1A-D44A37019D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9169-B08E-4AF5-B99E-0413C8BAE27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57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1DDDB-BA11-197F-E436-3F52F489C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10E73C-8795-87F3-9B50-09F19E9EC5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AF0F4E-F9B3-AA97-D4ED-1E86D40EDC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DBCFEB-7542-FFC9-AA42-EA4B00B13B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9169-B08E-4AF5-B99E-0413C8BAE27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283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92798-7939-277F-EB4F-6427CF489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167958-80B5-854B-A727-B1FADF094D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2D7259-3264-56D5-0026-8FA2E43100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F503BE-4285-1F70-B9B4-2A4C5D2170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9169-B08E-4AF5-B99E-0413C8BAE27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3954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44EDB-FDC9-06CA-5756-544E38F7C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CE15D0-59ED-0100-674E-C90A3B6F6D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9FF709-546C-2CD3-6BD1-DF0B46B384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4CC112-78E9-9945-07B3-A779818937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9169-B08E-4AF5-B99E-0413C8BAE27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833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01864-166E-E5E7-0444-78B7D8321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1E2160-CF28-6E16-300A-F029FC6767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9FB3C3-40C5-0D5E-89C3-1C719FC96A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D8516-5C6F-9B55-A19C-67963AF040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9169-B08E-4AF5-B99E-0413C8BAE27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5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drop of infected drug</a:t>
            </a:r>
            <a:r>
              <a:rPr lang="en-US" baseline="0" dirty="0"/>
              <a:t> can last for 63 days and remain infectious</a:t>
            </a:r>
          </a:p>
          <a:p>
            <a:endParaRPr lang="en-US" baseline="0" dirty="0"/>
          </a:p>
          <a:p>
            <a:r>
              <a:rPr lang="en-US" baseline="0" dirty="0"/>
              <a:t>All paraphernalia shared or used in a household of drug users.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9169-B08E-4AF5-B99E-0413C8BAE27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762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9169-B08E-4AF5-B99E-0413C8BAE2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68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chem sex = intentional combining of sex with the use of particular nonprescription drugs in order to facilitate or enhance the sexual encounter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9169-B08E-4AF5-B99E-0413C8BAE27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31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AA94A-D232-AF6F-47A3-5048D48BC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2FA7C1-45E9-735B-291D-EB558DA354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EDCE05-6C2C-73FC-DFAF-4DEE1934A1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chem sex = intentional combining of sex with the use of particular nonprescription drugs in order to facilitate or enhance the sexual encounter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AA6BCB-F374-473E-DD5A-62741D1775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9169-B08E-4AF5-B99E-0413C8BAE27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181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Antibody + reflex RNA (PCR)</a:t>
            </a:r>
          </a:p>
          <a:p>
            <a:r>
              <a:rPr lang="en-US"/>
              <a:t>Treatment generally “genotype agnostic” except for prior failed treatment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9169-B08E-4AF5-B99E-0413C8BAE27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39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7ED5D-43F1-01BE-2ACC-376C6E293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950F42-F2ED-091B-0C37-B15C93BC57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E69074-F507-6091-C9D0-6926B543CE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763D12-B2AF-91BB-993E-6678823EC4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9169-B08E-4AF5-B99E-0413C8BAE27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47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2C48F-6DEE-B71D-9522-B05BC8718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9998F1-9445-67DE-E94D-AFA979AA2E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54BCC7-6E48-D7DE-70F7-2FCBC16738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0E1744-235E-5831-692D-3D7F383F8E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9169-B08E-4AF5-B99E-0413C8BAE27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21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20%-30% of individuals are symptomatic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9169-B08E-4AF5-B99E-0413C8BAE27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80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11/24/2025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11/24/2025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11/24/2025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11/24/2025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11/24/2025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11/24/2025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11/24/2025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11/24/2025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11/24/2025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11/24/2025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11/24/2025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11/24/2025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11/24/2025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hcvguidelines.org/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bin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bin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p-druginteractions.org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patitisc.uw.edu/page/clinical-calculators/ctp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475FD-C55E-453B-8E83-2E10B01992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799" y="1189886"/>
            <a:ext cx="9144000" cy="1641490"/>
          </a:xfrm>
        </p:spPr>
        <p:txBody>
          <a:bodyPr>
            <a:normAutofit/>
          </a:bodyPr>
          <a:lstStyle/>
          <a:p>
            <a:r>
              <a:rPr lang="en-US" sz="4800" dirty="0"/>
              <a:t>Hepatitis 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41F925-F6C1-4152-B8EE-6B0F3BDF8E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b="1"/>
              <a:t>Daniel Bloch, MD FASAM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46080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CC9B3-A14B-62D0-E612-50E945957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575BC35-09C7-8DF4-2D74-6304173A2E36}"/>
              </a:ext>
            </a:extLst>
          </p:cNvPr>
          <p:cNvSpPr/>
          <p:nvPr/>
        </p:nvSpPr>
        <p:spPr>
          <a:xfrm>
            <a:off x="915453" y="1213709"/>
            <a:ext cx="10578456" cy="460465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numCol="1" anchor="t" anchorCtr="0">
            <a:noAutofit/>
          </a:bodyPr>
          <a:lstStyle/>
          <a:p>
            <a:pPr marL="166688" indent="-1666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b="1">
                <a:solidFill>
                  <a:schemeClr val="tx2"/>
                </a:solidFill>
                <a:latin typeface="+mj-lt"/>
              </a:rPr>
              <a:t>Injection drug use (ever)</a:t>
            </a:r>
            <a:endParaRPr lang="en-US" sz="2800" b="1" dirty="0">
              <a:solidFill>
                <a:schemeClr val="tx2"/>
              </a:solidFill>
              <a:latin typeface="+mj-lt"/>
            </a:endParaRPr>
          </a:p>
          <a:p>
            <a:pPr marL="166688" indent="-1666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b="1">
                <a:solidFill>
                  <a:schemeClr val="tx2"/>
                </a:solidFill>
                <a:latin typeface="+mj-lt"/>
              </a:rPr>
              <a:t>Intranasal drug use</a:t>
            </a:r>
          </a:p>
          <a:p>
            <a:pPr marL="166688" indent="-1666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b="1">
                <a:solidFill>
                  <a:schemeClr val="tx2"/>
                </a:solidFill>
                <a:latin typeface="+mj-lt"/>
              </a:rPr>
              <a:t>Glass crack pipe use</a:t>
            </a:r>
            <a:endParaRPr lang="en-US" sz="2800" b="1" dirty="0">
              <a:solidFill>
                <a:schemeClr val="tx2"/>
              </a:solidFill>
              <a:latin typeface="+mj-lt"/>
            </a:endParaRPr>
          </a:p>
          <a:p>
            <a:pPr marL="166688" indent="-1666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b="1">
                <a:solidFill>
                  <a:schemeClr val="tx2"/>
                </a:solidFill>
                <a:latin typeface="+mj-lt"/>
              </a:rPr>
              <a:t>MSM</a:t>
            </a:r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954FABBF-B059-630F-1FEA-2C1438C31761}"/>
              </a:ext>
            </a:extLst>
          </p:cNvPr>
          <p:cNvSpPr txBox="1">
            <a:spLocks/>
          </p:cNvSpPr>
          <p:nvPr/>
        </p:nvSpPr>
        <p:spPr>
          <a:xfrm>
            <a:off x="234950" y="375511"/>
            <a:ext cx="11722100" cy="8381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4000" b="1">
                <a:solidFill>
                  <a:srgbClr val="41AEBD"/>
                </a:solidFill>
                <a:latin typeface="Corbel" panose="020B0503020204020204"/>
              </a:rPr>
              <a:t>Risk Activities</a:t>
            </a:r>
            <a:endParaRPr lang="en-US" sz="4000" b="1" dirty="0">
              <a:solidFill>
                <a:srgbClr val="41AEBD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2159816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44F64-4546-A6E7-6117-97F723906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AEF095-A13B-5A26-55BE-A4A5A04BB8F0}"/>
              </a:ext>
            </a:extLst>
          </p:cNvPr>
          <p:cNvSpPr/>
          <p:nvPr/>
        </p:nvSpPr>
        <p:spPr>
          <a:xfrm>
            <a:off x="915453" y="1213709"/>
            <a:ext cx="10578456" cy="460465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numCol="1" anchor="t" anchorCtr="0">
            <a:noAutofit/>
          </a:bodyPr>
          <a:lstStyle/>
          <a:p>
            <a:pPr marL="166688" indent="-1666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b="1">
                <a:solidFill>
                  <a:schemeClr val="tx2"/>
                </a:solidFill>
                <a:latin typeface="+mj-lt"/>
              </a:rPr>
              <a:t>Commercial sex</a:t>
            </a:r>
          </a:p>
          <a:p>
            <a:pPr marL="623888" lvl="1" indent="-1666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b="1">
                <a:solidFill>
                  <a:schemeClr val="tx2"/>
                </a:solidFill>
                <a:latin typeface="+mj-lt"/>
              </a:rPr>
              <a:t>Sex in exchange for money or drugs</a:t>
            </a:r>
          </a:p>
          <a:p>
            <a:pPr marL="166688" indent="-1666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b="1">
                <a:solidFill>
                  <a:schemeClr val="tx2"/>
                </a:solidFill>
                <a:latin typeface="+mj-lt"/>
              </a:rPr>
              <a:t>Chemsex</a:t>
            </a:r>
          </a:p>
          <a:p>
            <a:pPr marL="623888" lvl="1" indent="-1666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b="1">
                <a:solidFill>
                  <a:schemeClr val="tx2"/>
                </a:solidFill>
                <a:latin typeface="+mj-lt"/>
              </a:rPr>
              <a:t>Sex under the influence of psychoactive substances</a:t>
            </a:r>
          </a:p>
          <a:p>
            <a:pPr marL="1081088" lvl="2" indent="-1666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b="1">
                <a:solidFill>
                  <a:schemeClr val="tx2"/>
                </a:solidFill>
                <a:latin typeface="+mj-lt"/>
              </a:rPr>
              <a:t>Crystal methamphetamine</a:t>
            </a:r>
          </a:p>
          <a:p>
            <a:pPr marL="1081088" lvl="2" indent="-1666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b="1">
                <a:solidFill>
                  <a:schemeClr val="tx2"/>
                </a:solidFill>
                <a:latin typeface="+mj-lt"/>
              </a:rPr>
              <a:t>Mephedrone</a:t>
            </a:r>
          </a:p>
          <a:p>
            <a:pPr marL="1081088" lvl="2" indent="-1666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b="1">
                <a:solidFill>
                  <a:schemeClr val="tx2"/>
                </a:solidFill>
                <a:latin typeface="+mj-lt"/>
              </a:rPr>
              <a:t>GHB</a:t>
            </a:r>
          </a:p>
          <a:p>
            <a:pPr marL="1081088" lvl="2" indent="-1666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b="1">
                <a:solidFill>
                  <a:schemeClr val="tx2"/>
                </a:solidFill>
                <a:latin typeface="+mj-lt"/>
              </a:rPr>
              <a:t>Nitrous oxide</a:t>
            </a:r>
          </a:p>
          <a:p>
            <a:pPr marL="1538288" lvl="3" indent="-1666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b="1">
                <a:solidFill>
                  <a:schemeClr val="tx2"/>
                </a:solidFill>
                <a:latin typeface="+mj-lt"/>
              </a:rPr>
              <a:t>“Poppers”</a:t>
            </a:r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CD820E2D-3EAF-567E-7AF4-2B3A8D903849}"/>
              </a:ext>
            </a:extLst>
          </p:cNvPr>
          <p:cNvSpPr txBox="1">
            <a:spLocks/>
          </p:cNvSpPr>
          <p:nvPr/>
        </p:nvSpPr>
        <p:spPr>
          <a:xfrm>
            <a:off x="234950" y="375511"/>
            <a:ext cx="11722100" cy="8381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4000" b="1">
                <a:solidFill>
                  <a:srgbClr val="41AEBD"/>
                </a:solidFill>
                <a:latin typeface="Corbel" panose="020B0503020204020204"/>
              </a:rPr>
              <a:t>Risk Activities</a:t>
            </a:r>
            <a:endParaRPr lang="en-US" sz="4000" b="1" dirty="0">
              <a:solidFill>
                <a:srgbClr val="41AEBD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19695093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1989E-38AC-C5E0-B0D3-60BD5F090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524EBFB-7C61-D6C8-8129-5231AFF02F0E}"/>
              </a:ext>
            </a:extLst>
          </p:cNvPr>
          <p:cNvSpPr/>
          <p:nvPr/>
        </p:nvSpPr>
        <p:spPr>
          <a:xfrm>
            <a:off x="580118" y="1126671"/>
            <a:ext cx="11031764" cy="498021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numCol="1" anchor="t" anchorCtr="0">
            <a:noAutofit/>
          </a:bodyPr>
          <a:lstStyle/>
          <a:p>
            <a:pPr marL="166688" indent="-1666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>
                <a:solidFill>
                  <a:schemeClr val="tx2"/>
                </a:solidFill>
                <a:latin typeface="+mj-lt"/>
              </a:rPr>
              <a:t>Long-term hemodialysis (ever)</a:t>
            </a:r>
          </a:p>
          <a:p>
            <a:pPr marL="166688" indent="-1666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>
                <a:solidFill>
                  <a:schemeClr val="tx2"/>
                </a:solidFill>
                <a:latin typeface="+mj-lt"/>
              </a:rPr>
              <a:t>Percutaneous/parenteral exposures in an unregulated setting</a:t>
            </a:r>
          </a:p>
          <a:p>
            <a:pPr marL="623888" lvl="1" indent="-1666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>
                <a:solidFill>
                  <a:schemeClr val="tx2"/>
                </a:solidFill>
                <a:latin typeface="+mj-lt"/>
              </a:rPr>
              <a:t>Includes tattoos</a:t>
            </a:r>
          </a:p>
          <a:p>
            <a:pPr marL="166688" indent="-1666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>
                <a:solidFill>
                  <a:schemeClr val="tx2"/>
                </a:solidFill>
                <a:latin typeface="+mj-lt"/>
              </a:rPr>
              <a:t>Incarceration (ever)</a:t>
            </a:r>
          </a:p>
          <a:p>
            <a:pPr marL="166688" indent="-1666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>
                <a:solidFill>
                  <a:schemeClr val="tx2"/>
                </a:solidFill>
                <a:latin typeface="+mj-lt"/>
              </a:rPr>
              <a:t>Children born to HCV-infected women</a:t>
            </a:r>
          </a:p>
          <a:p>
            <a:pPr marL="166688" indent="-1666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>
                <a:solidFill>
                  <a:schemeClr val="tx2"/>
                </a:solidFill>
                <a:latin typeface="+mj-lt"/>
              </a:rPr>
              <a:t>Healthcare, emergency medical, and public safety workers</a:t>
            </a:r>
          </a:p>
          <a:p>
            <a:pPr marL="623888" lvl="1" indent="-1666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>
                <a:solidFill>
                  <a:schemeClr val="tx2"/>
                </a:solidFill>
                <a:latin typeface="+mj-lt"/>
              </a:rPr>
              <a:t>After needlestick, sharps, or mucosal exposure to HCV-infected blood</a:t>
            </a:r>
          </a:p>
          <a:p>
            <a:pPr marL="166688" indent="-1666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>
                <a:solidFill>
                  <a:schemeClr val="tx2"/>
                </a:solidFill>
                <a:latin typeface="+mj-lt"/>
              </a:rPr>
              <a:t>Recipients of a prior transfusion or organ transplant, including persons who:</a:t>
            </a:r>
          </a:p>
          <a:p>
            <a:pPr marL="623888" lvl="1" indent="-1666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>
                <a:solidFill>
                  <a:schemeClr val="tx2"/>
                </a:solidFill>
                <a:latin typeface="+mj-lt"/>
              </a:rPr>
              <a:t>Were notified that they received blood from a donor who later tested positive for HCV</a:t>
            </a:r>
          </a:p>
          <a:p>
            <a:pPr marL="623888" lvl="1" indent="-1666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>
                <a:solidFill>
                  <a:schemeClr val="tx2"/>
                </a:solidFill>
                <a:latin typeface="+mj-lt"/>
              </a:rPr>
              <a:t>Received a transfusion of blood or blood components before July 1992</a:t>
            </a:r>
          </a:p>
          <a:p>
            <a:pPr marL="623888" lvl="1" indent="-1666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>
                <a:solidFill>
                  <a:schemeClr val="tx2"/>
                </a:solidFill>
                <a:latin typeface="+mj-lt"/>
              </a:rPr>
              <a:t>Received clotting factor concentrates produced before 1987</a:t>
            </a:r>
            <a:endParaRPr lang="en-US" sz="2400" b="1">
              <a:solidFill>
                <a:schemeClr val="tx2"/>
              </a:solidFill>
              <a:latin typeface="+mj-lt"/>
            </a:endParaRPr>
          </a:p>
          <a:p>
            <a:pPr marL="166688" indent="-1666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sz="2400" b="1">
              <a:solidFill>
                <a:schemeClr val="tx2"/>
              </a:solidFill>
              <a:latin typeface="+mj-lt"/>
            </a:endParaRPr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5BA635F5-9A2A-0408-8472-6413518B8772}"/>
              </a:ext>
            </a:extLst>
          </p:cNvPr>
          <p:cNvSpPr txBox="1">
            <a:spLocks/>
          </p:cNvSpPr>
          <p:nvPr/>
        </p:nvSpPr>
        <p:spPr>
          <a:xfrm>
            <a:off x="234950" y="375511"/>
            <a:ext cx="11722100" cy="8381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4000" b="1">
                <a:solidFill>
                  <a:srgbClr val="41AEBD"/>
                </a:solidFill>
                <a:latin typeface="Corbel" panose="020B0503020204020204"/>
              </a:rPr>
              <a:t>Risk Exposures</a:t>
            </a:r>
            <a:endParaRPr lang="en-US" sz="4000" b="1" dirty="0">
              <a:solidFill>
                <a:srgbClr val="41AEBD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1453621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54BD7-922A-0FE7-E864-D2B7389EB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F5BECB-2D91-1E0D-25A8-65F44A701B69}"/>
              </a:ext>
            </a:extLst>
          </p:cNvPr>
          <p:cNvSpPr/>
          <p:nvPr/>
        </p:nvSpPr>
        <p:spPr>
          <a:xfrm>
            <a:off x="925286" y="1654628"/>
            <a:ext cx="10341428" cy="460465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numCol="1" anchor="t" anchorCtr="0">
            <a:noAutofit/>
          </a:bodyPr>
          <a:lstStyle/>
          <a:p>
            <a:pPr marL="166688" indent="-1666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>
                <a:solidFill>
                  <a:schemeClr val="tx2"/>
                </a:solidFill>
                <a:latin typeface="+mj-lt"/>
              </a:rPr>
              <a:t>HIV infection</a:t>
            </a:r>
          </a:p>
          <a:p>
            <a:pPr marL="166688" indent="-1666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>
                <a:solidFill>
                  <a:schemeClr val="tx2"/>
                </a:solidFill>
                <a:latin typeface="+mj-lt"/>
              </a:rPr>
              <a:t>HBV infection</a:t>
            </a:r>
          </a:p>
          <a:p>
            <a:pPr marL="166688" indent="-1666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>
                <a:solidFill>
                  <a:schemeClr val="tx2"/>
                </a:solidFill>
                <a:latin typeface="+mj-lt"/>
              </a:rPr>
              <a:t>Sexually active persons about to start PrEP for HIV</a:t>
            </a:r>
          </a:p>
          <a:p>
            <a:pPr marL="166688" indent="-1666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>
                <a:solidFill>
                  <a:schemeClr val="tx2"/>
                </a:solidFill>
                <a:latin typeface="+mj-lt"/>
              </a:rPr>
              <a:t>Chronic liver disease and/or chronic hepatitis</a:t>
            </a:r>
          </a:p>
          <a:p>
            <a:pPr marL="623888" lvl="1" indent="-1666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>
                <a:solidFill>
                  <a:schemeClr val="tx2"/>
                </a:solidFill>
                <a:latin typeface="+mj-lt"/>
              </a:rPr>
              <a:t>Including unexplained elevated ALT</a:t>
            </a:r>
          </a:p>
          <a:p>
            <a:pPr marL="166688" indent="-1666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>
                <a:solidFill>
                  <a:schemeClr val="tx2"/>
                </a:solidFill>
                <a:latin typeface="+mj-lt"/>
              </a:rPr>
              <a:t>Solid organ transplant recipients</a:t>
            </a:r>
          </a:p>
          <a:p>
            <a:pPr marL="166688" indent="-1666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>
                <a:solidFill>
                  <a:schemeClr val="tx2"/>
                </a:solidFill>
                <a:latin typeface="+mj-lt"/>
              </a:rPr>
              <a:t>Solid organ donors</a:t>
            </a:r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3FB19726-74BD-45FC-E55E-AEDD55348D45}"/>
              </a:ext>
            </a:extLst>
          </p:cNvPr>
          <p:cNvSpPr txBox="1">
            <a:spLocks/>
          </p:cNvSpPr>
          <p:nvPr/>
        </p:nvSpPr>
        <p:spPr>
          <a:xfrm>
            <a:off x="234950" y="375511"/>
            <a:ext cx="11722100" cy="8381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4000" b="1">
                <a:solidFill>
                  <a:srgbClr val="41AEBD"/>
                </a:solidFill>
                <a:latin typeface="Corbel" panose="020B0503020204020204"/>
              </a:rPr>
              <a:t>Other Risk Factors</a:t>
            </a:r>
          </a:p>
        </p:txBody>
      </p:sp>
    </p:spTree>
    <p:extLst>
      <p:ext uri="{BB962C8B-B14F-4D97-AF65-F5344CB8AC3E}">
        <p14:creationId xmlns:p14="http://schemas.microsoft.com/office/powerpoint/2010/main" val="212935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2">
            <a:extLst>
              <a:ext uri="{FF2B5EF4-FFF2-40B4-BE49-F238E27FC236}">
                <a16:creationId xmlns:a16="http://schemas.microsoft.com/office/drawing/2014/main" id="{4000E3D0-B57E-47FE-B992-103DE5A844AC}"/>
              </a:ext>
            </a:extLst>
          </p:cNvPr>
          <p:cNvSpPr/>
          <p:nvPr/>
        </p:nvSpPr>
        <p:spPr bwMode="auto">
          <a:xfrm>
            <a:off x="2422349" y="3076575"/>
            <a:ext cx="333375" cy="573088"/>
          </a:xfrm>
          <a:prstGeom prst="downArrow">
            <a:avLst>
              <a:gd name="adj1" fmla="val 100000"/>
              <a:gd name="adj2" fmla="val 50000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 anchor="ctr"/>
          <a:lstStyle/>
          <a:p>
            <a:pPr>
              <a:spcBef>
                <a:spcPct val="20000"/>
              </a:spcBef>
              <a:buClr>
                <a:srgbClr val="294973"/>
              </a:buClr>
              <a:defRPr/>
            </a:pPr>
            <a:endParaRPr lang="en-US">
              <a:solidFill>
                <a:prstClr val="black"/>
              </a:solidFill>
              <a:latin typeface="Candara" panose="020E0502030303020204" pitchFamily="34" charset="0"/>
            </a:endParaRP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484B24E0-18AD-4557-B98E-9D994B62A1C9}"/>
              </a:ext>
            </a:extLst>
          </p:cNvPr>
          <p:cNvSpPr/>
          <p:nvPr/>
        </p:nvSpPr>
        <p:spPr bwMode="auto">
          <a:xfrm>
            <a:off x="5082999" y="3076575"/>
            <a:ext cx="336550" cy="573088"/>
          </a:xfrm>
          <a:prstGeom prst="downArrow">
            <a:avLst>
              <a:gd name="adj1" fmla="val 100000"/>
              <a:gd name="adj2" fmla="val 50000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 anchor="ctr"/>
          <a:lstStyle/>
          <a:p>
            <a:pPr>
              <a:spcBef>
                <a:spcPct val="20000"/>
              </a:spcBef>
              <a:buClr>
                <a:srgbClr val="294973"/>
              </a:buClr>
              <a:defRPr/>
            </a:pPr>
            <a:endParaRPr lang="en-US">
              <a:solidFill>
                <a:prstClr val="black"/>
              </a:solidFill>
              <a:latin typeface="Candara" panose="020E0502030303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AFE261A-2C42-4E9B-A27E-A0AAEE51F4B2}"/>
              </a:ext>
            </a:extLst>
          </p:cNvPr>
          <p:cNvSpPr txBox="1">
            <a:spLocks/>
          </p:cNvSpPr>
          <p:nvPr/>
        </p:nvSpPr>
        <p:spPr>
          <a:xfrm>
            <a:off x="48156" y="279699"/>
            <a:ext cx="12101689" cy="1120775"/>
          </a:xfrm>
          <a:prstGeom prst="rect">
            <a:avLst/>
          </a:prstGeom>
        </p:spPr>
        <p:txBody>
          <a:bodyPr/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600" b="1" dirty="0">
                <a:latin typeface="Candara" panose="020E0502030303020204" pitchFamily="34" charset="0"/>
              </a:rPr>
              <a:t>HCV </a:t>
            </a:r>
            <a:r>
              <a:rPr lang="en-US" altLang="en-US" sz="3600" b="1">
                <a:latin typeface="Candara" panose="020E0502030303020204" pitchFamily="34" charset="0"/>
              </a:rPr>
              <a:t>Diagnostic Algorithm</a:t>
            </a:r>
            <a:endParaRPr lang="en-US" altLang="en-US" sz="3600" b="1" dirty="0">
              <a:latin typeface="Candara" panose="020E0502030303020204" pitchFamily="34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4A158F2A-FD0E-4376-B4F9-5E4DC1791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174" y="5932488"/>
            <a:ext cx="43177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dirty="0">
                <a:latin typeface="Candara" panose="020E0502030303020204" pitchFamily="34" charset="0"/>
              </a:rPr>
              <a:t>*If patient lacks pre-existing antibodies to HAV or </a:t>
            </a:r>
            <a:r>
              <a:rPr lang="en-US" altLang="en-US" sz="1400">
                <a:latin typeface="Candara" panose="020E0502030303020204" pitchFamily="34" charset="0"/>
              </a:rPr>
              <a:t>HBV.</a:t>
            </a:r>
            <a:endParaRPr lang="en-US" altLang="en-US" sz="1400" dirty="0">
              <a:latin typeface="Candara" panose="020E0502030303020204" pitchFamily="34" charset="0"/>
            </a:endParaRPr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F63821A5-FEF8-448C-973F-338F8EF512D0}"/>
              </a:ext>
            </a:extLst>
          </p:cNvPr>
          <p:cNvSpPr/>
          <p:nvPr/>
        </p:nvSpPr>
        <p:spPr>
          <a:xfrm>
            <a:off x="1731786" y="2160588"/>
            <a:ext cx="1854200" cy="900112"/>
          </a:xfrm>
          <a:prstGeom prst="homePlate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FFFFFF"/>
                </a:solidFill>
                <a:latin typeface="Candara" panose="020E0502030303020204" pitchFamily="34" charset="0"/>
              </a:rPr>
              <a:t>Anti-HCV Antibody</a:t>
            </a:r>
          </a:p>
        </p:txBody>
      </p:sp>
      <p:sp>
        <p:nvSpPr>
          <p:cNvPr id="10" name="Chevron 9">
            <a:extLst>
              <a:ext uri="{FF2B5EF4-FFF2-40B4-BE49-F238E27FC236}">
                <a16:creationId xmlns:a16="http://schemas.microsoft.com/office/drawing/2014/main" id="{E40FB94C-5040-4D9C-87C0-2186312C82E8}"/>
              </a:ext>
            </a:extLst>
          </p:cNvPr>
          <p:cNvSpPr/>
          <p:nvPr/>
        </p:nvSpPr>
        <p:spPr>
          <a:xfrm>
            <a:off x="4193999" y="2160588"/>
            <a:ext cx="2117725" cy="900112"/>
          </a:xfrm>
          <a:prstGeom prst="chevron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FFFFFF"/>
                </a:solidFill>
                <a:latin typeface="Candara" panose="020E0502030303020204" pitchFamily="34" charset="0"/>
              </a:rPr>
              <a:t>HCV RNA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845278-3F2E-45F5-B3F2-11E27F168113}"/>
              </a:ext>
            </a:extLst>
          </p:cNvPr>
          <p:cNvSpPr/>
          <p:nvPr/>
        </p:nvSpPr>
        <p:spPr>
          <a:xfrm>
            <a:off x="1774649" y="3992563"/>
            <a:ext cx="1630362" cy="901700"/>
          </a:xfrm>
          <a:prstGeom prst="rect">
            <a:avLst/>
          </a:prstGeom>
          <a:gradFill flip="none" rotWithShape="1">
            <a:gsLst>
              <a:gs pos="0">
                <a:srgbClr val="CC9900">
                  <a:shade val="30000"/>
                  <a:satMod val="115000"/>
                </a:srgbClr>
              </a:gs>
              <a:gs pos="50000">
                <a:srgbClr val="CC9900">
                  <a:shade val="67500"/>
                  <a:satMod val="115000"/>
                </a:srgbClr>
              </a:gs>
              <a:gs pos="100000">
                <a:srgbClr val="CC99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FFFFFF"/>
                </a:solidFill>
                <a:latin typeface="Candara" panose="020E0502030303020204" pitchFamily="34" charset="0"/>
              </a:rPr>
              <a:t>No Further Testing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C95C90-B209-4C95-8C7B-C224C817499C}"/>
              </a:ext>
            </a:extLst>
          </p:cNvPr>
          <p:cNvSpPr/>
          <p:nvPr/>
        </p:nvSpPr>
        <p:spPr>
          <a:xfrm>
            <a:off x="4395611" y="3992563"/>
            <a:ext cx="1627188" cy="901700"/>
          </a:xfrm>
          <a:prstGeom prst="rect">
            <a:avLst/>
          </a:prstGeom>
          <a:gradFill flip="none" rotWithShape="1">
            <a:gsLst>
              <a:gs pos="0">
                <a:srgbClr val="CC9900">
                  <a:shade val="30000"/>
                  <a:satMod val="115000"/>
                </a:srgbClr>
              </a:gs>
              <a:gs pos="50000">
                <a:srgbClr val="CC9900">
                  <a:shade val="67500"/>
                  <a:satMod val="115000"/>
                </a:srgbClr>
              </a:gs>
              <a:gs pos="100000">
                <a:srgbClr val="CC99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FFFFFF"/>
                </a:solidFill>
                <a:latin typeface="Candara" panose="020E0502030303020204" pitchFamily="34" charset="0"/>
              </a:rPr>
              <a:t>No Active Disease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0C0FF0-A5F6-46D6-BDA4-163473311154}"/>
              </a:ext>
            </a:extLst>
          </p:cNvPr>
          <p:cNvSpPr/>
          <p:nvPr/>
        </p:nvSpPr>
        <p:spPr bwMode="auto">
          <a:xfrm>
            <a:off x="3508199" y="2392363"/>
            <a:ext cx="1079500" cy="460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000" b="1" dirty="0">
                <a:solidFill>
                  <a:schemeClr val="accent5"/>
                </a:solidFill>
                <a:latin typeface="Candara" panose="020E0502030303020204" pitchFamily="34" charset="0"/>
              </a:rPr>
              <a:t>Positive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22D799-3545-403C-89E9-B23D78863AF4}"/>
              </a:ext>
            </a:extLst>
          </p:cNvPr>
          <p:cNvSpPr/>
          <p:nvPr/>
        </p:nvSpPr>
        <p:spPr bwMode="auto">
          <a:xfrm>
            <a:off x="6206949" y="2392363"/>
            <a:ext cx="1079500" cy="460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000" b="1" dirty="0">
                <a:solidFill>
                  <a:schemeClr val="accent5"/>
                </a:solidFill>
                <a:latin typeface="Candara" panose="020E0502030303020204" pitchFamily="34" charset="0"/>
              </a:rPr>
              <a:t>Positive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3B19F9-8FFB-4EDA-B037-6EDD6A9E36C6}"/>
              </a:ext>
            </a:extLst>
          </p:cNvPr>
          <p:cNvSpPr/>
          <p:nvPr/>
        </p:nvSpPr>
        <p:spPr bwMode="auto">
          <a:xfrm>
            <a:off x="2108024" y="3579813"/>
            <a:ext cx="1082675" cy="460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lnSpc>
                <a:spcPct val="90000"/>
              </a:lnSpc>
              <a:defRPr/>
            </a:pP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Negative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66CA47-7580-4522-9220-CCD954A3A990}"/>
              </a:ext>
            </a:extLst>
          </p:cNvPr>
          <p:cNvSpPr/>
          <p:nvPr/>
        </p:nvSpPr>
        <p:spPr bwMode="auto">
          <a:xfrm>
            <a:off x="4727399" y="3579813"/>
            <a:ext cx="1082675" cy="460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lnSpc>
                <a:spcPct val="90000"/>
              </a:lnSpc>
              <a:defRPr/>
            </a:pP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Negative</a:t>
            </a: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90E881B6-4485-49B3-BE89-C3AB5ECB79A1}"/>
              </a:ext>
            </a:extLst>
          </p:cNvPr>
          <p:cNvSpPr/>
          <p:nvPr/>
        </p:nvSpPr>
        <p:spPr bwMode="auto">
          <a:xfrm>
            <a:off x="6849886" y="1641987"/>
            <a:ext cx="3449638" cy="1937819"/>
          </a:xfrm>
          <a:custGeom>
            <a:avLst/>
            <a:gdLst/>
            <a:ahLst/>
            <a:cxnLst/>
            <a:rect l="l" t="t" r="r" b="b"/>
            <a:pathLst>
              <a:path w="2624663" h="722376">
                <a:moveTo>
                  <a:pt x="0" y="0"/>
                </a:moveTo>
                <a:lnTo>
                  <a:pt x="982130" y="0"/>
                </a:lnTo>
                <a:lnTo>
                  <a:pt x="1348637" y="0"/>
                </a:lnTo>
                <a:lnTo>
                  <a:pt x="2624663" y="0"/>
                </a:lnTo>
                <a:lnTo>
                  <a:pt x="2624663" y="722376"/>
                </a:lnTo>
                <a:lnTo>
                  <a:pt x="982130" y="722376"/>
                </a:lnTo>
                <a:lnTo>
                  <a:pt x="982130" y="719666"/>
                </a:lnTo>
                <a:lnTo>
                  <a:pt x="0" y="719666"/>
                </a:lnTo>
                <a:lnTo>
                  <a:pt x="359833" y="35983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rgbClr val="FFFFFF"/>
                </a:solidFill>
                <a:latin typeface="Candara" panose="020E0502030303020204" pitchFamily="34" charset="0"/>
              </a:rPr>
              <a:t>Vaccinate </a:t>
            </a:r>
            <a:r>
              <a:rPr lang="en-US" b="1" dirty="0">
                <a:solidFill>
                  <a:srgbClr val="FFFFFF"/>
                </a:solidFill>
                <a:latin typeface="Candara" panose="020E0502030303020204" pitchFamily="34" charset="0"/>
              </a:rPr>
              <a:t>for HAV / HBV*</a:t>
            </a:r>
          </a:p>
          <a:p>
            <a:pPr lvl="1">
              <a:defRPr/>
            </a:pPr>
            <a:r>
              <a:rPr lang="en-US" b="1">
                <a:solidFill>
                  <a:srgbClr val="FFFFFF"/>
                </a:solidFill>
                <a:latin typeface="Candara" panose="020E0502030303020204" pitchFamily="34" charset="0"/>
              </a:rPr>
              <a:t>More Tests:</a:t>
            </a:r>
          </a:p>
          <a:p>
            <a:pPr lvl="2">
              <a:defRPr/>
            </a:pPr>
            <a:r>
              <a:rPr lang="en-US" b="1" strike="sngStrike">
                <a:solidFill>
                  <a:srgbClr val="FFFFFF"/>
                </a:solidFill>
                <a:latin typeface="Candara" panose="020E0502030303020204" pitchFamily="34" charset="0"/>
              </a:rPr>
              <a:t>HCV Genotype </a:t>
            </a:r>
          </a:p>
          <a:p>
            <a:pPr lvl="2">
              <a:defRPr/>
            </a:pPr>
            <a:r>
              <a:rPr lang="en-US" b="1">
                <a:solidFill>
                  <a:srgbClr val="FFFFFF"/>
                </a:solidFill>
                <a:latin typeface="Candara" panose="020E0502030303020204" pitchFamily="34" charset="0"/>
              </a:rPr>
              <a:t>FibroSure</a:t>
            </a:r>
          </a:p>
          <a:p>
            <a:pPr lvl="2">
              <a:defRPr/>
            </a:pPr>
            <a:r>
              <a:rPr lang="en-US" b="1">
                <a:solidFill>
                  <a:srgbClr val="FFFFFF"/>
                </a:solidFill>
                <a:latin typeface="Candara" panose="020E0502030303020204" pitchFamily="34" charset="0"/>
              </a:rPr>
              <a:t>CBC</a:t>
            </a:r>
          </a:p>
          <a:p>
            <a:pPr lvl="2">
              <a:defRPr/>
            </a:pPr>
            <a:r>
              <a:rPr lang="en-US" b="1">
                <a:solidFill>
                  <a:srgbClr val="FFFFFF"/>
                </a:solidFill>
                <a:latin typeface="Candara" panose="020E0502030303020204" pitchFamily="34" charset="0"/>
              </a:rPr>
              <a:t>Liver Function Tests</a:t>
            </a:r>
          </a:p>
          <a:p>
            <a:pPr lvl="2">
              <a:defRPr/>
            </a:pPr>
            <a:r>
              <a:rPr lang="en-US" b="1">
                <a:solidFill>
                  <a:srgbClr val="FFFFFF"/>
                </a:solidFill>
                <a:latin typeface="Candara" panose="020E0502030303020204" pitchFamily="34" charset="0"/>
              </a:rPr>
              <a:t>Prothrombin Time</a:t>
            </a:r>
            <a:endParaRPr lang="en-US" b="1" dirty="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2" name="Down Arrow 3">
            <a:extLst>
              <a:ext uri="{FF2B5EF4-FFF2-40B4-BE49-F238E27FC236}">
                <a16:creationId xmlns:a16="http://schemas.microsoft.com/office/drawing/2014/main" id="{BBD08066-417D-DCC6-A7FF-079BBBF11964}"/>
              </a:ext>
            </a:extLst>
          </p:cNvPr>
          <p:cNvSpPr/>
          <p:nvPr/>
        </p:nvSpPr>
        <p:spPr bwMode="auto">
          <a:xfrm>
            <a:off x="8346899" y="3579806"/>
            <a:ext cx="336550" cy="573088"/>
          </a:xfrm>
          <a:prstGeom prst="downArrow">
            <a:avLst>
              <a:gd name="adj1" fmla="val 100000"/>
              <a:gd name="adj2" fmla="val 50000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 anchor="ctr"/>
          <a:lstStyle/>
          <a:p>
            <a:pPr>
              <a:spcBef>
                <a:spcPct val="20000"/>
              </a:spcBef>
              <a:buClr>
                <a:srgbClr val="294973"/>
              </a:buClr>
              <a:defRPr/>
            </a:pPr>
            <a:endParaRPr lang="en-US">
              <a:solidFill>
                <a:prstClr val="black"/>
              </a:solidFill>
              <a:latin typeface="Candara" panose="020E0502030303020204" pitchFamily="34" charset="0"/>
            </a:endParaRPr>
          </a:p>
        </p:txBody>
      </p:sp>
      <p:sp>
        <p:nvSpPr>
          <p:cNvPr id="7" name="Chevron 9">
            <a:extLst>
              <a:ext uri="{FF2B5EF4-FFF2-40B4-BE49-F238E27FC236}">
                <a16:creationId xmlns:a16="http://schemas.microsoft.com/office/drawing/2014/main" id="{1B6FFA23-2061-5B63-4F28-D33832EB5B4D}"/>
              </a:ext>
            </a:extLst>
          </p:cNvPr>
          <p:cNvSpPr/>
          <p:nvPr/>
        </p:nvSpPr>
        <p:spPr>
          <a:xfrm>
            <a:off x="7456311" y="4164461"/>
            <a:ext cx="2117725" cy="900112"/>
          </a:xfrm>
          <a:prstGeom prst="chevron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rgbClr val="FFFFFF"/>
                </a:solidFill>
                <a:latin typeface="Candara" panose="020E0502030303020204" pitchFamily="34" charset="0"/>
              </a:rPr>
              <a:t>TREAT!</a:t>
            </a:r>
            <a:endParaRPr lang="en-US" b="1" dirty="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740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8C6C8-9CBD-89B7-FFFB-9A057D17B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B224068-F91E-9E9C-2CC4-337917714D81}"/>
              </a:ext>
            </a:extLst>
          </p:cNvPr>
          <p:cNvSpPr txBox="1">
            <a:spLocks/>
          </p:cNvSpPr>
          <p:nvPr/>
        </p:nvSpPr>
        <p:spPr>
          <a:xfrm>
            <a:off x="48156" y="279699"/>
            <a:ext cx="12101689" cy="1120775"/>
          </a:xfrm>
          <a:prstGeom prst="rect">
            <a:avLst/>
          </a:prstGeom>
        </p:spPr>
        <p:txBody>
          <a:bodyPr/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84188" indent="-484188" algn="ctr"/>
            <a:r>
              <a:rPr lang="en-US" altLang="en-US" sz="4400" b="1">
                <a:latin typeface="Candara" panose="020E0502030303020204" pitchFamily="34" charset="0"/>
              </a:rPr>
              <a:t>HCV Diagnostic Testing</a:t>
            </a:r>
          </a:p>
          <a:p>
            <a:pPr marL="0" algn="ctr"/>
            <a:r>
              <a:rPr lang="en-US" altLang="en-US" sz="4400" b="1">
                <a:latin typeface="Candara" panose="020E0502030303020204" pitchFamily="34" charset="0"/>
              </a:rPr>
              <a:t>Most Important Detail</a:t>
            </a:r>
            <a:endParaRPr lang="en-US" altLang="en-US" sz="4400" b="1" dirty="0">
              <a:latin typeface="Candara" panose="020E0502030303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F630A2-75D8-A065-8C70-266290F4CC6E}"/>
              </a:ext>
            </a:extLst>
          </p:cNvPr>
          <p:cNvSpPr/>
          <p:nvPr/>
        </p:nvSpPr>
        <p:spPr>
          <a:xfrm>
            <a:off x="1012371" y="2590799"/>
            <a:ext cx="10341428" cy="460465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numCol="1" anchor="t" anchorCtr="0">
            <a:no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3600" b="1">
                <a:solidFill>
                  <a:schemeClr val="tx2"/>
                </a:solidFill>
                <a:latin typeface="+mj-lt"/>
              </a:rPr>
              <a:t>Positive HCV-antibody test and negative HCV RNA =</a:t>
            </a:r>
            <a:br>
              <a:rPr lang="en-US" sz="3600" b="1">
                <a:solidFill>
                  <a:schemeClr val="tx2"/>
                </a:solidFill>
                <a:latin typeface="+mj-lt"/>
              </a:rPr>
            </a:br>
            <a:r>
              <a:rPr lang="en-US" sz="3600" b="1">
                <a:solidFill>
                  <a:srgbClr val="FF0000"/>
                </a:solidFill>
                <a:latin typeface="+mj-lt"/>
              </a:rPr>
              <a:t>No Active Hepatitis C</a:t>
            </a:r>
          </a:p>
          <a:p>
            <a:pPr lvl="1">
              <a:spcBef>
                <a:spcPts val="1800"/>
              </a:spcBef>
              <a:defRPr/>
            </a:pPr>
            <a:r>
              <a:rPr lang="en-US" sz="3600" b="1">
                <a:solidFill>
                  <a:schemeClr val="tx2"/>
                </a:solidFill>
                <a:latin typeface="+mj-lt"/>
              </a:rPr>
              <a:t>(Also</a:t>
            </a:r>
            <a:r>
              <a:rPr lang="en-US" sz="3600" b="1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>
                <a:solidFill>
                  <a:schemeClr val="tx2"/>
                </a:solidFill>
                <a:latin typeface="+mj-lt"/>
              </a:rPr>
              <a:t>no</a:t>
            </a:r>
            <a:r>
              <a:rPr lang="en-US" sz="3600" b="1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>
                <a:solidFill>
                  <a:schemeClr val="tx2"/>
                </a:solidFill>
                <a:latin typeface="+mj-lt"/>
              </a:rPr>
              <a:t>protection</a:t>
            </a:r>
            <a:r>
              <a:rPr lang="en-US" sz="3600" b="1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>
                <a:solidFill>
                  <a:schemeClr val="tx2"/>
                </a:solidFill>
                <a:latin typeface="+mj-lt"/>
              </a:rPr>
              <a:t>against</a:t>
            </a:r>
            <a:r>
              <a:rPr lang="en-US" sz="3600" b="1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>
                <a:solidFill>
                  <a:schemeClr val="tx2"/>
                </a:solidFill>
                <a:latin typeface="+mj-lt"/>
              </a:rPr>
              <a:t>future</a:t>
            </a:r>
            <a:r>
              <a:rPr lang="en-US" sz="3600" b="1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>
                <a:solidFill>
                  <a:schemeClr val="tx2"/>
                </a:solidFill>
                <a:latin typeface="+mj-lt"/>
              </a:rPr>
              <a:t>infection)</a:t>
            </a:r>
          </a:p>
        </p:txBody>
      </p:sp>
    </p:spTree>
    <p:extLst>
      <p:ext uri="{BB962C8B-B14F-4D97-AF65-F5344CB8AC3E}">
        <p14:creationId xmlns:p14="http://schemas.microsoft.com/office/powerpoint/2010/main" val="64635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A5467-8CBA-FF3A-062F-54BCD265A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85C801F-41A3-00B3-A256-027AABE9AA6E}"/>
              </a:ext>
            </a:extLst>
          </p:cNvPr>
          <p:cNvSpPr txBox="1">
            <a:spLocks/>
          </p:cNvSpPr>
          <p:nvPr/>
        </p:nvSpPr>
        <p:spPr>
          <a:xfrm>
            <a:off x="48156" y="279699"/>
            <a:ext cx="12101689" cy="1120775"/>
          </a:xfrm>
          <a:prstGeom prst="rect">
            <a:avLst/>
          </a:prstGeom>
        </p:spPr>
        <p:txBody>
          <a:bodyPr/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84188" indent="-484188" algn="ctr"/>
            <a:r>
              <a:rPr lang="en-US" altLang="en-US" sz="3600" b="1">
                <a:latin typeface="Candara" panose="020E0502030303020204" pitchFamily="34" charset="0"/>
              </a:rPr>
              <a:t>HCV Diagnostic Testing</a:t>
            </a:r>
          </a:p>
          <a:p>
            <a:pPr marL="0" algn="ctr"/>
            <a:r>
              <a:rPr lang="en-US" altLang="en-US" sz="3600" b="1">
                <a:latin typeface="Candara" panose="020E0502030303020204" pitchFamily="34" charset="0"/>
              </a:rPr>
              <a:t>Details</a:t>
            </a:r>
            <a:endParaRPr lang="en-US" altLang="en-US" sz="3600" b="1" dirty="0">
              <a:latin typeface="Candara" panose="020E0502030303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20D2AE-88E6-1F90-D2F2-51C118F2CCAD}"/>
              </a:ext>
            </a:extLst>
          </p:cNvPr>
          <p:cNvSpPr/>
          <p:nvPr/>
        </p:nvSpPr>
        <p:spPr>
          <a:xfrm>
            <a:off x="925286" y="1654628"/>
            <a:ext cx="10341428" cy="4746172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numCol="1" anchor="t" anchorCtr="0">
            <a:noAutofit/>
          </a:bodyPr>
          <a:lstStyle/>
          <a:p>
            <a:pPr marL="166688" indent="-1666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>
                <a:solidFill>
                  <a:schemeClr val="tx2"/>
                </a:solidFill>
                <a:latin typeface="+mj-lt"/>
              </a:rPr>
              <a:t>Initial Test</a:t>
            </a:r>
          </a:p>
          <a:p>
            <a:pPr marL="623888" lvl="1" indent="-1666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>
                <a:solidFill>
                  <a:schemeClr val="tx2"/>
                </a:solidFill>
                <a:latin typeface="+mj-lt"/>
              </a:rPr>
              <a:t>HCV Antibody with reflex quantitative RNA (by PCR)</a:t>
            </a:r>
          </a:p>
          <a:p>
            <a:pPr marL="623888" lvl="1" indent="-1666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>
                <a:solidFill>
                  <a:schemeClr val="tx2"/>
                </a:solidFill>
                <a:latin typeface="+mj-lt"/>
              </a:rPr>
              <a:t>RNA = viral load</a:t>
            </a:r>
          </a:p>
          <a:p>
            <a:pPr marL="166688" indent="-1666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>
                <a:solidFill>
                  <a:schemeClr val="tx2"/>
                </a:solidFill>
                <a:latin typeface="+mj-lt"/>
              </a:rPr>
              <a:t>Recent HCV exposure (&lt; 6 months)</a:t>
            </a:r>
          </a:p>
          <a:p>
            <a:pPr marL="623888" lvl="1" indent="-1666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>
                <a:solidFill>
                  <a:schemeClr val="tx2"/>
                </a:solidFill>
                <a:latin typeface="+mj-lt"/>
              </a:rPr>
              <a:t>HCV-RNA or follow-up HCV-antibody testing ≥ 6 months after exposure </a:t>
            </a:r>
          </a:p>
          <a:p>
            <a:pPr marL="166688" indent="-1666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>
                <a:solidFill>
                  <a:schemeClr val="tx2"/>
                </a:solidFill>
                <a:latin typeface="+mj-lt"/>
              </a:rPr>
              <a:t>After previous viral clearance (spontaneous or by treatment)</a:t>
            </a:r>
          </a:p>
          <a:p>
            <a:pPr marL="623888" lvl="1" indent="-1666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>
                <a:solidFill>
                  <a:schemeClr val="tx2"/>
                </a:solidFill>
                <a:latin typeface="+mj-lt"/>
              </a:rPr>
              <a:t>Positive HCV-antibody test is expected</a:t>
            </a:r>
          </a:p>
          <a:p>
            <a:pPr marL="623888" lvl="1" indent="-1666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>
                <a:solidFill>
                  <a:schemeClr val="tx2"/>
                </a:solidFill>
                <a:latin typeface="+mj-lt"/>
              </a:rPr>
              <a:t>Future testing: HCV-RNA</a:t>
            </a:r>
          </a:p>
          <a:p>
            <a:pPr marL="166688" indent="-1666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>
                <a:solidFill>
                  <a:schemeClr val="tx2"/>
                </a:solidFill>
                <a:latin typeface="+mj-lt"/>
              </a:rPr>
              <a:t>HCV genotype testing </a:t>
            </a:r>
            <a:r>
              <a:rPr lang="en-US" sz="2400" b="1">
                <a:solidFill>
                  <a:srgbClr val="FF0000"/>
                </a:solidFill>
                <a:latin typeface="+mj-lt"/>
              </a:rPr>
              <a:t>if</a:t>
            </a:r>
            <a:r>
              <a:rPr lang="en-US" sz="2400" b="1">
                <a:solidFill>
                  <a:schemeClr val="tx2"/>
                </a:solidFill>
                <a:latin typeface="+mj-lt"/>
              </a:rPr>
              <a:t> it might alter treatment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1495856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DA4C6BEA-D1B7-446B-AA57-E9A6401390E3}"/>
              </a:ext>
            </a:extLst>
          </p:cNvPr>
          <p:cNvSpPr txBox="1">
            <a:spLocks/>
          </p:cNvSpPr>
          <p:nvPr/>
        </p:nvSpPr>
        <p:spPr>
          <a:xfrm>
            <a:off x="543339" y="238538"/>
            <a:ext cx="11648661" cy="9806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4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Genotype Distribution of Hepatitis C</a:t>
            </a:r>
            <a:endParaRPr lang="en-US" altLang="en-US" sz="4400" b="1" baseline="30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9FE5B1-FB23-4C1D-9837-1E49947B4A9F}"/>
              </a:ext>
            </a:extLst>
          </p:cNvPr>
          <p:cNvSpPr txBox="1">
            <a:spLocks/>
          </p:cNvSpPr>
          <p:nvPr/>
        </p:nvSpPr>
        <p:spPr bwMode="auto">
          <a:xfrm>
            <a:off x="8446299" y="6705600"/>
            <a:ext cx="3020023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0" latinLnBrk="0" hangingPunct="0">
              <a:lnSpc>
                <a:spcPct val="90000"/>
              </a:lnSpc>
              <a:spcBef>
                <a:spcPts val="1000"/>
              </a:spcBef>
              <a:buClr>
                <a:srgbClr val="27348B"/>
              </a:buClr>
              <a:buSzPct val="80000"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742760" indent="-285677" algn="l" defTabSz="457200" rtl="0" eaLnBrk="0" latinLnBrk="0" hangingPunct="0">
              <a:lnSpc>
                <a:spcPct val="90000"/>
              </a:lnSpc>
              <a:spcBef>
                <a:spcPts val="600"/>
              </a:spcBef>
              <a:buClr>
                <a:srgbClr val="27348B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142708" indent="-228542" algn="l" defTabSz="457200" rtl="0" eaLnBrk="0" latinLnBrk="0" hangingPunct="0">
              <a:lnSpc>
                <a:spcPct val="90000"/>
              </a:lnSpc>
              <a:spcBef>
                <a:spcPct val="20000"/>
              </a:spcBef>
              <a:buClr>
                <a:srgbClr val="27348B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599792" indent="-228542" algn="l" defTabSz="457200" rtl="0" eaLnBrk="0" latinLnBrk="0" hangingPunct="0">
              <a:lnSpc>
                <a:spcPct val="90000"/>
              </a:lnSpc>
              <a:spcBef>
                <a:spcPct val="20000"/>
              </a:spcBef>
              <a:buClr>
                <a:srgbClr val="27348B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056874" indent="-228542" algn="l" defTabSz="457200" rtl="0" eaLnBrk="0" latinLnBrk="0" hangingPunct="0">
              <a:lnSpc>
                <a:spcPct val="90000"/>
              </a:lnSpc>
              <a:spcBef>
                <a:spcPct val="20000"/>
              </a:spcBef>
              <a:buClr>
                <a:srgbClr val="27348B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2513958" indent="-228542" algn="l" defTabSz="457084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7348B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2971042" indent="-228542" algn="l" defTabSz="457084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7348B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3428125" indent="-228542" algn="l" defTabSz="457084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7348B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3885208" indent="-228542" algn="l" defTabSz="457084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7348B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68D4030F-7A1E-494E-BCB8-ED44FBF561F9}" type="slidenum">
              <a:rPr lang="en-US" altLang="en-US" sz="9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en-US" altLang="en-US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582EC5AE-0A8C-4BB4-A77C-0CA276368E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2185426"/>
              </p:ext>
            </p:extLst>
          </p:nvPr>
        </p:nvGraphicFramePr>
        <p:xfrm>
          <a:off x="2589819" y="2504326"/>
          <a:ext cx="7334342" cy="3439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2F1AEE-7BDC-4C7A-99D2-87EF5171BFE5}"/>
              </a:ext>
            </a:extLst>
          </p:cNvPr>
          <p:cNvCxnSpPr/>
          <p:nvPr/>
        </p:nvCxnSpPr>
        <p:spPr>
          <a:xfrm>
            <a:off x="5642114" y="2876729"/>
            <a:ext cx="762000" cy="3048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B859AC2-239E-4D76-95FA-267AA7C9D072}"/>
              </a:ext>
            </a:extLst>
          </p:cNvPr>
          <p:cNvCxnSpPr/>
          <p:nvPr/>
        </p:nvCxnSpPr>
        <p:spPr>
          <a:xfrm flipH="1">
            <a:off x="6476968" y="2876729"/>
            <a:ext cx="762000" cy="3048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CC91F55-8593-4EF6-84CC-19BBD05D8CDE}"/>
              </a:ext>
            </a:extLst>
          </p:cNvPr>
          <p:cNvSpPr/>
          <p:nvPr/>
        </p:nvSpPr>
        <p:spPr>
          <a:xfrm>
            <a:off x="432659" y="986196"/>
            <a:ext cx="11648661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Aft>
                <a:spcPts val="600"/>
              </a:spcAft>
              <a:buClr>
                <a:srgbClr val="00206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Genotype 3 more common in PWID</a:t>
            </a:r>
          </a:p>
          <a:p>
            <a:pPr marL="228600" indent="-228600">
              <a:spcAft>
                <a:spcPts val="600"/>
              </a:spcAft>
              <a:buClr>
                <a:srgbClr val="00206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GT3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the second most common genotype worldwide, estimated to affect 54.3 million </a:t>
            </a: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people globally</a:t>
            </a:r>
            <a:endParaRPr lang="en-US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28600" indent="-228600">
              <a:spcAft>
                <a:spcPts val="600"/>
              </a:spcAft>
              <a:buClr>
                <a:srgbClr val="00206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US, 12% of chronic HCV patients are GT3, the third </a:t>
            </a: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largest population</a:t>
            </a:r>
            <a:endParaRPr lang="en-US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600"/>
              </a:spcAft>
              <a:buClr>
                <a:srgbClr val="002060"/>
              </a:buClr>
              <a:buSzPct val="120000"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51D85DCC-69F9-445A-9B65-28161C255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393" y="6018324"/>
            <a:ext cx="10785797" cy="246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8" rIns="91417" bIns="45708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altLang="en-US" sz="1000" baseline="30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da-DK" altLang="en-US" sz="1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Subjects </a:t>
            </a:r>
            <a:r>
              <a:rPr lang="da-DK" alt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genotype 1 and undetermined subtype</a:t>
            </a:r>
            <a:r>
              <a:rPr lang="da-DK" altLang="en-US" sz="1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da-DK" altLang="en-US" sz="1000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0602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7DD36-B746-4640-94CD-45808C0B3BA2}"/>
              </a:ext>
            </a:extLst>
          </p:cNvPr>
          <p:cNvSpPr txBox="1">
            <a:spLocks/>
          </p:cNvSpPr>
          <p:nvPr/>
        </p:nvSpPr>
        <p:spPr>
          <a:xfrm>
            <a:off x="265043" y="152400"/>
            <a:ext cx="11772800" cy="12192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HCV GT3 Infection Has a </a:t>
            </a:r>
            <a:r>
              <a:rPr lang="en-US" altLang="en-US" sz="36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Unique Pathophysiology</a:t>
            </a:r>
            <a:endParaRPr lang="en-US" altLang="en-US" sz="3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278298A-4FBB-4869-AA44-0B8522A4DC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8460187"/>
              </p:ext>
            </p:extLst>
          </p:nvPr>
        </p:nvGraphicFramePr>
        <p:xfrm>
          <a:off x="435429" y="1296074"/>
          <a:ext cx="11266241" cy="4942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8">
            <a:extLst>
              <a:ext uri="{FF2B5EF4-FFF2-40B4-BE49-F238E27FC236}">
                <a16:creationId xmlns:a16="http://schemas.microsoft.com/office/drawing/2014/main" id="{A46504FD-2307-4343-AD3F-A5EDCA674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43" y="6305515"/>
            <a:ext cx="10359298" cy="40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8" rIns="91417" bIns="45708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Compared with GT 1</a:t>
            </a:r>
          </a:p>
          <a:p>
            <a:r>
              <a:rPr lang="en-US" sz="1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HCC</a:t>
            </a:r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r>
              <a:rPr lang="en-US" sz="1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hepatocellular carcinoma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3471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E8F68-4676-4E9E-9840-4BD9A0CC8A83}"/>
              </a:ext>
            </a:extLst>
          </p:cNvPr>
          <p:cNvSpPr txBox="1">
            <a:spLocks/>
          </p:cNvSpPr>
          <p:nvPr/>
        </p:nvSpPr>
        <p:spPr>
          <a:xfrm>
            <a:off x="838200" y="2865878"/>
            <a:ext cx="10515600" cy="11262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 HISTORY</a:t>
            </a:r>
          </a:p>
        </p:txBody>
      </p:sp>
    </p:spTree>
    <p:extLst>
      <p:ext uri="{BB962C8B-B14F-4D97-AF65-F5344CB8AC3E}">
        <p14:creationId xmlns:p14="http://schemas.microsoft.com/office/powerpoint/2010/main" val="1812819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C30DE-0200-8791-CC9D-7B41E1D8E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136EB-07D8-C227-6512-C15D152845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799" y="1189886"/>
            <a:ext cx="9144000" cy="1641490"/>
          </a:xfrm>
        </p:spPr>
        <p:txBody>
          <a:bodyPr>
            <a:normAutofit/>
          </a:bodyPr>
          <a:lstStyle/>
          <a:p>
            <a:r>
              <a:rPr lang="en-US" sz="4800" dirty="0"/>
              <a:t>Hepatitis 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32DF25-C323-CFAA-DD6B-7540E08CBF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1935" y="2010631"/>
            <a:ext cx="9144000" cy="754025"/>
          </a:xfrm>
        </p:spPr>
        <p:txBody>
          <a:bodyPr>
            <a:noAutofit/>
          </a:bodyPr>
          <a:lstStyle/>
          <a:p>
            <a:pPr algn="l"/>
            <a:r>
              <a:rPr lang="en-US" b="1"/>
              <a:t>Acknowledgements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36BE65-2E9F-DBA5-60EF-E0B92120F87A}"/>
              </a:ext>
            </a:extLst>
          </p:cNvPr>
          <p:cNvSpPr txBox="1"/>
          <p:nvPr/>
        </p:nvSpPr>
        <p:spPr>
          <a:xfrm>
            <a:off x="943896" y="3121223"/>
            <a:ext cx="2566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Imtiaz Alam MD</a:t>
            </a:r>
          </a:p>
          <a:p>
            <a:endParaRPr lang="en-US" sz="20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43FA97-DD8C-08B4-86EC-49532F8AE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896" y="3551277"/>
            <a:ext cx="2285714" cy="9333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35B863-6A16-8FC4-B6F8-AD784BDE4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896" y="4675552"/>
            <a:ext cx="3038095" cy="8952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301DF2-EC8D-28C0-0F9A-8794DC735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3459" y="4136991"/>
            <a:ext cx="2580952" cy="695238"/>
          </a:xfrm>
          <a:prstGeom prst="rect">
            <a:avLst/>
          </a:prstGeom>
        </p:spPr>
      </p:pic>
      <p:sp>
        <p:nvSpPr>
          <p:cNvPr id="11" name="Right Brace 10">
            <a:extLst>
              <a:ext uri="{FF2B5EF4-FFF2-40B4-BE49-F238E27FC236}">
                <a16:creationId xmlns:a16="http://schemas.microsoft.com/office/drawing/2014/main" id="{836CE84F-0D53-85FB-10D2-A6AE87BCADEA}"/>
              </a:ext>
            </a:extLst>
          </p:cNvPr>
          <p:cNvSpPr/>
          <p:nvPr/>
        </p:nvSpPr>
        <p:spPr>
          <a:xfrm>
            <a:off x="4090219" y="3475166"/>
            <a:ext cx="344129" cy="2095624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EE01CE-C921-4323-8273-E9ABCCAF2C19}"/>
              </a:ext>
            </a:extLst>
          </p:cNvPr>
          <p:cNvSpPr txBox="1"/>
          <p:nvPr/>
        </p:nvSpPr>
        <p:spPr>
          <a:xfrm>
            <a:off x="7413522" y="4338312"/>
            <a:ext cx="2389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linkClick r:id="rId5"/>
              </a:rPr>
              <a:t>hcvguidelines.org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Go there with your cellphone, “add to home screen”</a:t>
            </a:r>
          </a:p>
        </p:txBody>
      </p:sp>
    </p:spTree>
    <p:extLst>
      <p:ext uri="{BB962C8B-B14F-4D97-AF65-F5344CB8AC3E}">
        <p14:creationId xmlns:p14="http://schemas.microsoft.com/office/powerpoint/2010/main" val="3632339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1299D7-0CE7-4EFC-BC19-3C8283DA210C}"/>
              </a:ext>
            </a:extLst>
          </p:cNvPr>
          <p:cNvSpPr/>
          <p:nvPr/>
        </p:nvSpPr>
        <p:spPr>
          <a:xfrm>
            <a:off x="9264544" y="2007981"/>
            <a:ext cx="2093489" cy="2160683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45000">
                <a:schemeClr val="accent1">
                  <a:lumMod val="0"/>
                  <a:lumOff val="100000"/>
                </a:schemeClr>
              </a:gs>
              <a:gs pos="99000">
                <a:schemeClr val="accent1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</a:gradFill>
          <a:ln w="12700">
            <a:noFill/>
          </a:ln>
          <a:effectLst/>
          <a:scene3d>
            <a:camera prst="orthographicFront"/>
            <a:lightRig rig="threePt" dir="t"/>
          </a:scene3d>
          <a:sp3d extrusionH="1143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ounded Rectangle 42">
            <a:extLst>
              <a:ext uri="{FF2B5EF4-FFF2-40B4-BE49-F238E27FC236}">
                <a16:creationId xmlns:a16="http://schemas.microsoft.com/office/drawing/2014/main" id="{31DB12DE-47BE-4044-A638-C17F769612B3}"/>
              </a:ext>
            </a:extLst>
          </p:cNvPr>
          <p:cNvSpPr/>
          <p:nvPr/>
        </p:nvSpPr>
        <p:spPr>
          <a:xfrm>
            <a:off x="9264543" y="2007981"/>
            <a:ext cx="2062121" cy="2159915"/>
          </a:xfrm>
          <a:prstGeom prst="roundRect">
            <a:avLst>
              <a:gd name="adj" fmla="val 6361"/>
            </a:avLst>
          </a:prstGeom>
          <a:solidFill>
            <a:srgbClr val="FFC000">
              <a:alpha val="6000"/>
            </a:srgbClr>
          </a:soli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137160" tIns="137160" rIns="137160" bIns="13716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4D65C44-60B0-4F56-BA71-12A668D3F9C2}"/>
              </a:ext>
            </a:extLst>
          </p:cNvPr>
          <p:cNvGrpSpPr/>
          <p:nvPr/>
        </p:nvGrpSpPr>
        <p:grpSpPr>
          <a:xfrm>
            <a:off x="8220346" y="2008749"/>
            <a:ext cx="2980090" cy="2159915"/>
            <a:chOff x="8361161" y="2203143"/>
            <a:chExt cx="2980090" cy="2011680"/>
          </a:xfrm>
        </p:grpSpPr>
        <p:sp>
          <p:nvSpPr>
            <p:cNvPr id="5" name="Triangle 20">
              <a:extLst>
                <a:ext uri="{FF2B5EF4-FFF2-40B4-BE49-F238E27FC236}">
                  <a16:creationId xmlns:a16="http://schemas.microsoft.com/office/drawing/2014/main" id="{FD3BBDC4-5AAF-4B67-A5C2-CA791F96EE95}"/>
                </a:ext>
              </a:extLst>
            </p:cNvPr>
            <p:cNvSpPr/>
            <p:nvPr/>
          </p:nvSpPr>
          <p:spPr>
            <a:xfrm rot="16200000">
              <a:off x="7877420" y="2686884"/>
              <a:ext cx="2011680" cy="104419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cxnSp>
          <p:nvCxnSpPr>
            <p:cNvPr id="6" name="Elbow Connector 82">
              <a:extLst>
                <a:ext uri="{FF2B5EF4-FFF2-40B4-BE49-F238E27FC236}">
                  <a16:creationId xmlns:a16="http://schemas.microsoft.com/office/drawing/2014/main" id="{7DECB3F6-C6E7-46B4-A02B-7A8CCECED859}"/>
                </a:ext>
              </a:extLst>
            </p:cNvPr>
            <p:cNvCxnSpPr/>
            <p:nvPr/>
          </p:nvCxnSpPr>
          <p:spPr>
            <a:xfrm flipH="1" flipV="1">
              <a:off x="9566667" y="2203143"/>
              <a:ext cx="2315" cy="2011680"/>
            </a:xfrm>
            <a:prstGeom prst="bentConnector3">
              <a:avLst>
                <a:gd name="adj1" fmla="val 6788812"/>
              </a:avLst>
            </a:prstGeom>
            <a:ln w="19050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Elbow Connector 127">
              <a:extLst>
                <a:ext uri="{FF2B5EF4-FFF2-40B4-BE49-F238E27FC236}">
                  <a16:creationId xmlns:a16="http://schemas.microsoft.com/office/drawing/2014/main" id="{5B739B55-C210-4B10-A596-AC30BB3F973C}"/>
                </a:ext>
              </a:extLst>
            </p:cNvPr>
            <p:cNvCxnSpPr/>
            <p:nvPr/>
          </p:nvCxnSpPr>
          <p:spPr>
            <a:xfrm flipH="1" flipV="1">
              <a:off x="11338936" y="2203143"/>
              <a:ext cx="2315" cy="2011680"/>
            </a:xfrm>
            <a:prstGeom prst="bentConnector3">
              <a:avLst>
                <a:gd name="adj1" fmla="val -6497192"/>
              </a:avLst>
            </a:prstGeom>
            <a:ln w="19050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ed Rectangle 23">
            <a:extLst>
              <a:ext uri="{FF2B5EF4-FFF2-40B4-BE49-F238E27FC236}">
                <a16:creationId xmlns:a16="http://schemas.microsoft.com/office/drawing/2014/main" id="{2771FB71-89CA-46C2-B5EA-F75074CDC467}"/>
              </a:ext>
            </a:extLst>
          </p:cNvPr>
          <p:cNvSpPr/>
          <p:nvPr/>
        </p:nvSpPr>
        <p:spPr>
          <a:xfrm>
            <a:off x="7017402" y="1986708"/>
            <a:ext cx="1609836" cy="1609836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5000">
                <a:schemeClr val="accent1">
                  <a:lumMod val="0"/>
                  <a:lumOff val="100000"/>
                </a:schemeClr>
              </a:gs>
              <a:gs pos="99000">
                <a:schemeClr val="accent1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9" name="Rounded Rectangle 23">
            <a:extLst>
              <a:ext uri="{FF2B5EF4-FFF2-40B4-BE49-F238E27FC236}">
                <a16:creationId xmlns:a16="http://schemas.microsoft.com/office/drawing/2014/main" id="{CCBD16B3-D36D-4055-A240-CE12A25F8F17}"/>
              </a:ext>
            </a:extLst>
          </p:cNvPr>
          <p:cNvSpPr/>
          <p:nvPr/>
        </p:nvSpPr>
        <p:spPr>
          <a:xfrm>
            <a:off x="4132808" y="1986708"/>
            <a:ext cx="1609836" cy="1609836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5000">
                <a:schemeClr val="accent1">
                  <a:lumMod val="0"/>
                  <a:lumOff val="100000"/>
                </a:schemeClr>
              </a:gs>
              <a:gs pos="99000">
                <a:schemeClr val="accent1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CFAD170-CAD8-4195-8F9F-2EB05C2E36F7}"/>
              </a:ext>
            </a:extLst>
          </p:cNvPr>
          <p:cNvSpPr txBox="1">
            <a:spLocks/>
          </p:cNvSpPr>
          <p:nvPr/>
        </p:nvSpPr>
        <p:spPr>
          <a:xfrm>
            <a:off x="7419372" y="6201814"/>
            <a:ext cx="4124930" cy="244473"/>
          </a:xfrm>
          <a:prstGeom prst="rect">
            <a:avLst/>
          </a:prstGeom>
        </p:spPr>
        <p:txBody>
          <a:bodyPr lIns="0" tIns="0" rIns="0" bIns="0"/>
          <a:lstStyle>
            <a:lvl1pPr marL="173038" indent="-173038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100"/>
              </a:spcAft>
              <a:buClr>
                <a:srgbClr val="C40E3B"/>
              </a:buClr>
              <a:buNone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</a:rPr>
              <a:t>HCC=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</a:rPr>
              <a:t>hepatocellular carcinoma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D69ED55-615F-45C4-B329-3AFC51A16D11}"/>
              </a:ext>
            </a:extLst>
          </p:cNvPr>
          <p:cNvSpPr txBox="1">
            <a:spLocks/>
          </p:cNvSpPr>
          <p:nvPr/>
        </p:nvSpPr>
        <p:spPr bwMode="auto">
          <a:xfrm>
            <a:off x="265043" y="724772"/>
            <a:ext cx="11728173" cy="94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panose="020B060402020202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panose="020B060402020202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panose="020B060402020202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panose="020B0604020202020204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panose="020B0604020202020204" pitchFamily="34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panose="020B0604020202020204" pitchFamily="34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panose="020B0604020202020204" pitchFamily="34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Arial Black" panose="020B0604020202020204" pitchFamily="34" charset="0"/>
              </a:rPr>
              <a:t>Chronic HCV </a:t>
            </a:r>
            <a:r>
              <a:rPr kumimoji="0" lang="en-US" sz="360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Arial Black" panose="020B0604020202020204" pitchFamily="34" charset="0"/>
              </a:rPr>
              <a:t>infection can</a:t>
            </a:r>
            <a:br>
              <a:rPr kumimoji="0" lang="en-US" sz="360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Arial Black" panose="020B0604020202020204" pitchFamily="34" charset="0"/>
              </a:rPr>
            </a:br>
            <a:r>
              <a:rPr kumimoji="0" lang="en-US" sz="360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Arial Black" panose="020B0604020202020204" pitchFamily="34" charset="0"/>
              </a:rPr>
              <a:t>lead 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Arial Black" panose="020B0604020202020204" pitchFamily="34" charset="0"/>
              </a:rPr>
              <a:t>to </a:t>
            </a:r>
            <a:r>
              <a:rPr kumimoji="0" lang="en-US" sz="360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Arial Black" panose="020B0604020202020204" pitchFamily="34" charset="0"/>
              </a:rPr>
              <a:t>cirrhosis and</a:t>
            </a:r>
            <a:br>
              <a:rPr kumimoji="0" lang="en-US" sz="360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Arial Black" panose="020B0604020202020204" pitchFamily="34" charset="0"/>
              </a:rPr>
            </a:br>
            <a:r>
              <a:rPr kumimoji="0" lang="en-US" sz="360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Arial Black" panose="020B0604020202020204" pitchFamily="34" charset="0"/>
              </a:rPr>
              <a:t>increase 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Arial Black" panose="020B0604020202020204" pitchFamily="34" charset="0"/>
              </a:rPr>
              <a:t>the risk </a:t>
            </a:r>
            <a:r>
              <a:rPr kumimoji="0" lang="en-US" sz="360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Arial Black" panose="020B0604020202020204" pitchFamily="34" charset="0"/>
              </a:rPr>
              <a:t>for HCC</a:t>
            </a:r>
            <a:endParaRPr kumimoji="0" lang="en-US" sz="3600" i="0" u="none" strike="noStrike" kern="1200" cap="none" spc="0" normalizeH="0" baseline="3000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683F5D8-B3EA-46C0-8B3A-C76E8907DE05}"/>
              </a:ext>
            </a:extLst>
          </p:cNvPr>
          <p:cNvGrpSpPr/>
          <p:nvPr/>
        </p:nvGrpSpPr>
        <p:grpSpPr>
          <a:xfrm>
            <a:off x="1293703" y="5201438"/>
            <a:ext cx="9604594" cy="548640"/>
            <a:chOff x="2712186" y="5184197"/>
            <a:chExt cx="7670132" cy="54864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A5D51B4-8886-47F3-A542-DBE4B95BFB19}"/>
                </a:ext>
              </a:extLst>
            </p:cNvPr>
            <p:cNvSpPr txBox="1"/>
            <p:nvPr/>
          </p:nvSpPr>
          <p:spPr bwMode="auto">
            <a:xfrm>
              <a:off x="3074664" y="5184197"/>
              <a:ext cx="7307654" cy="548640"/>
            </a:xfrm>
            <a:prstGeom prst="rect">
              <a:avLst/>
            </a:prstGeom>
            <a:noFill/>
            <a:ln/>
            <a:effec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anchor="ctr">
              <a:noAutofit/>
            </a:bodyPr>
            <a:lstStyle>
              <a:defPPr>
                <a:defRPr lang="en-US"/>
              </a:defPPr>
              <a:lvl1pPr algn="ctr">
                <a:defRPr sz="1600"/>
              </a:lvl1pPr>
            </a:lstStyle>
            <a:p>
              <a:pPr lvl="0" algn="l">
                <a:defRPr/>
              </a:pPr>
              <a:r>
                <a:rPr kumimoji="0" lang="en-NZ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Initiating treatment in</a:t>
              </a:r>
              <a:r>
                <a:rPr lang="en-NZ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patients with little to no liver disease </a:t>
              </a:r>
              <a:r>
                <a:rPr kumimoji="0" lang="en-NZ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rather than </a:t>
              </a:r>
              <a:r>
                <a:rPr lang="en-NZ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 those with advanced </a:t>
              </a:r>
              <a:r>
                <a:rPr kumimoji="0" lang="en-NZ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liver disease can lead to improved long-term survival in patients with </a:t>
              </a:r>
              <a:r>
                <a:rPr kumimoji="0" lang="en-NZ" sz="16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HCV.</a:t>
              </a:r>
              <a:endParaRPr kumimoji="0" lang="en-NZ" sz="160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3124E5C-70BA-44E4-BBDD-E63AD14BB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2186" y="5218477"/>
              <a:ext cx="280791" cy="514360"/>
            </a:xfrm>
            <a:prstGeom prst="rect">
              <a:avLst/>
            </a:prstGeom>
          </p:spPr>
        </p:pic>
      </p:grpSp>
      <p:sp>
        <p:nvSpPr>
          <p:cNvPr id="17" name="Rounded Rectangle 23">
            <a:extLst>
              <a:ext uri="{FF2B5EF4-FFF2-40B4-BE49-F238E27FC236}">
                <a16:creationId xmlns:a16="http://schemas.microsoft.com/office/drawing/2014/main" id="{4357A88F-00CD-4451-8EB6-6BEA7DE65A48}"/>
              </a:ext>
            </a:extLst>
          </p:cNvPr>
          <p:cNvSpPr/>
          <p:nvPr/>
        </p:nvSpPr>
        <p:spPr>
          <a:xfrm>
            <a:off x="647700" y="1793161"/>
            <a:ext cx="10910637" cy="3110477"/>
          </a:xfrm>
          <a:prstGeom prst="roundRect">
            <a:avLst>
              <a:gd name="adj" fmla="val 4784"/>
            </a:avLst>
          </a:prstGeom>
          <a:noFill/>
          <a:ln w="127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18" name="Arrow: Right 39">
            <a:extLst>
              <a:ext uri="{FF2B5EF4-FFF2-40B4-BE49-F238E27FC236}">
                <a16:creationId xmlns:a16="http://schemas.microsoft.com/office/drawing/2014/main" id="{F38638A3-D676-43E1-B5BC-DA4792F2730C}"/>
              </a:ext>
            </a:extLst>
          </p:cNvPr>
          <p:cNvSpPr/>
          <p:nvPr/>
        </p:nvSpPr>
        <p:spPr>
          <a:xfrm>
            <a:off x="3048050" y="2661560"/>
            <a:ext cx="705967" cy="446461"/>
          </a:xfrm>
          <a:prstGeom prst="rightArrow">
            <a:avLst/>
          </a:prstGeom>
          <a:gradFill flip="none" rotWithShape="1">
            <a:gsLst>
              <a:gs pos="0">
                <a:schemeClr val="bg2"/>
              </a:gs>
              <a:gs pos="49000">
                <a:srgbClr val="C00000"/>
              </a:gs>
              <a:gs pos="98000">
                <a:schemeClr val="accent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id="{6219EA03-1C69-4FC3-AF07-54FC7F391680}"/>
              </a:ext>
            </a:extLst>
          </p:cNvPr>
          <p:cNvSpPr/>
          <p:nvPr/>
        </p:nvSpPr>
        <p:spPr>
          <a:xfrm>
            <a:off x="1187152" y="1986708"/>
            <a:ext cx="1609836" cy="1609836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5000">
                <a:schemeClr val="accent1">
                  <a:lumMod val="0"/>
                  <a:lumOff val="100000"/>
                </a:schemeClr>
              </a:gs>
              <a:gs pos="99000">
                <a:schemeClr val="accent1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21DE64-0CCD-4364-9A81-CF06B4734608}"/>
              </a:ext>
            </a:extLst>
          </p:cNvPr>
          <p:cNvSpPr/>
          <p:nvPr/>
        </p:nvSpPr>
        <p:spPr bwMode="auto">
          <a:xfrm>
            <a:off x="902950" y="4515097"/>
            <a:ext cx="2178240" cy="3598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Clearance of HCV RNA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9C2A00-7A94-481B-9CA4-7D1F69199A21}"/>
              </a:ext>
            </a:extLst>
          </p:cNvPr>
          <p:cNvSpPr/>
          <p:nvPr/>
        </p:nvSpPr>
        <p:spPr bwMode="auto">
          <a:xfrm rot="10800000" flipV="1">
            <a:off x="896091" y="3610523"/>
            <a:ext cx="2193080" cy="5402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ACUTE INFECTION</a:t>
            </a:r>
            <a:endParaRPr kumimoji="0" lang="en-US" sz="1400" i="0" u="none" strike="noStrike" kern="1200" cap="none" spc="0" normalizeH="0" baseline="3000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9665256-EFFC-497B-A716-8DDE7A5A72BE}"/>
              </a:ext>
            </a:extLst>
          </p:cNvPr>
          <p:cNvGrpSpPr/>
          <p:nvPr/>
        </p:nvGrpSpPr>
        <p:grpSpPr>
          <a:xfrm>
            <a:off x="903934" y="3998837"/>
            <a:ext cx="2176272" cy="230633"/>
            <a:chOff x="840582" y="4074710"/>
            <a:chExt cx="2176272" cy="289057"/>
          </a:xfrm>
        </p:grpSpPr>
        <p:cxnSp>
          <p:nvCxnSpPr>
            <p:cNvPr id="23" name="Elbow Connector 74">
              <a:extLst>
                <a:ext uri="{FF2B5EF4-FFF2-40B4-BE49-F238E27FC236}">
                  <a16:creationId xmlns:a16="http://schemas.microsoft.com/office/drawing/2014/main" id="{3AB8B976-1D2B-4D46-B0A0-871C8A91D3DC}"/>
                </a:ext>
              </a:extLst>
            </p:cNvPr>
            <p:cNvCxnSpPr/>
            <p:nvPr/>
          </p:nvCxnSpPr>
          <p:spPr>
            <a:xfrm rot="16200000" flipH="1" flipV="1">
              <a:off x="1927560" y="2987732"/>
              <a:ext cx="2315" cy="2176272"/>
            </a:xfrm>
            <a:prstGeom prst="bentConnector3">
              <a:avLst>
                <a:gd name="adj1" fmla="val 6788812"/>
              </a:avLst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E38240A-AA62-439F-B02B-DCFF2DB03769}"/>
                </a:ext>
              </a:extLst>
            </p:cNvPr>
            <p:cNvCxnSpPr/>
            <p:nvPr/>
          </p:nvCxnSpPr>
          <p:spPr>
            <a:xfrm>
              <a:off x="1929702" y="4225514"/>
              <a:ext cx="0" cy="138253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FBCE11D-E597-4522-996C-053CAB453E94}"/>
              </a:ext>
            </a:extLst>
          </p:cNvPr>
          <p:cNvSpPr/>
          <p:nvPr/>
        </p:nvSpPr>
        <p:spPr bwMode="auto">
          <a:xfrm>
            <a:off x="902950" y="4240230"/>
            <a:ext cx="2178240" cy="3598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 anchorCtr="0">
            <a:noAutofit/>
          </a:bodyPr>
          <a:lstStyle/>
          <a:p>
            <a:pPr lvl="0" algn="ctr">
              <a:spcBef>
                <a:spcPts val="100"/>
              </a:spcBef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15</a:t>
            </a:r>
            <a:r>
              <a:rPr kumimoji="0" lang="en-US" sz="2200" b="1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%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-</a:t>
            </a:r>
            <a:r>
              <a:rPr lang="en-US" sz="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25</a:t>
            </a:r>
            <a:r>
              <a:rPr kumimoji="0" lang="en-US" sz="2200" b="1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%</a:t>
            </a:r>
            <a:r>
              <a:rPr kumimoji="0" lang="en-US" sz="1600" i="0" u="none" strike="noStrike" kern="1200" cap="none" spc="0" normalizeH="0" baseline="5600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b</a:t>
            </a:r>
            <a:endParaRPr kumimoji="0" lang="en-US" sz="2200" i="0" u="none" strike="noStrike" kern="1200" cap="none" spc="0" normalizeH="0" baseline="5600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E74F53D-E312-4D76-B04C-DF8ED0FF14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63" y="2289593"/>
            <a:ext cx="1741414" cy="114143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CE4916D-62D2-4FE9-8CF5-54F8A21B9744}"/>
              </a:ext>
            </a:extLst>
          </p:cNvPr>
          <p:cNvSpPr/>
          <p:nvPr/>
        </p:nvSpPr>
        <p:spPr bwMode="auto">
          <a:xfrm>
            <a:off x="3167142" y="4515097"/>
            <a:ext cx="3579673" cy="3598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Potential extrahepatic manifestations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DE38CB7-9EB2-4F25-9C0C-2FDEFF5735C2}"/>
              </a:ext>
            </a:extLst>
          </p:cNvPr>
          <p:cNvGrpSpPr/>
          <p:nvPr/>
        </p:nvGrpSpPr>
        <p:grpSpPr>
          <a:xfrm>
            <a:off x="3868842" y="4316290"/>
            <a:ext cx="2176272" cy="230638"/>
            <a:chOff x="840582" y="4074710"/>
            <a:chExt cx="2176272" cy="289064"/>
          </a:xfrm>
        </p:grpSpPr>
        <p:cxnSp>
          <p:nvCxnSpPr>
            <p:cNvPr id="29" name="Elbow Connector 104">
              <a:extLst>
                <a:ext uri="{FF2B5EF4-FFF2-40B4-BE49-F238E27FC236}">
                  <a16:creationId xmlns:a16="http://schemas.microsoft.com/office/drawing/2014/main" id="{497A16FB-6F71-4942-AF1A-49ED127CDA0A}"/>
                </a:ext>
              </a:extLst>
            </p:cNvPr>
            <p:cNvCxnSpPr/>
            <p:nvPr/>
          </p:nvCxnSpPr>
          <p:spPr>
            <a:xfrm rot="16200000" flipH="1" flipV="1">
              <a:off x="1927560" y="2987732"/>
              <a:ext cx="2315" cy="2176272"/>
            </a:xfrm>
            <a:prstGeom prst="bentConnector3">
              <a:avLst>
                <a:gd name="adj1" fmla="val 6788812"/>
              </a:avLst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88D47C3-C77A-4399-93C6-0BF5EE147A43}"/>
                </a:ext>
              </a:extLst>
            </p:cNvPr>
            <p:cNvCxnSpPr/>
            <p:nvPr/>
          </p:nvCxnSpPr>
          <p:spPr>
            <a:xfrm>
              <a:off x="1929702" y="4225521"/>
              <a:ext cx="0" cy="138253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9F12DCD-A45E-4D97-BE3F-659ECADED9BA}"/>
              </a:ext>
            </a:extLst>
          </p:cNvPr>
          <p:cNvGrpSpPr/>
          <p:nvPr/>
        </p:nvGrpSpPr>
        <p:grpSpPr>
          <a:xfrm>
            <a:off x="3860439" y="3606798"/>
            <a:ext cx="2193080" cy="765734"/>
            <a:chOff x="3860439" y="3718390"/>
            <a:chExt cx="2193080" cy="765734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E2BB662-13E0-48A2-B6FF-348E6363E564}"/>
                </a:ext>
              </a:extLst>
            </p:cNvPr>
            <p:cNvSpPr/>
            <p:nvPr/>
          </p:nvSpPr>
          <p:spPr bwMode="auto">
            <a:xfrm rot="10800000" flipV="1">
              <a:off x="3860439" y="3718390"/>
              <a:ext cx="2193080" cy="54025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CHRONIC INFECTION</a:t>
              </a:r>
              <a:endPara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DBBE2F0-D93B-4273-9780-F8D81CA89B2D}"/>
                </a:ext>
              </a:extLst>
            </p:cNvPr>
            <p:cNvSpPr/>
            <p:nvPr/>
          </p:nvSpPr>
          <p:spPr bwMode="auto">
            <a:xfrm>
              <a:off x="3867858" y="4124307"/>
              <a:ext cx="2178240" cy="3598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anchor="ctr" anchorCtr="0">
              <a:noAutofit/>
            </a:bodyPr>
            <a:lstStyle/>
            <a:p>
              <a:pPr lvl="0" algn="ctr"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75</a:t>
              </a:r>
              <a:r>
                <a:rPr kumimoji="0" lang="en-US" sz="2200" b="1" i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%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-</a:t>
              </a:r>
              <a:r>
                <a:rPr kumimoji="0" lang="en-US" sz="3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85</a:t>
              </a:r>
              <a:r>
                <a:rPr kumimoji="0" lang="en-US" sz="2200" b="1" i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%</a:t>
              </a:r>
              <a:r>
                <a:rPr lang="en-US" sz="1600" baseline="56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</a:t>
              </a:r>
              <a:endParaRPr kumimoji="0" lang="en-US" sz="2200" i="0" u="none" strike="noStrike" kern="1200" cap="none" spc="0" normalizeH="0" baseline="5600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EA1585B7-7207-4917-BF95-6CC9D8570B3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668" y="2249722"/>
            <a:ext cx="1764620" cy="1145221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25A1F23D-8E0A-4F98-A79F-A089A60D0A10}"/>
              </a:ext>
            </a:extLst>
          </p:cNvPr>
          <p:cNvGrpSpPr/>
          <p:nvPr/>
        </p:nvGrpSpPr>
        <p:grpSpPr>
          <a:xfrm>
            <a:off x="6725780" y="3680141"/>
            <a:ext cx="2193080" cy="801534"/>
            <a:chOff x="6725780" y="3718390"/>
            <a:chExt cx="2193080" cy="801534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D7A2988-4250-4D20-87E2-C890FD07EC67}"/>
                </a:ext>
              </a:extLst>
            </p:cNvPr>
            <p:cNvSpPr/>
            <p:nvPr/>
          </p:nvSpPr>
          <p:spPr bwMode="auto">
            <a:xfrm rot="10800000" flipV="1">
              <a:off x="6725780" y="3718390"/>
              <a:ext cx="2193080" cy="54025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CIRRHOSIS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(within the first 20 years)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B691A64-193C-42A9-B3C9-5A496CFEE670}"/>
                </a:ext>
              </a:extLst>
            </p:cNvPr>
            <p:cNvSpPr/>
            <p:nvPr/>
          </p:nvSpPr>
          <p:spPr bwMode="auto">
            <a:xfrm>
              <a:off x="6733200" y="4160107"/>
              <a:ext cx="2178240" cy="3598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anchor="ctr" anchorCtr="0">
              <a:noAutofit/>
            </a:bodyPr>
            <a:lstStyle/>
            <a:p>
              <a:pPr lvl="0" algn="ctr"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10</a:t>
              </a:r>
              <a:r>
                <a:rPr kumimoji="0" lang="en-US" sz="2200" b="1" i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%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-</a:t>
              </a:r>
              <a:r>
                <a:rPr lang="en-US" sz="5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kumimoji="0" lang="en-US" sz="2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20</a:t>
              </a:r>
              <a:r>
                <a:rPr kumimoji="0" lang="en-US" sz="2200" b="1" i="0" u="none" strike="noStrike" kern="1200" cap="none" spc="0" normalizeH="0" baseline="3000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%</a:t>
              </a:r>
              <a:endParaRPr kumimoji="0" lang="en-US" sz="2200" i="0" u="none" strike="noStrike" kern="1200" cap="none" spc="0" normalizeH="0" baseline="3600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DB6F5A80-8398-4BE9-AB6D-33EA17A8C9B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277" y="2279159"/>
            <a:ext cx="1682086" cy="1086347"/>
          </a:xfrm>
          <a:prstGeom prst="rect">
            <a:avLst/>
          </a:prstGeom>
        </p:spPr>
      </p:pic>
      <p:sp>
        <p:nvSpPr>
          <p:cNvPr id="39" name="Arrow: Right 39">
            <a:extLst>
              <a:ext uri="{FF2B5EF4-FFF2-40B4-BE49-F238E27FC236}">
                <a16:creationId xmlns:a16="http://schemas.microsoft.com/office/drawing/2014/main" id="{84A8AD76-CF9F-4829-AC18-8F4F7717553C}"/>
              </a:ext>
            </a:extLst>
          </p:cNvPr>
          <p:cNvSpPr/>
          <p:nvPr/>
        </p:nvSpPr>
        <p:spPr>
          <a:xfrm>
            <a:off x="6027333" y="2661560"/>
            <a:ext cx="705967" cy="446461"/>
          </a:xfrm>
          <a:prstGeom prst="rightArrow">
            <a:avLst/>
          </a:prstGeom>
          <a:gradFill flip="none" rotWithShape="1">
            <a:gsLst>
              <a:gs pos="0">
                <a:schemeClr val="bg2"/>
              </a:gs>
              <a:gs pos="49000">
                <a:srgbClr val="C00000"/>
              </a:gs>
              <a:gs pos="98000">
                <a:schemeClr val="accent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639E49B-6E31-458A-85A5-281B3FA42CC6}"/>
              </a:ext>
            </a:extLst>
          </p:cNvPr>
          <p:cNvSpPr/>
          <p:nvPr/>
        </p:nvSpPr>
        <p:spPr>
          <a:xfrm>
            <a:off x="9273608" y="2007981"/>
            <a:ext cx="2093489" cy="2160683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 panose="020B0604020202020204" pitchFamily="34" charset="0"/>
              </a:rPr>
              <a:t>DECOMPENSATED CIRRHOSIS</a:t>
            </a:r>
          </a:p>
          <a:p>
            <a:pPr lvl="0" algn="ctr"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 panose="020B0604020202020204" pitchFamily="34" charset="0"/>
              </a:rPr>
              <a:t>≤</a:t>
            </a:r>
            <a:r>
              <a:rPr kumimoji="0" lang="en-US" altLang="en-US" sz="2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 panose="020B0604020202020204" pitchFamily="34" charset="0"/>
              </a:rPr>
              <a:t>30</a:t>
            </a:r>
            <a:r>
              <a:rPr kumimoji="0" lang="en-US" altLang="en-US" sz="2600" b="1" i="0" u="none" strike="noStrike" kern="1200" cap="none" spc="0" normalizeH="0" baseline="3000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 panose="020B0604020202020204" pitchFamily="34" charset="0"/>
              </a:rPr>
              <a:t>%</a:t>
            </a:r>
            <a:b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 panose="020B0604020202020204" pitchFamily="34" charset="0"/>
              </a:rPr>
            </a:b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 panose="020B0604020202020204" pitchFamily="34" charset="0"/>
              </a:rPr>
              <a:t>AT 10 YEARS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Arial" panose="020B0604020202020204" pitchFamily="34" charset="0"/>
            </a:endParaRPr>
          </a:p>
          <a:p>
            <a:pPr lvl="0" algn="ctr">
              <a:lnSpc>
                <a:spcPct val="90000"/>
              </a:lnSpc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 panose="020B0604020202020204" pitchFamily="34" charset="0"/>
              </a:rPr>
              <a:t>HCC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 panose="020B0604020202020204" pitchFamily="34" charset="0"/>
              </a:rPr>
              <a:t> </a:t>
            </a:r>
            <a:b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 panose="020B0604020202020204" pitchFamily="34" charset="0"/>
              </a:rPr>
            </a:b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 panose="020B0604020202020204" pitchFamily="34" charset="0"/>
              </a:rPr>
              <a:t>1</a:t>
            </a:r>
            <a:r>
              <a:rPr kumimoji="0" lang="en-US" altLang="en-US" sz="2600" b="1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 panose="020B0604020202020204" pitchFamily="34" charset="0"/>
              </a:rPr>
              <a:t>%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 panose="020B0604020202020204" pitchFamily="34" charset="0"/>
              </a:rPr>
              <a:t>-</a:t>
            </a: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 panose="020B0604020202020204" pitchFamily="34" charset="0"/>
              </a:rPr>
              <a:t>4</a:t>
            </a:r>
            <a:r>
              <a:rPr kumimoji="0" lang="en-US" altLang="en-US" sz="2600" b="1" i="0" u="none" strike="noStrike" kern="1200" cap="none" spc="0" normalizeH="0" baseline="3000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 panose="020B0604020202020204" pitchFamily="34" charset="0"/>
              </a:rPr>
              <a:t>%</a:t>
            </a:r>
            <a:endParaRPr kumimoji="0" lang="en-US" altLang="en-US" sz="2600" i="0" u="none" strike="noStrike" kern="1200" cap="none" spc="0" normalizeH="0" baseline="3000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 panose="020B0604020202020204" pitchFamily="34" charset="0"/>
              </a:rPr>
              <a:t>PER YEAR</a:t>
            </a:r>
          </a:p>
        </p:txBody>
      </p:sp>
    </p:spTree>
    <p:extLst>
      <p:ext uri="{BB962C8B-B14F-4D97-AF65-F5344CB8AC3E}">
        <p14:creationId xmlns:p14="http://schemas.microsoft.com/office/powerpoint/2010/main" val="2623883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013DC-914F-491A-B3B1-3886854F3A8F}"/>
              </a:ext>
            </a:extLst>
          </p:cNvPr>
          <p:cNvSpPr txBox="1">
            <a:spLocks/>
          </p:cNvSpPr>
          <p:nvPr/>
        </p:nvSpPr>
        <p:spPr>
          <a:xfrm>
            <a:off x="53974" y="122904"/>
            <a:ext cx="11695289" cy="933450"/>
          </a:xfrm>
          <a:prstGeom prst="rect">
            <a:avLst/>
          </a:prstGeom>
        </p:spPr>
        <p:txBody>
          <a:bodyPr/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200" b="1" dirty="0">
                <a:latin typeface="+mn-lt"/>
                <a:ea typeface="Arial" charset="0"/>
                <a:cs typeface="Arial" charset="0"/>
              </a:rPr>
              <a:t>Select Host Factors Associated With </a:t>
            </a:r>
            <a:br>
              <a:rPr lang="en-US" altLang="en-US" sz="3200" b="1" dirty="0">
                <a:latin typeface="+mn-lt"/>
                <a:ea typeface="Arial" charset="0"/>
                <a:cs typeface="Arial" charset="0"/>
              </a:rPr>
            </a:br>
            <a:r>
              <a:rPr lang="en-US" altLang="en-US" sz="3200" b="1" dirty="0">
                <a:latin typeface="+mn-lt"/>
                <a:ea typeface="Arial" charset="0"/>
                <a:cs typeface="Arial" charset="0"/>
              </a:rPr>
              <a:t>More Rapid Disease Progression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EF3F0CC-1EA9-4E0B-93EC-9EC19228E3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90307"/>
              </p:ext>
            </p:extLst>
          </p:nvPr>
        </p:nvGraphicFramePr>
        <p:xfrm>
          <a:off x="1742369" y="1350042"/>
          <a:ext cx="8413750" cy="1808164"/>
        </p:xfrm>
        <a:graphic>
          <a:graphicData uri="http://schemas.openxmlformats.org/drawingml/2006/table">
            <a:tbl>
              <a:tblPr/>
              <a:tblGrid>
                <a:gridCol w="3105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0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0513">
                <a:tc gridSpan="2">
                  <a:txBody>
                    <a:bodyPr/>
                    <a:lstStyle>
                      <a:lvl1pPr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</a:defRPr>
                      </a:lvl1pPr>
                      <a:lvl2pPr marL="742950" indent="-28575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2pPr>
                      <a:lvl3pPr marL="11430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3pPr>
                      <a:lvl4pPr marL="16002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4pPr>
                      <a:lvl5pPr marL="20574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Nonmodifiable Host Factors</a:t>
                      </a:r>
                    </a:p>
                  </a:txBody>
                  <a:tcPr marL="68588" marR="68588" marT="34265" marB="3426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763">
                <a:tc>
                  <a:txBody>
                    <a:bodyPr/>
                    <a:lstStyle>
                      <a:lvl1pPr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</a:defRPr>
                      </a:lvl1pPr>
                      <a:lvl2pPr marL="742950" indent="-28575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2pPr>
                      <a:lvl3pPr marL="11430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3pPr>
                      <a:lvl4pPr marL="16002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4pPr>
                      <a:lvl5pPr marL="20574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Older age at infection</a:t>
                      </a:r>
                      <a:endParaRPr kumimoji="0" lang="en-US" altLang="en-US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8" marR="68588" marT="34265" marB="3426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173038" indent="-173038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</a:defRPr>
                      </a:lvl1pPr>
                      <a:lvl2pPr marL="742950" indent="-28575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2pPr>
                      <a:lvl3pPr marL="11430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3pPr>
                      <a:lvl4pPr marL="16002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4pPr>
                      <a:lvl5pPr marL="20574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5pPr>
                      <a:lvl6pPr marL="25146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6pPr>
                      <a:lvl7pPr marL="29718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7pPr>
                      <a:lvl8pPr marL="34290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8pPr>
                      <a:lvl9pPr marL="38862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9pPr>
                    </a:lstStyle>
                    <a:p>
                      <a:pPr marL="173038" marR="0" lvl="0" indent="-173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Accelerated cirrhosis development</a:t>
                      </a:r>
                      <a:endParaRPr kumimoji="0" lang="en-US" altLang="en-US" sz="12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8" marR="68588" marT="34265" marB="3426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Longer duration of infection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8" marR="68588" marT="34265" marB="3426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3038" marR="0" lvl="0" indent="-173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Accelerated fibrosis progression</a:t>
                      </a:r>
                      <a:endParaRPr kumimoji="0" lang="en-US" altLang="en-US" sz="12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8" marR="68588" marT="34265" marB="3426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428454"/>
                  </a:ext>
                </a:extLst>
              </a:tr>
              <a:tr h="552450">
                <a:tc>
                  <a:txBody>
                    <a:bodyPr/>
                    <a:lstStyle>
                      <a:lvl1pPr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</a:defRPr>
                      </a:lvl1pPr>
                      <a:lvl2pPr marL="742950" indent="-28575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2pPr>
                      <a:lvl3pPr marL="11430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3pPr>
                      <a:lvl4pPr marL="16002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4pPr>
                      <a:lvl5pPr marL="20574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5pPr>
                      <a:lvl6pPr marL="25146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6pPr>
                      <a:lvl7pPr marL="29718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7pPr>
                      <a:lvl8pPr marL="34290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8pPr>
                      <a:lvl9pPr marL="38862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Hispanic ethnicity</a:t>
                      </a:r>
                    </a:p>
                  </a:txBody>
                  <a:tcPr marL="68588" marR="68588" marT="34265" marB="3426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173038" indent="-173038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</a:defRPr>
                      </a:lvl1pPr>
                      <a:lvl2pPr marL="742950" indent="-28575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2pPr>
                      <a:lvl3pPr marL="11430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3pPr>
                      <a:lvl4pPr marL="16002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4pPr>
                      <a:lvl5pPr marL="20574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5pPr>
                      <a:lvl6pPr marL="25146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6pPr>
                      <a:lvl7pPr marL="29718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7pPr>
                      <a:lvl8pPr marL="34290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8pPr>
                      <a:lvl9pPr marL="38862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9pPr>
                    </a:lstStyle>
                    <a:p>
                      <a:pPr marL="173038" marR="0" lvl="0" indent="-173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Higher </a:t>
                      </a: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mortality rate 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from </a:t>
                      </a: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HCV-related cirrhosis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173038" marR="0" lvl="0" indent="-173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Higher mortality rate from HCC</a:t>
                      </a:r>
                      <a:endParaRPr kumimoji="0" lang="en-US" altLang="en-US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8" marR="68588" marT="34265" marB="3426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7675">
                <a:tc>
                  <a:txBody>
                    <a:bodyPr/>
                    <a:lstStyle>
                      <a:lvl1pPr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</a:defRPr>
                      </a:lvl1pPr>
                      <a:lvl2pPr marL="742950" indent="-28575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2pPr>
                      <a:lvl3pPr marL="11430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3pPr>
                      <a:lvl4pPr marL="16002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4pPr>
                      <a:lvl5pPr marL="20574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5pPr>
                      <a:lvl6pPr marL="25146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6pPr>
                      <a:lvl7pPr marL="29718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7pPr>
                      <a:lvl8pPr marL="34290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8pPr>
                      <a:lvl9pPr marL="38862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Genetic factors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</a:endParaRPr>
                    </a:p>
                  </a:txBody>
                  <a:tcPr marL="68588" marR="68588" marT="34265" marB="3426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173038" indent="-173038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</a:defRPr>
                      </a:lvl1pPr>
                      <a:lvl2pPr marL="742950" indent="-28575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2pPr>
                      <a:lvl3pPr marL="11430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3pPr>
                      <a:lvl4pPr marL="16002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4pPr>
                      <a:lvl5pPr marL="20574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5pPr>
                      <a:lvl6pPr marL="25146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6pPr>
                      <a:lvl7pPr marL="29718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7pPr>
                      <a:lvl8pPr marL="34290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8pPr>
                      <a:lvl9pPr marL="38862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9pPr>
                    </a:lstStyle>
                    <a:p>
                      <a:pPr marL="173038" marR="0" lvl="0" indent="-173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African Americans have lower histologic activity and incidence of liver cirrhosis </a:t>
                      </a: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than Caucasians</a:t>
                      </a:r>
                      <a:endParaRPr kumimoji="0" lang="en-US" altLang="en-US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8" marR="68588" marT="34265" marB="3426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52241D33-1420-4608-A9B7-C0CA3C1B3D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113614"/>
              </p:ext>
            </p:extLst>
          </p:nvPr>
        </p:nvGraphicFramePr>
        <p:xfrm>
          <a:off x="1742369" y="3350292"/>
          <a:ext cx="8413750" cy="2610777"/>
        </p:xfrm>
        <a:graphic>
          <a:graphicData uri="http://schemas.openxmlformats.org/drawingml/2006/table">
            <a:tbl>
              <a:tblPr/>
              <a:tblGrid>
                <a:gridCol w="3105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0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0513">
                <a:tc gridSpan="2">
                  <a:txBody>
                    <a:bodyPr/>
                    <a:lstStyle>
                      <a:lvl1pPr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</a:defRPr>
                      </a:lvl1pPr>
                      <a:lvl2pPr marL="742950" indent="-28575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2pPr>
                      <a:lvl3pPr marL="11430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3pPr>
                      <a:lvl4pPr marL="16002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4pPr>
                      <a:lvl5pPr marL="20574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5pPr>
                      <a:lvl6pPr marL="25146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6pPr>
                      <a:lvl7pPr marL="29718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7pPr>
                      <a:lvl8pPr marL="34290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8pPr>
                      <a:lvl9pPr marL="38862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Behavioral and Clinical/Laboratory Host Factors</a:t>
                      </a:r>
                    </a:p>
                  </a:txBody>
                  <a:tcPr marL="68588" marR="68588" marT="34283" marB="342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163">
                <a:tc>
                  <a:txBody>
                    <a:bodyPr/>
                    <a:lstStyle>
                      <a:lvl1pPr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</a:defRPr>
                      </a:lvl1pPr>
                      <a:lvl2pPr marL="742950" indent="-28575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2pPr>
                      <a:lvl3pPr marL="11430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3pPr>
                      <a:lvl4pPr marL="16002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4pPr>
                      <a:lvl5pPr marL="20574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5pPr>
                      <a:lvl6pPr marL="25146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6pPr>
                      <a:lvl7pPr marL="29718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7pPr>
                      <a:lvl8pPr marL="34290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8pPr>
                      <a:lvl9pPr marL="38862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-128"/>
                          <a:cs typeface="Arial" charset="0"/>
                        </a:rPr>
                        <a:t>Increased severity of </a:t>
                      </a: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-128"/>
                          <a:cs typeface="Arial" charset="0"/>
                        </a:rPr>
                        <a:t>alcohol use</a:t>
                      </a:r>
                      <a:endParaRPr kumimoji="0" lang="en-US" altLang="en-US" sz="12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  <a:cs typeface="Arial" charset="0"/>
                      </a:endParaRPr>
                    </a:p>
                  </a:txBody>
                  <a:tcPr marL="68588" marR="68588" marT="34283" marB="342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173038" indent="-173038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</a:defRPr>
                      </a:lvl1pPr>
                      <a:lvl2pPr marL="742950" indent="-28575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2pPr>
                      <a:lvl3pPr marL="11430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3pPr>
                      <a:lvl4pPr marL="16002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4pPr>
                      <a:lvl5pPr marL="20574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5pPr>
                      <a:lvl6pPr marL="25146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6pPr>
                      <a:lvl7pPr marL="29718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7pPr>
                      <a:lvl8pPr marL="34290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8pPr>
                      <a:lvl9pPr marL="38862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9pPr>
                    </a:lstStyle>
                    <a:p>
                      <a:pPr marL="173038" marR="0" lvl="0" indent="-173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Increased risk of advanced hepatic fibrosis</a:t>
                      </a:r>
                    </a:p>
                    <a:p>
                      <a:pPr marL="173038" marR="0" lvl="0" indent="-173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Increased viral load</a:t>
                      </a:r>
                      <a:endParaRPr kumimoji="0" lang="en-US" altLang="en-US" sz="12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8" marR="68588" marT="34283" marB="342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163">
                <a:tc>
                  <a:txBody>
                    <a:bodyPr/>
                    <a:lstStyle>
                      <a:lvl1pPr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</a:defRPr>
                      </a:lvl1pPr>
                      <a:lvl2pPr marL="742950" indent="-28575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2pPr>
                      <a:lvl3pPr marL="11430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3pPr>
                      <a:lvl4pPr marL="16002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4pPr>
                      <a:lvl5pPr marL="20574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5pPr>
                      <a:lvl6pPr marL="25146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6pPr>
                      <a:lvl7pPr marL="29718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7pPr>
                      <a:lvl8pPr marL="34290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8pPr>
                      <a:lvl9pPr marL="38862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-128"/>
                          <a:cs typeface="Arial" charset="0"/>
                        </a:rPr>
                        <a:t>Combined obesity and diabetes mellitus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  <a:cs typeface="Arial" charset="0"/>
                      </a:endParaRPr>
                    </a:p>
                  </a:txBody>
                  <a:tcPr marL="68588" marR="68588" marT="34283" marB="342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173038" indent="-173038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</a:defRPr>
                      </a:lvl1pPr>
                      <a:lvl2pPr marL="742950" indent="-28575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2pPr>
                      <a:lvl3pPr marL="11430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3pPr>
                      <a:lvl4pPr marL="16002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4pPr>
                      <a:lvl5pPr marL="20574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5pPr>
                      <a:lvl6pPr marL="25146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6pPr>
                      <a:lvl7pPr marL="29718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7pPr>
                      <a:lvl8pPr marL="34290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8pPr>
                      <a:lvl9pPr marL="38862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9pPr>
                    </a:lstStyle>
                    <a:p>
                      <a:pPr marL="173038" marR="0" lvl="0" indent="-173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HCC RR 100</a:t>
                      </a:r>
                      <a:endParaRPr kumimoji="0" lang="en-US" altLang="en-US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8" marR="68588" marT="34283" marB="342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263">
                <a:tc>
                  <a:txBody>
                    <a:bodyPr/>
                    <a:lstStyle>
                      <a:lvl1pPr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</a:defRPr>
                      </a:lvl1pPr>
                      <a:lvl2pPr marL="742950" indent="-28575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2pPr>
                      <a:lvl3pPr marL="11430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3pPr>
                      <a:lvl4pPr marL="16002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4pPr>
                      <a:lvl5pPr marL="20574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5pPr>
                      <a:lvl6pPr marL="25146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6pPr>
                      <a:lvl7pPr marL="29718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7pPr>
                      <a:lvl8pPr marL="34290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8pPr>
                      <a:lvl9pPr marL="38862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-128"/>
                          <a:cs typeface="Arial" charset="0"/>
                        </a:rPr>
                        <a:t>↑ AST : ALT ratio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-128"/>
                          <a:cs typeface="Arial" charset="0"/>
                        </a:rPr>
                        <a:t>↑ bilirubin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-128"/>
                          <a:cs typeface="Arial" charset="0"/>
                        </a:rPr>
                        <a:t>↓ albumin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-128"/>
                          <a:cs typeface="Arial" charset="0"/>
                        </a:rPr>
                        <a:t>↓ platelet count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MS PGothic" charset="-128"/>
                        <a:cs typeface="Arial" charset="0"/>
                      </a:endParaRPr>
                    </a:p>
                  </a:txBody>
                  <a:tcPr marL="68588" marR="68588" marT="34283" marB="342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173038" indent="-173038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</a:defRPr>
                      </a:lvl1pPr>
                      <a:lvl2pPr marL="742950" indent="-28575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2pPr>
                      <a:lvl3pPr marL="11430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3pPr>
                      <a:lvl4pPr marL="16002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4pPr>
                      <a:lvl5pPr marL="20574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5pPr>
                      <a:lvl6pPr marL="25146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6pPr>
                      <a:lvl7pPr marL="29718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7pPr>
                      <a:lvl8pPr marL="34290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8pPr>
                      <a:lvl9pPr marL="38862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9pPr>
                    </a:lstStyle>
                    <a:p>
                      <a:pPr marL="173038" marR="0" lvl="0" indent="-173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Independent predictors of fibrosis progression or </a:t>
                      </a: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clinical decompensation</a:t>
                      </a:r>
                      <a:endParaRPr kumimoji="0" lang="en-US" altLang="en-US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8" marR="68588" marT="34283" marB="342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8763">
                <a:tc>
                  <a:txBody>
                    <a:bodyPr/>
                    <a:lstStyle>
                      <a:lvl1pPr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</a:defRPr>
                      </a:lvl1pPr>
                      <a:lvl2pPr marL="742950" indent="-28575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2pPr>
                      <a:lvl3pPr marL="11430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3pPr>
                      <a:lvl4pPr marL="16002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4pPr>
                      <a:lvl5pPr marL="20574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5pPr>
                      <a:lvl6pPr marL="25146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6pPr>
                      <a:lvl7pPr marL="29718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7pPr>
                      <a:lvl8pPr marL="34290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8pPr>
                      <a:lvl9pPr marL="38862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-128"/>
                          <a:cs typeface="Arial" charset="0"/>
                        </a:rPr>
                        <a:t>Genotype 3</a:t>
                      </a:r>
                    </a:p>
                  </a:txBody>
                  <a:tcPr marL="68588" marR="68588" marT="34283" marB="342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173038" indent="-173038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</a:defRPr>
                      </a:lvl1pPr>
                      <a:lvl2pPr marL="742950" indent="-28575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2pPr>
                      <a:lvl3pPr marL="11430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3pPr>
                      <a:lvl4pPr marL="16002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4pPr>
                      <a:lvl5pPr marL="20574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5pPr>
                      <a:lvl6pPr marL="25146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6pPr>
                      <a:lvl7pPr marL="29718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7pPr>
                      <a:lvl8pPr marL="34290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8pPr>
                      <a:lvl9pPr marL="38862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9pPr>
                    </a:lstStyle>
                    <a:p>
                      <a:pPr marL="173038" marR="0" lvl="0" indent="-173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Increased 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risk of cirrhosis </a:t>
                      </a: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and HCC</a:t>
                      </a:r>
                      <a:endParaRPr kumimoji="0" lang="en-US" altLang="en-US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8" marR="68588" marT="34283" marB="342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-128"/>
                          <a:cs typeface="Arial" charset="0"/>
                        </a:rPr>
                        <a:t>HIV-1 co-infection</a:t>
                      </a:r>
                    </a:p>
                  </a:txBody>
                  <a:tcPr marL="68588" marR="68588" marT="34283" marB="342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3038" marR="0" lvl="0" indent="-173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Higher viral load, rapid progression to cirrhosis, liver failure, and HCC</a:t>
                      </a:r>
                      <a:endParaRPr kumimoji="0" lang="en-US" altLang="en-US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8" marR="68588" marT="34283" marB="342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502399"/>
                  </a:ext>
                </a:extLst>
              </a:tr>
              <a:tr h="284163">
                <a:tc>
                  <a:txBody>
                    <a:bodyPr/>
                    <a:lstStyle>
                      <a:lvl1pPr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</a:defRPr>
                      </a:lvl1pPr>
                      <a:lvl2pPr marL="742950" indent="-28575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2pPr>
                      <a:lvl3pPr marL="11430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3pPr>
                      <a:lvl4pPr marL="16002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4pPr>
                      <a:lvl5pPr marL="20574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5pPr>
                      <a:lvl6pPr marL="25146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6pPr>
                      <a:lvl7pPr marL="29718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7pPr>
                      <a:lvl8pPr marL="34290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8pPr>
                      <a:lvl9pPr marL="38862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-128"/>
                          <a:cs typeface="Arial" charset="0"/>
                        </a:rPr>
                        <a:t>HBV co-infection</a:t>
                      </a:r>
                    </a:p>
                  </a:txBody>
                  <a:tcPr marL="68588" marR="68588" marT="34283" marB="342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173038" indent="-173038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</a:defRPr>
                      </a:lvl1pPr>
                      <a:lvl2pPr marL="742950" indent="-28575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2pPr>
                      <a:lvl3pPr marL="11430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3pPr>
                      <a:lvl4pPr marL="16002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4pPr>
                      <a:lvl5pPr marL="2057400" indent="-228600">
                        <a:spcBef>
                          <a:spcPts val="1200"/>
                        </a:spcBef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5pPr>
                      <a:lvl6pPr marL="25146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6pPr>
                      <a:lvl7pPr marL="29718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7pPr>
                      <a:lvl8pPr marL="34290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8pPr>
                      <a:lvl9pPr marL="3886200" indent="-228600" eaLnBrk="0" fontAlgn="base" hangingPunct="0"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0C329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</a:defRPr>
                      </a:lvl9pPr>
                    </a:lstStyle>
                    <a:p>
                      <a:pPr marL="173038" marR="0" lvl="0" indent="-173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Increased 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risk </a:t>
                      </a: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of HCC</a:t>
                      </a:r>
                      <a:endParaRPr kumimoji="0" lang="en-US" altLang="en-US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8" marR="68588" marT="34283" marB="342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8235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A1414-F25A-410C-821B-AC3FE0979B82}"/>
              </a:ext>
            </a:extLst>
          </p:cNvPr>
          <p:cNvSpPr txBox="1">
            <a:spLocks/>
          </p:cNvSpPr>
          <p:nvPr/>
        </p:nvSpPr>
        <p:spPr>
          <a:xfrm>
            <a:off x="101600" y="349956"/>
            <a:ext cx="11740444" cy="846098"/>
          </a:xfrm>
          <a:prstGeom prst="rect">
            <a:avLst/>
          </a:prstGeom>
        </p:spPr>
        <p:txBody>
          <a:bodyPr/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>
                <a:latin typeface="+mn-lt"/>
              </a:rPr>
              <a:t>Presenting Symptoms</a:t>
            </a:r>
            <a:endParaRPr lang="en-US" altLang="en-US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77946-2E51-4B10-A2EE-181FA8205B9F}"/>
              </a:ext>
            </a:extLst>
          </p:cNvPr>
          <p:cNvSpPr txBox="1">
            <a:spLocks/>
          </p:cNvSpPr>
          <p:nvPr/>
        </p:nvSpPr>
        <p:spPr>
          <a:xfrm>
            <a:off x="1823686" y="1298222"/>
            <a:ext cx="8364537" cy="4773045"/>
          </a:xfrm>
          <a:prstGeom prst="rect">
            <a:avLst/>
          </a:prstGeom>
        </p:spPr>
        <p:txBody>
          <a:bodyPr/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/>
              <a:t>20-30% of patients are asymptomatic, even in late infection</a:t>
            </a:r>
            <a:endParaRPr lang="en-US" altLang="en-US" sz="2400" dirty="0"/>
          </a:p>
          <a:p>
            <a:endParaRPr lang="en-US" altLang="en-US" sz="2400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6C0D2C2-1CDA-41E4-B5DD-8E7897D13BC3}"/>
              </a:ext>
            </a:extLst>
          </p:cNvPr>
          <p:cNvSpPr txBox="1">
            <a:spLocks/>
          </p:cNvSpPr>
          <p:nvPr/>
        </p:nvSpPr>
        <p:spPr bwMode="auto">
          <a:xfrm>
            <a:off x="2042761" y="2408904"/>
            <a:ext cx="3797300" cy="38814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182880" tIns="365760" bIns="91440"/>
          <a:lstStyle>
            <a:lvl1pPr marL="347663" indent="-347663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34950" indent="-234950" eaLnBrk="1" hangingPunct="1">
              <a:lnSpc>
                <a:spcPct val="90000"/>
              </a:lnSpc>
              <a:spcBef>
                <a:spcPts val="600"/>
              </a:spcBef>
              <a:buClr>
                <a:srgbClr val="A50000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000" b="1" dirty="0">
                <a:solidFill>
                  <a:prstClr val="black"/>
                </a:solidFill>
                <a:latin typeface="+mn-lt"/>
              </a:rPr>
              <a:t>Fever</a:t>
            </a:r>
          </a:p>
          <a:p>
            <a:pPr marL="234950" indent="-234950" eaLnBrk="1" hangingPunct="1">
              <a:lnSpc>
                <a:spcPct val="90000"/>
              </a:lnSpc>
              <a:spcBef>
                <a:spcPts val="600"/>
              </a:spcBef>
              <a:buClr>
                <a:srgbClr val="A50000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000" b="1" dirty="0">
                <a:solidFill>
                  <a:prstClr val="black"/>
                </a:solidFill>
                <a:latin typeface="+mn-lt"/>
              </a:rPr>
              <a:t>Fatigue</a:t>
            </a:r>
          </a:p>
          <a:p>
            <a:pPr marL="234950" indent="-234950" eaLnBrk="1" hangingPunct="1">
              <a:lnSpc>
                <a:spcPct val="90000"/>
              </a:lnSpc>
              <a:spcBef>
                <a:spcPts val="600"/>
              </a:spcBef>
              <a:buClr>
                <a:srgbClr val="A50000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000" b="1" dirty="0">
                <a:solidFill>
                  <a:prstClr val="black"/>
                </a:solidFill>
                <a:latin typeface="+mn-lt"/>
              </a:rPr>
              <a:t>Loss of appetite</a:t>
            </a:r>
          </a:p>
          <a:p>
            <a:pPr marL="234950" indent="-234950" eaLnBrk="1" hangingPunct="1">
              <a:lnSpc>
                <a:spcPct val="90000"/>
              </a:lnSpc>
              <a:spcBef>
                <a:spcPts val="600"/>
              </a:spcBef>
              <a:buClr>
                <a:srgbClr val="A50000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000" b="1" dirty="0">
                <a:solidFill>
                  <a:prstClr val="black"/>
                </a:solidFill>
                <a:latin typeface="+mn-lt"/>
              </a:rPr>
              <a:t>Nausea</a:t>
            </a:r>
          </a:p>
          <a:p>
            <a:pPr marL="234950" indent="-234950" eaLnBrk="1" hangingPunct="1">
              <a:lnSpc>
                <a:spcPct val="90000"/>
              </a:lnSpc>
              <a:spcBef>
                <a:spcPts val="600"/>
              </a:spcBef>
              <a:buClr>
                <a:srgbClr val="A50000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000" b="1" dirty="0">
                <a:solidFill>
                  <a:prstClr val="black"/>
                </a:solidFill>
                <a:latin typeface="+mn-lt"/>
              </a:rPr>
              <a:t>Vomiting</a:t>
            </a:r>
          </a:p>
          <a:p>
            <a:pPr marL="234950" indent="-234950" eaLnBrk="1" hangingPunct="1">
              <a:lnSpc>
                <a:spcPct val="90000"/>
              </a:lnSpc>
              <a:spcBef>
                <a:spcPts val="600"/>
              </a:spcBef>
              <a:buClr>
                <a:srgbClr val="A50000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000" b="1" dirty="0">
                <a:solidFill>
                  <a:prstClr val="black"/>
                </a:solidFill>
                <a:latin typeface="+mn-lt"/>
              </a:rPr>
              <a:t>Abdominal pain</a:t>
            </a:r>
          </a:p>
          <a:p>
            <a:pPr marL="234950" indent="-234950" eaLnBrk="1" hangingPunct="1">
              <a:lnSpc>
                <a:spcPct val="90000"/>
              </a:lnSpc>
              <a:spcBef>
                <a:spcPts val="600"/>
              </a:spcBef>
              <a:buClr>
                <a:srgbClr val="A50000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000" b="1" dirty="0">
                <a:solidFill>
                  <a:prstClr val="black"/>
                </a:solidFill>
                <a:latin typeface="+mn-lt"/>
              </a:rPr>
              <a:t>Dark urine</a:t>
            </a:r>
          </a:p>
          <a:p>
            <a:pPr marL="234950" indent="-234950" eaLnBrk="1" hangingPunct="1">
              <a:lnSpc>
                <a:spcPct val="90000"/>
              </a:lnSpc>
              <a:spcBef>
                <a:spcPts val="600"/>
              </a:spcBef>
              <a:buClr>
                <a:srgbClr val="A50000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000" b="1" dirty="0">
                <a:solidFill>
                  <a:prstClr val="black"/>
                </a:solidFill>
                <a:latin typeface="+mn-lt"/>
              </a:rPr>
              <a:t>Grey-colored stools</a:t>
            </a:r>
          </a:p>
          <a:p>
            <a:pPr marL="234950" indent="-234950" eaLnBrk="1" hangingPunct="1">
              <a:lnSpc>
                <a:spcPct val="90000"/>
              </a:lnSpc>
              <a:spcBef>
                <a:spcPts val="600"/>
              </a:spcBef>
              <a:buClr>
                <a:srgbClr val="A50000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000" b="1" dirty="0">
                <a:solidFill>
                  <a:prstClr val="black"/>
                </a:solidFill>
                <a:latin typeface="+mn-lt"/>
              </a:rPr>
              <a:t>Jaundice</a:t>
            </a:r>
          </a:p>
          <a:p>
            <a:pPr marL="234950" indent="-234950" eaLnBrk="1" hangingPunct="1">
              <a:lnSpc>
                <a:spcPct val="90000"/>
              </a:lnSpc>
              <a:spcBef>
                <a:spcPts val="600"/>
              </a:spcBef>
              <a:buClr>
                <a:srgbClr val="A50000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000" b="1" dirty="0">
                <a:solidFill>
                  <a:prstClr val="black"/>
                </a:solidFill>
                <a:latin typeface="+mn-lt"/>
              </a:rPr>
              <a:t>Joint pain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55973B65-7380-4B6D-8F80-89DA07A74AA2}"/>
              </a:ext>
            </a:extLst>
          </p:cNvPr>
          <p:cNvSpPr/>
          <p:nvPr/>
        </p:nvSpPr>
        <p:spPr>
          <a:xfrm>
            <a:off x="1836386" y="1948755"/>
            <a:ext cx="3830637" cy="715962"/>
          </a:xfrm>
          <a:prstGeom prst="flowChartAlternateProcess">
            <a:avLst/>
          </a:prstGeom>
          <a:solidFill>
            <a:srgbClr val="002060"/>
          </a:solidFill>
          <a:ln w="28575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292929"/>
              </a:buClr>
              <a:buSzPct val="120000"/>
              <a:defRPr/>
            </a:pPr>
            <a:r>
              <a:rPr lang="en-US" sz="2000" b="1" kern="0" dirty="0">
                <a:solidFill>
                  <a:prstClr val="white"/>
                </a:solidFill>
              </a:rPr>
              <a:t>Symptoms </a:t>
            </a:r>
            <a:r>
              <a:rPr lang="en-US" sz="2000" b="1" kern="0">
                <a:solidFill>
                  <a:prstClr val="white"/>
                </a:solidFill>
              </a:rPr>
              <a:t>may include</a:t>
            </a:r>
            <a:endParaRPr lang="en-US" sz="2000" b="1" kern="0" baseline="30000" dirty="0">
              <a:solidFill>
                <a:prstClr val="white"/>
              </a:solidFill>
            </a:endParaRPr>
          </a:p>
          <a:p>
            <a:pPr algn="ctr" eaLnBrk="0" hangingPunct="0">
              <a:spcBef>
                <a:spcPct val="20000"/>
              </a:spcBef>
              <a:buClr>
                <a:srgbClr val="292929"/>
              </a:buClr>
              <a:buSzPct val="120000"/>
              <a:defRPr/>
            </a:pPr>
            <a:endParaRPr lang="en-US" sz="2000" b="1" kern="0" baseline="30000" dirty="0">
              <a:solidFill>
                <a:prstClr val="white"/>
              </a:solidFill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B5A67A9E-F947-4A6D-8B51-63C210029301}"/>
              </a:ext>
            </a:extLst>
          </p:cNvPr>
          <p:cNvSpPr/>
          <p:nvPr/>
        </p:nvSpPr>
        <p:spPr>
          <a:xfrm>
            <a:off x="6537677" y="3957510"/>
            <a:ext cx="3830637" cy="784225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white"/>
                </a:solidFill>
              </a:rPr>
              <a:t>First symptoms may be those of </a:t>
            </a:r>
            <a:r>
              <a:rPr lang="en-US" sz="2000" b="1" err="1">
                <a:solidFill>
                  <a:prstClr val="white"/>
                </a:solidFill>
              </a:rPr>
              <a:t>extrahepatic</a:t>
            </a:r>
            <a:r>
              <a:rPr lang="en-US" sz="2000" b="1">
                <a:solidFill>
                  <a:prstClr val="white"/>
                </a:solidFill>
              </a:rPr>
              <a:t> manifestations</a:t>
            </a:r>
            <a:endParaRPr lang="en-US" sz="2000" b="1" baseline="30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357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BCD7556F-16A7-4EA1-A7D7-1F9FC23DA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989" y="1258888"/>
            <a:ext cx="2551113" cy="5075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C8C67EA-A078-4074-8B36-BE27E3EEFDC9}"/>
              </a:ext>
            </a:extLst>
          </p:cNvPr>
          <p:cNvSpPr txBox="1">
            <a:spLocks/>
          </p:cNvSpPr>
          <p:nvPr/>
        </p:nvSpPr>
        <p:spPr>
          <a:xfrm>
            <a:off x="85108" y="168716"/>
            <a:ext cx="11364912" cy="1120775"/>
          </a:xfrm>
          <a:prstGeom prst="rect">
            <a:avLst/>
          </a:prstGeom>
        </p:spPr>
        <p:txBody>
          <a:bodyPr/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>
                <a:latin typeface="Corbel" panose="020B0503020204020204" pitchFamily="34" charset="0"/>
              </a:rPr>
              <a:t>Extrahepatic </a:t>
            </a:r>
            <a:r>
              <a:rPr lang="en-US" altLang="en-US" b="1" dirty="0">
                <a:latin typeface="Corbel" panose="020B0503020204020204" pitchFamily="34" charset="0"/>
              </a:rPr>
              <a:t>Manifestations of HCV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1C3D89-4D56-4E73-8F0D-ED14C5839E4E}"/>
              </a:ext>
            </a:extLst>
          </p:cNvPr>
          <p:cNvSpPr txBox="1">
            <a:spLocks/>
          </p:cNvSpPr>
          <p:nvPr/>
        </p:nvSpPr>
        <p:spPr>
          <a:xfrm>
            <a:off x="1560689" y="1654175"/>
            <a:ext cx="2913063" cy="4384675"/>
          </a:xfrm>
          <a:prstGeom prst="rect">
            <a:avLst/>
          </a:prstGeom>
        </p:spPr>
        <p:txBody>
          <a:bodyPr/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lvl="1" indent="-173038">
              <a:buClr>
                <a:srgbClr val="D73748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Corbel" panose="020B0503020204020204" pitchFamily="34" charset="0"/>
                <a:cs typeface="Arial" panose="020B0604020202020204" pitchFamily="34" charset="0"/>
              </a:rPr>
              <a:t>Mixed cryoglobulinemia </a:t>
            </a:r>
          </a:p>
          <a:p>
            <a:pPr marL="173038" lvl="1" indent="-173038">
              <a:buClr>
                <a:srgbClr val="D73748"/>
              </a:buClr>
              <a:buFont typeface="Wingdings" panose="05000000000000000000" pitchFamily="2" charset="2"/>
              <a:buChar char="§"/>
              <a:defRPr/>
            </a:pPr>
            <a:r>
              <a:rPr lang="en-US" sz="1800">
                <a:latin typeface="Corbel" panose="020B0503020204020204" pitchFamily="34" charset="0"/>
                <a:cs typeface="Arial" panose="020B0604020202020204" pitchFamily="34" charset="0"/>
              </a:rPr>
              <a:t>Sicca </a:t>
            </a:r>
            <a:r>
              <a:rPr lang="en-US" sz="1800" dirty="0">
                <a:latin typeface="Corbel" panose="020B0503020204020204" pitchFamily="34" charset="0"/>
                <a:cs typeface="Arial" panose="020B0604020202020204" pitchFamily="34" charset="0"/>
              </a:rPr>
              <a:t>syndrome</a:t>
            </a:r>
          </a:p>
          <a:p>
            <a:pPr marL="173038" lvl="1" indent="-173038">
              <a:buClr>
                <a:srgbClr val="D73748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Corbel" panose="020B0503020204020204" pitchFamily="34" charset="0"/>
                <a:cs typeface="Arial" panose="020B0604020202020204" pitchFamily="34" charset="0"/>
              </a:rPr>
              <a:t>Lymphoproliferative disorders </a:t>
            </a:r>
          </a:p>
          <a:p>
            <a:pPr marL="173038" lvl="1" indent="-173038">
              <a:buClr>
                <a:srgbClr val="D73748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Corbel" panose="020B0503020204020204" pitchFamily="34" charset="0"/>
                <a:cs typeface="Arial" panose="020B0604020202020204" pitchFamily="34" charset="0"/>
              </a:rPr>
              <a:t>Porphyria cutanea </a:t>
            </a:r>
            <a:r>
              <a:rPr lang="en-US" sz="1800" dirty="0" err="1">
                <a:latin typeface="Corbel" panose="020B0503020204020204" pitchFamily="34" charset="0"/>
                <a:cs typeface="Arial" panose="020B0604020202020204" pitchFamily="34" charset="0"/>
              </a:rPr>
              <a:t>tarda</a:t>
            </a:r>
            <a:r>
              <a:rPr lang="en-US" sz="1800" dirty="0">
                <a:latin typeface="Corbel" panose="020B0503020204020204" pitchFamily="34" charset="0"/>
                <a:cs typeface="Arial" panose="020B0604020202020204" pitchFamily="34" charset="0"/>
              </a:rPr>
              <a:t> </a:t>
            </a:r>
          </a:p>
          <a:p>
            <a:pPr marL="173038" lvl="1" indent="-173038">
              <a:buClr>
                <a:srgbClr val="D73748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Corbel" panose="020B0503020204020204" pitchFamily="34" charset="0"/>
                <a:cs typeface="Arial" panose="020B0604020202020204" pitchFamily="34" charset="0"/>
              </a:rPr>
              <a:t>Neuropathy</a:t>
            </a:r>
          </a:p>
          <a:p>
            <a:pPr marL="173038" lvl="1" indent="-173038">
              <a:buClr>
                <a:srgbClr val="D73748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Corbel" panose="020B0503020204020204" pitchFamily="34" charset="0"/>
                <a:cs typeface="Arial" panose="020B0604020202020204" pitchFamily="34" charset="0"/>
              </a:rPr>
              <a:t>Membranoproliferative glomerulonephritis  </a:t>
            </a:r>
          </a:p>
          <a:p>
            <a:pPr marL="173038" lvl="1" indent="-173038">
              <a:buClr>
                <a:srgbClr val="D73748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Corbel" panose="020B0503020204020204" pitchFamily="34" charset="0"/>
                <a:cs typeface="Arial" panose="020B0604020202020204" pitchFamily="34" charset="0"/>
              </a:rPr>
              <a:t>Cryoglobulinemic vasculitis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4BA6351-A885-4B21-B041-67E427D54D24}"/>
              </a:ext>
            </a:extLst>
          </p:cNvPr>
          <p:cNvCxnSpPr/>
          <p:nvPr/>
        </p:nvCxnSpPr>
        <p:spPr>
          <a:xfrm flipV="1">
            <a:off x="4091164" y="1914525"/>
            <a:ext cx="1922463" cy="16351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F230DF7-2CF4-4004-8F5F-2DCF5A4AAF91}"/>
              </a:ext>
            </a:extLst>
          </p:cNvPr>
          <p:cNvCxnSpPr/>
          <p:nvPr/>
        </p:nvCxnSpPr>
        <p:spPr>
          <a:xfrm>
            <a:off x="3648252" y="2473325"/>
            <a:ext cx="1841500" cy="9842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F99930B-EBED-47CB-A0EC-1A059D1922A0}"/>
              </a:ext>
            </a:extLst>
          </p:cNvPr>
          <p:cNvCxnSpPr/>
          <p:nvPr/>
        </p:nvCxnSpPr>
        <p:spPr>
          <a:xfrm>
            <a:off x="4319764" y="4211638"/>
            <a:ext cx="1776413" cy="133350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F0E325B-E71C-448D-91F3-89F53273F51E}"/>
              </a:ext>
            </a:extLst>
          </p:cNvPr>
          <p:cNvSpPr txBox="1">
            <a:spLocks/>
          </p:cNvSpPr>
          <p:nvPr/>
        </p:nvSpPr>
        <p:spPr bwMode="auto">
          <a:xfrm>
            <a:off x="7721777" y="1654174"/>
            <a:ext cx="3229252" cy="3309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173038" indent="-173038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lvl="1">
              <a:spcBef>
                <a:spcPct val="20000"/>
              </a:spcBef>
              <a:buClr>
                <a:srgbClr val="D73748"/>
              </a:buClr>
              <a:buFont typeface="Wingdings" pitchFamily="2" charset="2"/>
              <a:buChar char="§"/>
            </a:pPr>
            <a:r>
              <a:rPr lang="en-US" altLang="en-US">
                <a:latin typeface="Corbel" panose="020B0503020204020204" pitchFamily="34" charset="0"/>
              </a:rPr>
              <a:t>Corneal ulcers</a:t>
            </a:r>
          </a:p>
          <a:p>
            <a:pPr lvl="1">
              <a:spcBef>
                <a:spcPct val="20000"/>
              </a:spcBef>
              <a:buClr>
                <a:srgbClr val="D73748"/>
              </a:buClr>
              <a:buFont typeface="Wingdings" pitchFamily="2" charset="2"/>
              <a:buChar char="§"/>
            </a:pPr>
            <a:r>
              <a:rPr lang="en-US" altLang="en-US">
                <a:latin typeface="Corbel" panose="020B0503020204020204" pitchFamily="34" charset="0"/>
              </a:rPr>
              <a:t>Thyroid </a:t>
            </a:r>
            <a:r>
              <a:rPr lang="en-US" altLang="en-US" dirty="0">
                <a:latin typeface="Corbel" panose="020B0503020204020204" pitchFamily="34" charset="0"/>
              </a:rPr>
              <a:t>disease</a:t>
            </a:r>
          </a:p>
          <a:p>
            <a:pPr lvl="1">
              <a:spcBef>
                <a:spcPct val="20000"/>
              </a:spcBef>
              <a:buClr>
                <a:srgbClr val="D73748"/>
              </a:buClr>
              <a:buFont typeface="Wingdings" pitchFamily="2" charset="2"/>
              <a:buChar char="§"/>
            </a:pPr>
            <a:r>
              <a:rPr lang="en-US" altLang="en-US" dirty="0">
                <a:latin typeface="Corbel" panose="020B0503020204020204" pitchFamily="34" charset="0"/>
              </a:rPr>
              <a:t>Lichen planus</a:t>
            </a:r>
          </a:p>
          <a:p>
            <a:pPr lvl="1">
              <a:spcBef>
                <a:spcPct val="20000"/>
              </a:spcBef>
              <a:buClr>
                <a:srgbClr val="D73748"/>
              </a:buClr>
              <a:buFont typeface="Wingdings" pitchFamily="2" charset="2"/>
              <a:buChar char="§"/>
            </a:pPr>
            <a:r>
              <a:rPr lang="en-US" altLang="en-US" dirty="0">
                <a:latin typeface="Corbel" panose="020B0503020204020204" pitchFamily="34" charset="0"/>
              </a:rPr>
              <a:t>Pulmonary fibrosis</a:t>
            </a:r>
          </a:p>
          <a:p>
            <a:pPr lvl="1">
              <a:spcBef>
                <a:spcPct val="20000"/>
              </a:spcBef>
              <a:buClr>
                <a:srgbClr val="D73748"/>
              </a:buClr>
              <a:buFont typeface="Wingdings" pitchFamily="2" charset="2"/>
              <a:buChar char="§"/>
            </a:pPr>
            <a:r>
              <a:rPr lang="en-US" altLang="en-US" dirty="0">
                <a:latin typeface="Corbel" panose="020B0503020204020204" pitchFamily="34" charset="0"/>
              </a:rPr>
              <a:t>Type 2 diabetes</a:t>
            </a:r>
          </a:p>
          <a:p>
            <a:pPr lvl="1">
              <a:spcBef>
                <a:spcPct val="20000"/>
              </a:spcBef>
              <a:buClr>
                <a:srgbClr val="D73748"/>
              </a:buClr>
              <a:buFont typeface="Wingdings" pitchFamily="2" charset="2"/>
              <a:buChar char="§"/>
            </a:pPr>
            <a:r>
              <a:rPr lang="en-US" altLang="en-US">
                <a:latin typeface="Corbel" panose="020B0503020204020204" pitchFamily="34" charset="0"/>
              </a:rPr>
              <a:t>Systemic vasculitis</a:t>
            </a:r>
          </a:p>
          <a:p>
            <a:pPr lvl="1">
              <a:spcBef>
                <a:spcPct val="20000"/>
              </a:spcBef>
              <a:buClr>
                <a:srgbClr val="D73748"/>
              </a:buClr>
              <a:buFont typeface="Wingdings" pitchFamily="2" charset="2"/>
              <a:buChar char="§"/>
            </a:pPr>
            <a:r>
              <a:rPr lang="en-US" altLang="en-US">
                <a:latin typeface="Corbel" panose="020B0503020204020204" pitchFamily="34" charset="0"/>
              </a:rPr>
              <a:t>Arthralgias</a:t>
            </a:r>
            <a:r>
              <a:rPr lang="en-US" altLang="en-US" dirty="0">
                <a:latin typeface="Corbel" panose="020B0503020204020204" pitchFamily="34" charset="0"/>
              </a:rPr>
              <a:t>, myalgias,    inflammatory polyarthritis</a:t>
            </a:r>
          </a:p>
          <a:p>
            <a:pPr lvl="1">
              <a:spcBef>
                <a:spcPct val="20000"/>
              </a:spcBef>
              <a:buClr>
                <a:srgbClr val="D73748"/>
              </a:buClr>
              <a:buFont typeface="Wingdings" pitchFamily="2" charset="2"/>
              <a:buChar char="§"/>
            </a:pPr>
            <a:r>
              <a:rPr lang="en-US" altLang="en-US" dirty="0">
                <a:latin typeface="Corbel" panose="020B0503020204020204" pitchFamily="34" charset="0"/>
              </a:rPr>
              <a:t>Autoimmune thrombocytopenia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6C03164-72EA-4A38-9C3A-FC9FDCE179DA}"/>
              </a:ext>
            </a:extLst>
          </p:cNvPr>
          <p:cNvCxnSpPr/>
          <p:nvPr/>
        </p:nvCxnSpPr>
        <p:spPr>
          <a:xfrm flipH="1">
            <a:off x="5767564" y="1766888"/>
            <a:ext cx="1936750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72C1464-EA79-498E-B923-72912E81F70A}"/>
              </a:ext>
            </a:extLst>
          </p:cNvPr>
          <p:cNvCxnSpPr/>
          <p:nvPr/>
        </p:nvCxnSpPr>
        <p:spPr>
          <a:xfrm rot="10800000">
            <a:off x="6093002" y="2190750"/>
            <a:ext cx="1609725" cy="20637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BE82771-38F0-4636-BCD6-D3ADEF103FC2}"/>
              </a:ext>
            </a:extLst>
          </p:cNvPr>
          <p:cNvCxnSpPr/>
          <p:nvPr/>
        </p:nvCxnSpPr>
        <p:spPr>
          <a:xfrm rot="10800000">
            <a:off x="6250164" y="2527300"/>
            <a:ext cx="1422400" cy="49530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CBAB279-2B8F-4B6E-9CD2-6AC205F6427C}"/>
              </a:ext>
            </a:extLst>
          </p:cNvPr>
          <p:cNvCxnSpPr/>
          <p:nvPr/>
        </p:nvCxnSpPr>
        <p:spPr>
          <a:xfrm rot="10800000">
            <a:off x="6093002" y="3071813"/>
            <a:ext cx="1609725" cy="30162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">
            <a:extLst>
              <a:ext uri="{FF2B5EF4-FFF2-40B4-BE49-F238E27FC236}">
                <a16:creationId xmlns:a16="http://schemas.microsoft.com/office/drawing/2014/main" id="{FC36D8DB-A5F5-460C-A9A1-42E5C9FC0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9739" y="1219200"/>
            <a:ext cx="2632075" cy="3698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Font typeface="Wingdings 3" pitchFamily="18" charset="2"/>
              <a:buNone/>
            </a:pPr>
            <a:r>
              <a:rPr lang="en-US" altLang="en-US" b="1">
                <a:solidFill>
                  <a:srgbClr val="FFFFFF"/>
                </a:solidFill>
                <a:latin typeface="Corbel" panose="020B0503020204020204" pitchFamily="34" charset="0"/>
              </a:rPr>
              <a:t>Strongly associated</a:t>
            </a:r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B569A653-E10C-4012-A8AE-BB47C44F7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3648" y="1219200"/>
            <a:ext cx="2101345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Font typeface="Wingdings 3" pitchFamily="18" charset="2"/>
              <a:buNone/>
            </a:pPr>
            <a:r>
              <a:rPr lang="en-US" altLang="en-US" b="1">
                <a:solidFill>
                  <a:srgbClr val="FFFFFF"/>
                </a:solidFill>
                <a:latin typeface="Corbel" panose="020B0503020204020204" pitchFamily="34" charset="0"/>
              </a:rPr>
              <a:t>Possibly associated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CBAD9A4-EC52-4F9B-A05E-26E819D3A9C4}"/>
              </a:ext>
            </a:extLst>
          </p:cNvPr>
          <p:cNvCxnSpPr/>
          <p:nvPr/>
        </p:nvCxnSpPr>
        <p:spPr>
          <a:xfrm flipV="1">
            <a:off x="3994327" y="3170238"/>
            <a:ext cx="1773237" cy="42545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4326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80CB8-4F43-5FAC-A2C6-A81A5ED05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12D8E4-3C88-9FAF-4DCF-757251E08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948" y="6294019"/>
            <a:ext cx="502920" cy="301752"/>
          </a:xfrm>
        </p:spPr>
        <p:txBody>
          <a:bodyPr/>
          <a:lstStyle/>
          <a:p>
            <a:fld id="{DC31902E-746A-4EA7-AA38-2EB1430E5218}" type="slidenum">
              <a:rPr lang="en-US" smtClean="0">
                <a:solidFill>
                  <a:schemeClr val="tx1"/>
                </a:solidFill>
              </a:rPr>
              <a:t>24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485934B-D65B-0B8E-9B95-50D7C30797EA}"/>
              </a:ext>
            </a:extLst>
          </p:cNvPr>
          <p:cNvSpPr txBox="1">
            <a:spLocks/>
          </p:cNvSpPr>
          <p:nvPr/>
        </p:nvSpPr>
        <p:spPr>
          <a:xfrm>
            <a:off x="1762125" y="845720"/>
            <a:ext cx="8667750" cy="685800"/>
          </a:xfrm>
          <a:prstGeom prst="rect">
            <a:avLst/>
          </a:prstGeom>
        </p:spPr>
        <p:txBody>
          <a:bodyPr/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600" b="1" dirty="0">
                <a:solidFill>
                  <a:schemeClr val="accent1"/>
                </a:solidFill>
                <a:latin typeface="Candara" panose="020E0502030303020204" pitchFamily="34" charset="0"/>
              </a:rPr>
              <a:t>Invasive and Noninvasive Fibrosis Tests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0A7B12-C0E0-89D3-537B-CC78505CF496}"/>
              </a:ext>
            </a:extLst>
          </p:cNvPr>
          <p:cNvSpPr/>
          <p:nvPr/>
        </p:nvSpPr>
        <p:spPr>
          <a:xfrm>
            <a:off x="925286" y="1654628"/>
            <a:ext cx="10341428" cy="4746172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numCol="1" anchor="t" anchorCtr="0">
            <a:noAutofit/>
          </a:bodyPr>
          <a:lstStyle/>
          <a:p>
            <a:pPr marL="285750" indent="-285750" rtl="0" eaLnBrk="1" fontAlgn="ctr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i="0" u="none" strike="noStrike" kern="120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rbel" panose="020B0503020204020204" pitchFamily="34" charset="0"/>
              </a:rPr>
              <a:t>Liver Biopsy</a:t>
            </a:r>
            <a:endParaRPr lang="en-US" sz="2800" b="0" i="0" u="none" strike="noStrike">
              <a:effectLst/>
              <a:latin typeface="Arial" panose="020B0604020202020204" pitchFamily="34" charset="0"/>
            </a:endParaRPr>
          </a:p>
          <a:p>
            <a:pPr marL="285750" indent="-285750" rtl="0" eaLnBrk="1" fontAlgn="ctr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i="0" u="none" strike="noStrike" kern="120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rbel" panose="020B0503020204020204" pitchFamily="34" charset="0"/>
              </a:rPr>
              <a:t>Serum Markers</a:t>
            </a:r>
          </a:p>
          <a:p>
            <a:pPr marL="742950" lvl="1" indent="-285750" fontAlgn="ctr">
              <a:buFont typeface="Arial" panose="020B0604020202020204" pitchFamily="34" charset="0"/>
              <a:buChar char="•"/>
            </a:pPr>
            <a:r>
              <a:rPr lang="en-US" sz="2400" b="0" i="0" u="none" strike="noStrike">
                <a:effectLst/>
              </a:rPr>
              <a:t>APRI</a:t>
            </a:r>
          </a:p>
          <a:p>
            <a:pPr marL="742950" lvl="1" indent="-285750" fontAlgn="ctr">
              <a:buFont typeface="Arial" panose="020B0604020202020204" pitchFamily="34" charset="0"/>
              <a:buChar char="•"/>
            </a:pPr>
            <a:r>
              <a:rPr lang="en-US" sz="2400" b="0" i="0" u="none" strike="noStrike">
                <a:effectLst/>
              </a:rPr>
              <a:t>FibroSURE</a:t>
            </a:r>
          </a:p>
          <a:p>
            <a:pPr marL="742950" lvl="1" indent="-285750" fontAlgn="ctr">
              <a:buFont typeface="Arial" panose="020B0604020202020204" pitchFamily="34" charset="0"/>
              <a:buChar char="•"/>
            </a:pPr>
            <a:r>
              <a:rPr lang="en-US" sz="2400" b="0" i="0" u="none" strike="noStrike">
                <a:effectLst/>
              </a:rPr>
              <a:t>ELF</a:t>
            </a:r>
            <a:endParaRPr lang="en-US" sz="2800" b="0" i="0" u="none" strike="noStrike">
              <a:effectLst/>
            </a:endParaRPr>
          </a:p>
          <a:p>
            <a:pPr marL="285750" indent="-285750" rtl="0" eaLnBrk="1" fontAlgn="ctr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i="0" u="none" strike="noStrike" kern="120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rbel" panose="020B0503020204020204" pitchFamily="34" charset="0"/>
              </a:rPr>
              <a:t>Transient (Ultrasound) Elastography</a:t>
            </a:r>
            <a:endParaRPr lang="en-US" sz="2800" b="0" i="0" u="none" strike="noStrike">
              <a:effectLst/>
              <a:latin typeface="Arial" panose="020B0604020202020204" pitchFamily="34" charset="0"/>
            </a:endParaRPr>
          </a:p>
          <a:p>
            <a:pPr marL="285750" indent="-285750" rtl="0" eaLnBrk="1" fontAlgn="ctr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i="0" u="none" strike="noStrike" kern="120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rbel" panose="020B0503020204020204" pitchFamily="34" charset="0"/>
              </a:rPr>
              <a:t>MR Elastography</a:t>
            </a:r>
            <a:endParaRPr lang="en-US" sz="2000" b="0" i="0" u="none" strike="noStrike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925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ED0917F-932F-4633-8AFB-EE0765B96A4B}"/>
              </a:ext>
            </a:extLst>
          </p:cNvPr>
          <p:cNvSpPr txBox="1">
            <a:spLocks/>
          </p:cNvSpPr>
          <p:nvPr/>
        </p:nvSpPr>
        <p:spPr>
          <a:xfrm>
            <a:off x="-76200" y="311150"/>
            <a:ext cx="12062395" cy="1103313"/>
          </a:xfrm>
          <a:prstGeom prst="rect">
            <a:avLst/>
          </a:prstGeom>
        </p:spPr>
        <p:txBody>
          <a:bodyPr/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84188" indent="-484188" algn="ctr"/>
            <a:r>
              <a:rPr lang="en-AU" altLang="en-US" sz="3600" b="1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FibroSURE</a:t>
            </a:r>
          </a:p>
          <a:p>
            <a:pPr marL="484188" indent="-484188" algn="ctr"/>
            <a:r>
              <a:rPr lang="en-AU" altLang="en-US" sz="2400" b="1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LabCorp test # 550123</a:t>
            </a:r>
            <a:endParaRPr lang="en-US" altLang="en-US" sz="2400" b="1" dirty="0">
              <a:solidFill>
                <a:schemeClr val="bg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12">
            <a:extLst>
              <a:ext uri="{FF2B5EF4-FFF2-40B4-BE49-F238E27FC236}">
                <a16:creationId xmlns:a16="http://schemas.microsoft.com/office/drawing/2014/main" id="{860EBA7A-4950-4716-B855-CE637EF78BD1}"/>
              </a:ext>
            </a:extLst>
          </p:cNvPr>
          <p:cNvSpPr txBox="1">
            <a:spLocks/>
          </p:cNvSpPr>
          <p:nvPr/>
        </p:nvSpPr>
        <p:spPr>
          <a:xfrm>
            <a:off x="298450" y="1524000"/>
            <a:ext cx="11376715" cy="4925346"/>
          </a:xfrm>
          <a:prstGeom prst="rect">
            <a:avLst/>
          </a:prstGeom>
        </p:spPr>
        <p:txBody>
          <a:bodyPr/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Tx/>
            </a:pPr>
            <a:r>
              <a:rPr lang="en-US" sz="2000" b="0" i="0" u="none" strike="noStrike" baseline="0">
                <a:solidFill>
                  <a:schemeClr val="bg1"/>
                </a:solidFill>
                <a:latin typeface="+mj-lt"/>
              </a:rPr>
              <a:t>Test Components</a:t>
            </a:r>
          </a:p>
          <a:p>
            <a:pPr lvl="1" algn="just">
              <a:buClrTx/>
            </a:pPr>
            <a:r>
              <a:rPr lang="en-US" sz="1400" b="0" i="0" u="none" strike="noStrike" baseline="0">
                <a:solidFill>
                  <a:srgbClr val="000000"/>
                </a:solidFill>
              </a:rPr>
              <a:t>ALT</a:t>
            </a:r>
          </a:p>
          <a:p>
            <a:pPr lvl="1" algn="just">
              <a:buClrTx/>
            </a:pPr>
            <a:r>
              <a:rPr lang="en-US" sz="1400" b="0" i="0" u="none" strike="noStrike" baseline="0">
                <a:solidFill>
                  <a:srgbClr val="000000"/>
                </a:solidFill>
              </a:rPr>
              <a:t>GGT</a:t>
            </a:r>
          </a:p>
          <a:p>
            <a:pPr lvl="1" algn="just">
              <a:buClrTx/>
            </a:pPr>
            <a:r>
              <a:rPr lang="en-US" sz="1400" b="0" i="0" u="none" strike="noStrike" baseline="0">
                <a:solidFill>
                  <a:srgbClr val="000000"/>
                </a:solidFill>
              </a:rPr>
              <a:t>Bilirubin</a:t>
            </a:r>
          </a:p>
          <a:p>
            <a:pPr lvl="1" algn="just">
              <a:buClrTx/>
            </a:pPr>
            <a:r>
              <a:rPr lang="en-US" sz="1400">
                <a:solidFill>
                  <a:srgbClr val="000000"/>
                </a:solidFill>
              </a:rPr>
              <a:t>α</a:t>
            </a:r>
            <a:r>
              <a:rPr lang="en-US" sz="1400" b="0" i="0" u="none" strike="noStrike" baseline="0">
                <a:solidFill>
                  <a:srgbClr val="000000"/>
                </a:solidFill>
              </a:rPr>
              <a:t>2-macroglobulin</a:t>
            </a:r>
          </a:p>
          <a:p>
            <a:pPr lvl="1" algn="just">
              <a:buClrTx/>
            </a:pPr>
            <a:r>
              <a:rPr lang="en-US" sz="1400" b="0" i="0" u="none" strike="noStrike" baseline="0">
                <a:solidFill>
                  <a:srgbClr val="000000"/>
                </a:solidFill>
              </a:rPr>
              <a:t>Apolipoprotein A1</a:t>
            </a:r>
          </a:p>
          <a:p>
            <a:pPr lvl="1" algn="just">
              <a:buClrTx/>
            </a:pPr>
            <a:r>
              <a:rPr lang="en-US" sz="1400" b="0" i="0" u="none" strike="noStrike" baseline="0">
                <a:solidFill>
                  <a:srgbClr val="000000"/>
                </a:solidFill>
              </a:rPr>
              <a:t>Haptoglobin</a:t>
            </a:r>
          </a:p>
          <a:p>
            <a:pPr lvl="1" algn="just">
              <a:buClrTx/>
            </a:pPr>
            <a:r>
              <a:rPr lang="en-US" sz="1400" b="0" i="0" u="none" strike="noStrike" baseline="0">
                <a:solidFill>
                  <a:srgbClr val="000000"/>
                </a:solidFill>
              </a:rPr>
              <a:t>Patient's age and sex</a:t>
            </a:r>
          </a:p>
          <a:p>
            <a:pPr marL="537210" lvl="1" indent="0" algn="just">
              <a:buClrTx/>
              <a:buNone/>
            </a:pPr>
            <a:endParaRPr lang="en-US" sz="1400" b="0" i="0" u="none" strike="noStrike" baseline="0">
              <a:solidFill>
                <a:srgbClr val="000000"/>
              </a:solidFill>
            </a:endParaRPr>
          </a:p>
          <a:p>
            <a:pPr marR="0" algn="l" rtl="0">
              <a:buChar char="·"/>
            </a:pPr>
            <a:endParaRPr lang="en-US" sz="1800" b="0" i="0" u="none" strike="noStrike" baseline="0">
              <a:solidFill>
                <a:srgbClr val="000000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ACBED23-9588-198A-8837-914C2E5B1D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628801"/>
              </p:ext>
            </p:extLst>
          </p:nvPr>
        </p:nvGraphicFramePr>
        <p:xfrm>
          <a:off x="3547166" y="1524000"/>
          <a:ext cx="8127999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0735">
                  <a:extLst>
                    <a:ext uri="{9D8B030D-6E8A-4147-A177-3AD203B41FA5}">
                      <a16:colId xmlns:a16="http://schemas.microsoft.com/office/drawing/2014/main" val="3899322888"/>
                    </a:ext>
                  </a:extLst>
                </a:gridCol>
                <a:gridCol w="3507931">
                  <a:extLst>
                    <a:ext uri="{9D8B030D-6E8A-4147-A177-3AD203B41FA5}">
                      <a16:colId xmlns:a16="http://schemas.microsoft.com/office/drawing/2014/main" val="103325581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8816626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Fibrosis</a:t>
                      </a:r>
                      <a:r>
                        <a:rPr lang="en-US" sz="1800" b="1" i="0" u="none" strike="noStrike" baseline="0">
                          <a:solidFill>
                            <a:srgbClr val="037FA5"/>
                          </a:solidFill>
                        </a:rPr>
                        <a:t> </a:t>
                      </a:r>
                      <a:r>
                        <a:rPr lang="en-US"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6631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F0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 fibrosis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&lt; 0.21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9174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F0-F1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0.21-0.27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1828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F1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Portal fibrosis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0.27-0.31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6085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F1-F2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0.31-0.48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465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F2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</a:rPr>
                        <a:t>Bridging fibrosis with few septa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0.48-0.58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6600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F3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</a:rPr>
                        <a:t>Bridging fibrosis with many septa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0.58-0.72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686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F3-F4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0.72-0.74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02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F4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Cirrhosis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&gt; 0.74 (maximum 1.00)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9352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5765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58F88B-7808-C990-A319-CCF74D08B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53F0DCD-83E5-21B7-AE80-C13CFC6BC6F9}"/>
              </a:ext>
            </a:extLst>
          </p:cNvPr>
          <p:cNvSpPr txBox="1">
            <a:spLocks/>
          </p:cNvSpPr>
          <p:nvPr/>
        </p:nvSpPr>
        <p:spPr>
          <a:xfrm>
            <a:off x="-76200" y="311150"/>
            <a:ext cx="12062395" cy="1103313"/>
          </a:xfrm>
          <a:prstGeom prst="rect">
            <a:avLst/>
          </a:prstGeom>
        </p:spPr>
        <p:txBody>
          <a:bodyPr/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84188" indent="-484188" algn="ctr"/>
            <a:r>
              <a:rPr lang="en-AU" altLang="en-US" sz="3600" b="1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FibroSURE</a:t>
            </a:r>
          </a:p>
          <a:p>
            <a:pPr marL="484188" indent="-484188" algn="ctr"/>
            <a:r>
              <a:rPr lang="en-AU" altLang="en-US" sz="2400" b="1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LabCorp test # 550123</a:t>
            </a:r>
            <a:endParaRPr lang="en-US" altLang="en-US" sz="2400" b="1" dirty="0">
              <a:solidFill>
                <a:schemeClr val="bg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12">
            <a:extLst>
              <a:ext uri="{FF2B5EF4-FFF2-40B4-BE49-F238E27FC236}">
                <a16:creationId xmlns:a16="http://schemas.microsoft.com/office/drawing/2014/main" id="{1E0F3FEC-DE21-5D36-66B5-A8A7DBCBE800}"/>
              </a:ext>
            </a:extLst>
          </p:cNvPr>
          <p:cNvSpPr txBox="1">
            <a:spLocks/>
          </p:cNvSpPr>
          <p:nvPr/>
        </p:nvSpPr>
        <p:spPr>
          <a:xfrm>
            <a:off x="298450" y="1524000"/>
            <a:ext cx="11376715" cy="4925346"/>
          </a:xfrm>
          <a:prstGeom prst="rect">
            <a:avLst/>
          </a:prstGeom>
        </p:spPr>
        <p:txBody>
          <a:bodyPr/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Tx/>
            </a:pPr>
            <a:r>
              <a:rPr lang="en-US" sz="2000" b="0" i="0" u="none" strike="noStrike" baseline="0">
                <a:solidFill>
                  <a:schemeClr val="bg1"/>
                </a:solidFill>
                <a:latin typeface="+mj-lt"/>
              </a:rPr>
              <a:t>Test Components</a:t>
            </a:r>
          </a:p>
          <a:p>
            <a:pPr lvl="1" algn="just">
              <a:buClrTx/>
            </a:pPr>
            <a:r>
              <a:rPr lang="en-US" sz="1400" b="0" i="0" u="none" strike="noStrike" baseline="0">
                <a:solidFill>
                  <a:srgbClr val="000000"/>
                </a:solidFill>
              </a:rPr>
              <a:t>ALT</a:t>
            </a:r>
          </a:p>
          <a:p>
            <a:pPr lvl="1" algn="just">
              <a:buClrTx/>
            </a:pPr>
            <a:r>
              <a:rPr lang="en-US" sz="1400" b="0" i="0" u="none" strike="noStrike" baseline="0">
                <a:solidFill>
                  <a:srgbClr val="000000"/>
                </a:solidFill>
              </a:rPr>
              <a:t>GGT</a:t>
            </a:r>
          </a:p>
          <a:p>
            <a:pPr lvl="1" algn="just">
              <a:buClrTx/>
            </a:pPr>
            <a:r>
              <a:rPr lang="en-US" sz="1400" b="0" i="0" u="none" strike="noStrike" baseline="0">
                <a:solidFill>
                  <a:srgbClr val="000000"/>
                </a:solidFill>
              </a:rPr>
              <a:t>Bilirubin</a:t>
            </a:r>
          </a:p>
          <a:p>
            <a:pPr lvl="1" algn="just">
              <a:buClrTx/>
            </a:pPr>
            <a:r>
              <a:rPr lang="en-US" sz="1400">
                <a:solidFill>
                  <a:srgbClr val="000000"/>
                </a:solidFill>
              </a:rPr>
              <a:t>α</a:t>
            </a:r>
            <a:r>
              <a:rPr lang="en-US" sz="1400" b="0" i="0" u="none" strike="noStrike" baseline="0">
                <a:solidFill>
                  <a:srgbClr val="000000"/>
                </a:solidFill>
              </a:rPr>
              <a:t>2-macroglobulin</a:t>
            </a:r>
          </a:p>
          <a:p>
            <a:pPr lvl="1" algn="just">
              <a:buClrTx/>
            </a:pPr>
            <a:r>
              <a:rPr lang="en-US" sz="1400" b="0" i="0" u="none" strike="noStrike" baseline="0">
                <a:solidFill>
                  <a:srgbClr val="000000"/>
                </a:solidFill>
              </a:rPr>
              <a:t>Apolipoprotein A1</a:t>
            </a:r>
          </a:p>
          <a:p>
            <a:pPr lvl="1" algn="just">
              <a:buClrTx/>
            </a:pPr>
            <a:r>
              <a:rPr lang="en-US" sz="1400" b="0" i="0" u="none" strike="noStrike" baseline="0">
                <a:solidFill>
                  <a:srgbClr val="000000"/>
                </a:solidFill>
              </a:rPr>
              <a:t>Haptoglobin</a:t>
            </a:r>
          </a:p>
          <a:p>
            <a:pPr lvl="1" algn="just">
              <a:buClrTx/>
            </a:pPr>
            <a:r>
              <a:rPr lang="en-US" sz="1400" b="0" i="0" u="none" strike="noStrike" baseline="0">
                <a:solidFill>
                  <a:srgbClr val="000000"/>
                </a:solidFill>
              </a:rPr>
              <a:t>Patient's age and sex</a:t>
            </a:r>
          </a:p>
          <a:p>
            <a:pPr marL="537210" lvl="1" indent="0" algn="just">
              <a:buClrTx/>
              <a:buNone/>
            </a:pPr>
            <a:endParaRPr lang="en-US" sz="1400" b="0" i="0" u="none" strike="noStrike" baseline="0">
              <a:solidFill>
                <a:srgbClr val="000000"/>
              </a:solidFill>
            </a:endParaRPr>
          </a:p>
          <a:p>
            <a:pPr marR="0" algn="l" rtl="0">
              <a:buChar char="·"/>
            </a:pPr>
            <a:endParaRPr lang="en-US" sz="1800" b="0" i="0" u="none" strike="noStrike" baseline="0">
              <a:solidFill>
                <a:srgbClr val="000000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5DE9FCE-46AE-1CEA-D1FD-40B8BF3617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4826524"/>
              </p:ext>
            </p:extLst>
          </p:nvPr>
        </p:nvGraphicFramePr>
        <p:xfrm>
          <a:off x="3547166" y="1524000"/>
          <a:ext cx="8127999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0735">
                  <a:extLst>
                    <a:ext uri="{9D8B030D-6E8A-4147-A177-3AD203B41FA5}">
                      <a16:colId xmlns:a16="http://schemas.microsoft.com/office/drawing/2014/main" val="3899322888"/>
                    </a:ext>
                  </a:extLst>
                </a:gridCol>
                <a:gridCol w="3507931">
                  <a:extLst>
                    <a:ext uri="{9D8B030D-6E8A-4147-A177-3AD203B41FA5}">
                      <a16:colId xmlns:a16="http://schemas.microsoft.com/office/drawing/2014/main" val="103325581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8816626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Inflammation</a:t>
                      </a:r>
                      <a:r>
                        <a:rPr lang="en-US" sz="1800" b="1" i="0" u="none" strike="noStrike" baseline="0">
                          <a:solidFill>
                            <a:srgbClr val="037FA5"/>
                          </a:solidFill>
                        </a:rPr>
                        <a:t> </a:t>
                      </a:r>
                      <a:r>
                        <a:rPr lang="en-US"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6631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F0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 fibrosis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&lt; 0.21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9174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F0-F1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0.21-0.27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1828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F1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Portal fibrosis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0.27-0.31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6085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F1-F2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0.31-0.48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465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F2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</a:rPr>
                        <a:t>Bridging fibrosis with few septa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0.48-0.58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6600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F3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</a:rPr>
                        <a:t>Bridging fibrosis with many septa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0.58-0.72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686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F3-F4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0.72-0.74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02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F4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Cirrhosis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&gt; 0.74 (maximum 1.00)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9352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4813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08AFA-95B4-4F0A-9D38-0487F5E2BA36}"/>
              </a:ext>
            </a:extLst>
          </p:cNvPr>
          <p:cNvSpPr txBox="1">
            <a:spLocks/>
          </p:cNvSpPr>
          <p:nvPr/>
        </p:nvSpPr>
        <p:spPr>
          <a:xfrm>
            <a:off x="266700" y="190502"/>
            <a:ext cx="11722100" cy="8381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Counseling HCV-Infected Patients:</a:t>
            </a:r>
            <a:br>
              <a:rPr lang="en-US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Minimizing Disease Progression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E585F-0290-4F74-9C77-DE1D80B090AF}"/>
              </a:ext>
            </a:extLst>
          </p:cNvPr>
          <p:cNvSpPr txBox="1">
            <a:spLocks/>
          </p:cNvSpPr>
          <p:nvPr/>
        </p:nvSpPr>
        <p:spPr>
          <a:xfrm>
            <a:off x="266700" y="1950158"/>
            <a:ext cx="11658600" cy="27093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FF00"/>
                </a:solidFill>
              </a:rPr>
              <a:t>Avoid alcohol</a:t>
            </a:r>
            <a:endParaRPr lang="en-US" dirty="0"/>
          </a:p>
          <a:p>
            <a:pPr lvl="1"/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FF00"/>
                </a:solidFill>
              </a:rPr>
              <a:t>Vaccines</a:t>
            </a:r>
            <a:endParaRPr lang="en-US" sz="2800">
              <a:solidFill>
                <a:srgbClr val="00FF00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FF00"/>
                </a:solidFill>
              </a:rPr>
              <a:t>HAV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FF00"/>
                </a:solidFill>
              </a:rPr>
              <a:t>HBV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FF00"/>
                </a:solidFill>
              </a:rPr>
              <a:t>Pneumococcal vaccine if cirrhosis</a:t>
            </a:r>
            <a:endParaRPr lang="en-US" sz="2800" dirty="0">
              <a:solidFill>
                <a:srgbClr val="00FF00"/>
              </a:solidFill>
            </a:endParaRPr>
          </a:p>
          <a:p>
            <a:endParaRPr lang="en-US" sz="2800" dirty="0">
              <a:solidFill>
                <a:srgbClr val="00FF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FF00"/>
                </a:solidFill>
              </a:rPr>
              <a:t>Treatment!</a:t>
            </a:r>
            <a:endParaRPr lang="en-US" sz="2800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856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DA9EC3BA-C5C9-4648-AF9B-15BCC9A74FAD}"/>
              </a:ext>
            </a:extLst>
          </p:cNvPr>
          <p:cNvSpPr txBox="1">
            <a:spLocks/>
          </p:cNvSpPr>
          <p:nvPr/>
        </p:nvSpPr>
        <p:spPr>
          <a:xfrm>
            <a:off x="266700" y="190502"/>
            <a:ext cx="11722100" cy="8381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Counseling HCV-Infected Patients:</a:t>
            </a:r>
            <a:br>
              <a:rPr lang="en-US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Avoiding Transmission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5BBA3932-748C-485F-8993-E3024CA817D5}"/>
              </a:ext>
            </a:extLst>
          </p:cNvPr>
          <p:cNvSpPr txBox="1">
            <a:spLocks/>
          </p:cNvSpPr>
          <p:nvPr/>
        </p:nvSpPr>
        <p:spPr>
          <a:xfrm>
            <a:off x="266700" y="1210733"/>
            <a:ext cx="11658600" cy="4845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FF00"/>
                </a:solidFill>
              </a:rPr>
              <a:t>Avoid Sharing</a:t>
            </a:r>
            <a:endParaRPr lang="en-US" sz="2400" dirty="0">
              <a:solidFill>
                <a:srgbClr val="00FF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Toothbrushes, Water-Piks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Shaving equipment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Drug paraphernalia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FF00"/>
                </a:solidFill>
              </a:rPr>
              <a:t>Avoid Using</a:t>
            </a:r>
            <a:r>
              <a:rPr lang="en-US" sz="240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If you use, clean </a:t>
            </a:r>
            <a:r>
              <a:rPr lang="en-US" dirty="0"/>
              <a:t>the injection site with a new alcohol swab and dispose of syringes and needles after one use in a safe</a:t>
            </a:r>
            <a:r>
              <a:rPr lang="en-US"/>
              <a:t>,  puncture-proof </a:t>
            </a:r>
            <a:r>
              <a:rPr lang="en-US" dirty="0"/>
              <a:t>container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FF00"/>
                </a:solidFill>
              </a:rPr>
              <a:t>Bandage </a:t>
            </a:r>
            <a:r>
              <a:rPr lang="en-US" sz="2400">
                <a:solidFill>
                  <a:srgbClr val="00FF00"/>
                </a:solidFill>
              </a:rPr>
              <a:t>bleeding wounds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FF00"/>
                </a:solidFill>
              </a:rPr>
              <a:t>Do </a:t>
            </a:r>
            <a:r>
              <a:rPr lang="en-US" sz="2400" dirty="0">
                <a:solidFill>
                  <a:srgbClr val="00FF00"/>
                </a:solidFill>
              </a:rPr>
              <a:t>not donate blood, body organs, other tissue or semen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FF00"/>
                </a:solidFill>
              </a:rPr>
              <a:t>Safe sexual practices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Barrier </a:t>
            </a:r>
            <a:r>
              <a:rPr lang="en-US" dirty="0"/>
              <a:t>protection for HIV-positive MSM and those with multiple sexual partners </a:t>
            </a:r>
            <a:r>
              <a:rPr lang="en-US"/>
              <a:t>or STIs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(For </a:t>
            </a:r>
            <a:r>
              <a:rPr lang="en-US" dirty="0"/>
              <a:t>others with HCV infection, the risk of sexual transmission of HCV </a:t>
            </a:r>
            <a:r>
              <a:rPr lang="en-US"/>
              <a:t>is low)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119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77E0894-E2AB-6A78-E2D5-96846CE97274}"/>
              </a:ext>
            </a:extLst>
          </p:cNvPr>
          <p:cNvGrpSpPr/>
          <p:nvPr/>
        </p:nvGrpSpPr>
        <p:grpSpPr>
          <a:xfrm>
            <a:off x="2337568" y="2463650"/>
            <a:ext cx="7516863" cy="2409537"/>
            <a:chOff x="1811544" y="2493146"/>
            <a:chExt cx="7516863" cy="240953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807C7D5-6884-478E-986A-54F27F46A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11544" y="2519701"/>
              <a:ext cx="1588655" cy="2382982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1F92226-2125-4427-B7B8-F7A85C8F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17253" y="2519701"/>
              <a:ext cx="1510145" cy="226521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677AA0E-8069-42B2-882E-C057B3321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4452" y="2493146"/>
              <a:ext cx="1510145" cy="226521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04D2B53-4C65-49F4-B74C-5F4010712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97825" y="2493149"/>
              <a:ext cx="1006764" cy="226521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3DF80F8-5FD7-4C88-A446-7FEBDEF73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21643" y="2493146"/>
              <a:ext cx="1006764" cy="2265221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1F3AF925-B233-497D-AE90-4862B944DF42}"/>
              </a:ext>
            </a:extLst>
          </p:cNvPr>
          <p:cNvSpPr txBox="1">
            <a:spLocks/>
          </p:cNvSpPr>
          <p:nvPr/>
        </p:nvSpPr>
        <p:spPr>
          <a:xfrm>
            <a:off x="975851" y="1056743"/>
            <a:ext cx="10515600" cy="11262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Educational Materials</a:t>
            </a:r>
            <a:endParaRPr lang="en-US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6507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C8865-F11E-4AF6-AFC8-AE533A5E7480}"/>
              </a:ext>
            </a:extLst>
          </p:cNvPr>
          <p:cNvSpPr txBox="1">
            <a:spLocks/>
          </p:cNvSpPr>
          <p:nvPr/>
        </p:nvSpPr>
        <p:spPr>
          <a:xfrm>
            <a:off x="838200" y="2865878"/>
            <a:ext cx="10515600" cy="11262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EPIDEMIOLOGY</a:t>
            </a:r>
            <a:endParaRPr lang="en-US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518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899C9-97D3-43C2-96DF-343B735BC8D8}"/>
              </a:ext>
            </a:extLst>
          </p:cNvPr>
          <p:cNvSpPr txBox="1">
            <a:spLocks/>
          </p:cNvSpPr>
          <p:nvPr/>
        </p:nvSpPr>
        <p:spPr>
          <a:xfrm>
            <a:off x="838200" y="2865878"/>
            <a:ext cx="10515600" cy="11262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</a:t>
            </a:r>
          </a:p>
        </p:txBody>
      </p:sp>
    </p:spTree>
    <p:extLst>
      <p:ext uri="{BB962C8B-B14F-4D97-AF65-F5344CB8AC3E}">
        <p14:creationId xmlns:p14="http://schemas.microsoft.com/office/powerpoint/2010/main" val="2030672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kightleys.photoshelter.com/img/pixel.gif">
            <a:extLst>
              <a:ext uri="{FF2B5EF4-FFF2-40B4-BE49-F238E27FC236}">
                <a16:creationId xmlns:a16="http://schemas.microsoft.com/office/drawing/2014/main" id="{1ED5622F-94E5-46C9-B7DD-F0961B4D7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519" y="-294217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8" descr="data:image/jpeg;base64,/9j/4AAQSkZJRgABAQAAAQABAAD/2wCEAAkGBhQSERUTEhMWFRUWFx4YGRcYFhkcHhgcGxobFRcaGxgbHCYeGB0kIBoZKzIgIyg1LiwsHR8yNjIqNSYtLSoBCQoKDgwOGg8PGi8kHyQsLCwqLC0sLCwuLCksLCwsLCwsLCksLCwsKiwsLCwsLCwsLCwsLCwsLCwpLCwsLCwsLP/AABEIAOEA4QMBIgACEQEDEQH/xAAcAAEAAgMBAQEAAAAAAAAAAAAABQYDBAcCAQj/xAA5EAACAQMDAwMDAwEHBAIDAAABAhEAAyEEEjEFIkEGE1EyYXFCgZEjBxRSobHB0TNy4fBi8RUkQ//EABkBAQEBAQEBAAAAAAAAAAAAAAACAQMEBf/EACYRAAICAwACAQQCAwAAAAAAAAABAhEDEiExQSIEE1GBYfAyodH/2gAMAwEAAhEDEQA/AO40pSgFKUoBSlKAUpSgFKUoBSlKAUrWbXr9yPn/AI+a19X1ETA4ieY+2TQzZEjSoXp/Vf6mw+TGamHcASTAoEz1StVepIWC5BPBIgGtqgTsUpShopSlAKUpQClKUApSlAKUpQClKUApSlAKUpQClK8u4HNAeqVGdU6lsXH/AB+B9v8AxUL/APlHBkEc/GPxzNZZLkTvVNbsgDzmotuslZHiMAGcEYiP9qjr/V1v6gLcVguxtokrtIC72LRkgkAf5Tmq3puvKLzWwYXcYMziYPkjE8g5g8+Jvpzcvkb+jvLam5qHZ7twHkmFBjsRYhVHn5P7RsWNcWBgEqvE+PkA+ft/9VjuaOWkbfxE/wAgnOP3r3ZB2lVBAnccAcCZJA+3H+lY20IxrhIaHVorIzCM/OSfx8/YVq+svWTC0DYDiCdxlVaI7SshsEnPmPjkQXUNdcW8iqGRVGShgtOAA31cxMcx55Orc1G2MkgEF1ON5OG3KYG48wRM/E1tktt2vBEW/Vd5tSLiPduJKpBJ7lwu2AYD/Dczn5Fdy6ff3W1JMmIP5iuW9J0DoWYBUkgQCCTkkYJM+Mxj4EzV46X1n21COpg5n8/bz+1amMMHG7LHSqL6j9YQ9zbc2WbIHcrCbjkgFSILBRIHjJGTMVA+jf7R3bUrau3HdbhI7gO1jG3gTH1Dn4wK2yvvRujrFKUrTsKUpQClKUApSlAKUpQClKUApSlAKUqI631f2sCSQJgQCfAALEAUMbol6hOta4SAjgkcgMCV/IGRVa6v1/UJbILKiPgbSxZYEkbm+rgkHGMEDzUdN6kRCQFKrJBAQGCJM72YsSxjtxE/zNnKWT1RedRrC8GMHkjyRMn7n/xWJdIW/wD6Fcc4B+wxxPz8ftUX0/q25YY8GM/gEfT+RgDJqR6jeFkIfqtsPqAESPrA/VgzyJ8VjsxshfUvSr0brZ3wAGQAkHu+oEHuAHKx8EcVE9I6buOUdXMiIUhCfLkAbZ5jPETMirsdcHA2gMD5j8cz/nXhrYAMEY4GQBOfq+PwPFYZo5Mwai4RiSFPxH+eR9q131IQB3IVDgufpmY5IgcfOMfInU6trT/dmZYLeNhDAn6WG+M/q7SP2ioDV9TvBdz5iCt04ZeBHauE47eDmSfFUdKaZatfoPcgjwPBHngjBkf8Ctd+nokbp5BhuARx9z+5p6b1k2R3i4FHKjjLfeG/b4k5JqR1GqtspbhVIUzgT9/jkc/P7VJTjZi09o7hGQeSOMHAnAP8VIa6+qbQTzB+SY/+IyRnmP8AWtVLwH1MVE5B/kDGDAB8mo/W9bVVuhbdz3bkJuABCJ+o7iYBPGPOZrPBMnqUf1F0m8x3EBAcEplCZ3czgkicjwPirN/Z96TRb1q8dylVK3VfaRvJOVKjCkbSCc91femagG4tu6u73IbbtVhbGAecESQRMmfscWXT7UZdqlVXtKYyI8RAz/781qZyWNXZehX2q5puse2rNJ9tfqDRK+cZ+Pnn7VWvUHqTVhlvwEtFiEsh2W4QOWZCq7+QAAfIIkZq7Os8iidIpVK9B+p/7wdo9zYQ0ByTsZGAK7iJkhpiSBBAiM3WtKjLZWKUpQoUpSgFKUoBSlKAUpWh1XrC2E3FXeTtCoJLN4UD5P8AlmeKGNpK2btyYMcxiuf+rrJvWLqAhSylBuEzPI4n9xxzWWz/AGm5l7YjuJtI251VV3l2ckIIEygzivDaj++N71tDtID5G2FIwTPHHPnnips47xmuMhLeje7bCXXLFRG4rEnlWI4niajtH6eG8rdtT/hYtIEZ3ACO4/MYjjM1aEuqcKytEHHwSRMQJEgiftX13zAz/wBv/wBZoUoqivdX0727a7HCSG7uQHYKNxPj6VE+ACRHIxaDTax9KPpd7S4DPz3lsBe58ZwCTVgF4PAYCDjP85WZE55Hz++fT6RbYGxFG0llLAsExPbJMtjHEQKwOHbIXomrb20DuS5G8CMkMZEBiSPJkn/itn1ILtqyDbwyxukkACDkBVZiJ2/iSeJrD13ry2kL3Gjc/EqhfGdnyfuPgQAK0dLq7zsQ4KWGCkB3bfMqcNtYqq53hhOARI52KO+ONK7ILQ6q6jdy3HOXJEtBG1UKGVJIO7kAQrSYg1I6rTI7B2u21NsEFYVi/cDBY4Q54MGJ+Kkr2iTUbFtG0YWXUJLlt0b1JY7lw0kiSTH2qI6v0crODA/Qgt2xEbTDhZAALDBIPcCDJFU4ctHSWFTVxZvafrW2Ut296kcAhZghJEn9PA8Ez4M1AeodTe9oFgqWiYLEpPz3Z+/6oyf4lR1W1aVkAG4kKxRUUk4bCoQq4/Vk5OazanQJftrfUum0bfb5dn39uVlGLRw8xz/2y68I16xRY+kWCmlst7guhlVFZDOCshjMBjye3MRO7bNR9rpl63dYgj22bIJnwMg5ImBiPmfmsvVNUdIFQr9KKiFSwDFe0EqQFYmAO2R/lWi3qRmBNi3v2fWfdA3SD3KHBEKIadsQuSBMS1zpx+3srJ6xot3tlwzNbLQAIVfcz8iNsYH3NTGnvrbmQxLYyBEeDB/5rQFt9iMuT+rByM/SPGY+x+1HLK20gzgR8D75gc/tWcZCVIjfVOsYWGO9B24DA4JIzhT2rgnxE1Urz6nWXJuQbjGMERhRENO0CB5PgnFXXX3bV1Qpw4faGUqpG0jcBP4Ej8V96Z6etC3LEXLW6Quy2fIPfCglpmZAJJzMmc8HNxt2jZ/ss9PmzbuXWn+o+5BP+JF3NH3Ix+CfNX2qvY6mLZ3KfjtkZHPzPHmtvWesLCR3fVxyf4USSZxXRMu1BdJ2lVzoPrvTaq57SMRciQGEbhwY8H9jVjqjYyUlaFKUoUKUpQClKUAqh9d1N932IWRkuIy7QcICRcIMFQSGET5Ecmr5UL1/piMpf9XgHgn/AGP/AJrGRJWj8+LZuu4tuCO4BkJgudwnk95yeJPxzXQLfXXtEgA7gynaM8CfpLAMO3PMFcRmrA3RQyLuG6cdxJ4OO4wPJxnH4EYOodJRiGthQ6mQyoG4ODDAz47hnAzFQcY49UVTS+or+o1DXL9uO3erjACxwRJg5EwSM5jkyuo9Re1JuWztkBGEw6r9b5jYNzAQMmCeIrbt6JHuszQoB3MF4Y7u0ZySeSJyfgc1LrWg1AukkseIlizFAqrJ7cmckc8/JNav5OsYyrpNDqtt23hGiBADkGTyMMB5Hdift5y6TrCOLizaSYJJVu1p7Szk5Mj4JMcioc3fZs7pgPcC21O5gQCu4W1A9zhv2xE1D9f6H7dy5e98W7d5hcZXUhVERkT3EsSRAxn8jeK3R2xe1XgtK9XGo09zSXGW5auKw9sqsqZkOG2jgyRGZAyuajW67buFbQO4WmXJyu8LsYKFPGMnb4GZmqRb6jdS4SSVlQQDZhmtqpdrrKXXAUdskbsRxFWfp2o0+q3OSUvFdpO24quRH9QHbtUnIKHIMgbgA1btxXwqdNrhMae+ovKwjapBBUQQCdhUkkuTBn4+k/pxP9V6Zb3MlvYSkSiqAGxtIImNuWkmIMHJ5qK9Qt2vaDlmtI25iioSoBnLyJaWzP6RAAma1fX3UQt24UdStxpRyHKMwAa4kpbMNJEKIwwlvFbul46dIz1TZFerbWl1V4uHCPsLEFo3KswDIK+4eAvJOPiduzrHs6X3LbkgXSxkE+3cCkZGF3RsYKcSW54aa9KdOV7Zs271u3eRDcZbumL28sON5DBu5QSGOAO2Znx0+w+mQe+tq8bpAa1bRUX4VpAHdwSTAA2kgRNYk5Ozm08itI86HqbsoXVPvcjdhdwBwQvaAJOZIP2ANbPS/YswbqW23E27lzawuhdzPtKCRtAZccnaCc9tQl713bspetWNO1hyZPuHaWIaJba0ypExPMjyawdJ6gbnaCULfWGaGYHtLb0I2YJ5Uj428gqfGbj+fGdEudRVFBS+LqEiGBDQrYRmK+JnAGY5ArUHqFWXcRM3DbEiQRmCZ43bcRkAA84rn3qnr16xK2AwzD3JJU7oKxIClTDQ2ZhYgg7rh6K6Nb/uCuNR7zFvceGxJ7doBghRyZ5aTgSKSVKhliq1o86j1At241kglrfJtJcCooIh92ztglcg+QZnma9MveNr+sAMKFWfI3K7e5Pdu2riMGfBFY+mvZt+5utoWLEC4LXd3CAH8PAGPxU/pLAe3C7WHzAJMnJEYif8IgVNNHBRa9UavUeuKslwoUDG2ZZskg7RgQBtgwTMiqV1nWsgO4IpEAd03H37rgJ3BtywxlscqJjFWX1f00iwyq3tqygbxMB1bdDkZCtt5iB/FUZehsTuuF/aZwAwQl2JUtCoJ9zECQdslc/EnnzRbZm9NWmuavTqGMrdQgRI7j37cYJAP45/TX6Hqj/2eelvZ3XnUDsVLchSwAA37iPg4/Y+CKvFdEdMUNUKUpWnYUpSgFKUoDR6l1dLA7yBickAAfJJwB9zVZ1nrWxqIS2TiWO5SAcFQVaIIOYPmPzVa/tW1l5C4K9rXEAPP9PbIP2/qdv8f4qr3p3qy23Bd8YBAPNx+4ll+FUBZ48/qqJHmlkkp16L0+sloQkzM+Y4ImK9X7vJUGckkHGD4HGcfNVrV9TtIxWwQ7gF0VSC0gjegzkmRyftjipF/UluyQjFZmO6eQY2n/c+MfapR1258iD63avbUto29iXeGYKzQZxiAqgsOMwsnmYXp3qn2riaa4bpd591biqBJJBAMnfAwIkdo/FWy91Gybge7CXVUhQCdrBirHaAAMhfORtwOQef6nQ321rMLTI1wuZuAsnkSlwxuUYgg8QPMV0j07Yntwm/UXqEaLUDcqxsDK20MXDqu+CxbaAwgqD+kE/Ax+mf7QLl73kZAFChQ0EhPcYIqACJMwA388Cpu/1Kxds/3VNPjaXu22WQkNv2qSN147oVVGDAIIO0GrdF9KPpbdy66lPcIAVSrvbUFj3LuAHbGSTkA+cdL1Z32WJ23SN6zqNGbR3bRMLcNxVLvBPadgUAY3bz9h5kaOh6InvO6liQWJdGVlESVQ3bjLuJwJOeJk8ymt0Ke6L9pLFxQgm2yG2JUhAwEQrEyJJgErnINfdLdcG6Lbiwt4AAsbblwVBYe3uX2hIIlpG4iFHiHJVTotNNWq/g9aXWpobVz+mHuliW1DgMxzlRBKoAZ7ZPnyZrU6Nd07aV2d12te7kuAELgMSsKPaERwSSTMADNV9ZdFVLyC37m3YI9yPvMKGaB95z/md/0Z0DT7i2oYjKIBcUKA2Guu4zNtRET9UmQIqVM5PLo++CZPW+n2LmyzbYqqi4my6rAOVCsslTmCcjacZjBFi9KeoLOoNwFrli5dlLQZ3uK8Z8tudvqOTgzzzWkfT2ntXhY3Ilxx7mGFwL2tAEsUWQZAVRgrHiorT3rVnUt7RtvcUgKdwQAMFJVnaIyRB4ELmZrNpWklw9GJxnBvamvX5/Zu6boa3LoKLBDe2WNktllGzarCFXO0qI2iTMEscXTtVY0xDXNgQPJtwmH8FlBJIhSY3N+cxUd1brJC29OLotKzqX3XCgJGNxdASwMjuEiApPFVq9qr10pbsO11nWAWgMCCzEfCwvknAE9vi26dpdE8lRpFxv+pv7672rRtHPceyFQKS0BgwK8CZ5YCTNRa661attYuMTaQb9sgEMDJW26QQe5jHByJWSx9aDpFuwpW5su3p5b3CGIEgAdogEZa5kTIGK2runs+0jXEQNaJZFt7EZ8zCqElu/YDOSWSJIJD7npnkj9SpPT/fo8N6vNy4/90t3HcdvYpcsIYJG0RMscgSQDzAi8ek9Y62RavMTfWWuRkJ7jG4qSBtDBSJAPkSIKk130V629m0yJaVFDjc1y4EDs7XWc7yCbjbdsLtxtaWiKs3RWtXvd1QD2yWCOAUYMUUENKsRO0gTgkDIECpd/oZNmrZYLuqPt5WQeeM/t+9RaKiHeiqpIjAAPk8j8cfasHUushVbbtYwsKT9UntAaYBx+RIxkV4099DbmChJHnnz+/kGMSKk8+6l4LH0Tr+wXEJ+k7vJ5HA+eBx/ij7VYOndbt3iQpyCQcg5GCsjhh8HNcW6l6nyG09xpXcuDAw2GmCHU8gfbMY3Tnofr/u6gDaqe8VQgTm4g37oAgHaDnzieBWpnGOa5UddpSlWeoUpSgFKUoDBrNBburtuIrj4YA/nmuX9Y9H2DcYWl9sBmEKYBwVUzzI+T4/aOmv1FQfJ/AqhPqA9xzMSzEEtjyT/AJz4rGc5as0Ok9BW0oAwVByM7mMEu+0KzHGBIkkyTzVZ1mjuae8djDuIUNe7rZJ29znAVTuB5kD5NXjSsXmWggTvyY/SY++RH3rBe6WHkM4ZFOGAJJJDAKVBGQJmcZ/mUhXKK5qLTbrblGa48KiAgrIJJdST2+ZP2AzidVuuDT3Ql4SdqgjaY+hSxVzAeSx4ODM8mbPremJp7bPcuf0baEnDMwwGW4rAzEAyIPM/M03X+kNVqdVbF9wk77X2G0jYTtHFxDO7bPYZAwopKjti+Ls3bOrW4t9rSrba2G9sEqPG7nyx3PwcbiIGSK9b1yr23Sbe7JMkiZByIPmP4FT/AE/0desOLY1OlG4OV07A7SFLKXClhJBUZgmZ484LfSLVu9svXrPvLaa86m021k2lz3bts7f0g4BJBxUy+XkZLk02YbOmF1WsrcF5CFIgwSd0BgMAESZ+fsBWt1P0/qrKB/a0RP6kNxmF3z9B2Iu0T2iJzieZbrRt/wBW1pmto1uyl64Ft3QQpRQSXkd3fO05IJ8xFV9bXlTV3basLdkbZVLUKpZFJUAfbOP8R+Kn4+zrG4w2rybWnv6j2mVdOi5LME2lIJCzAMhpGf1YrFfa6/togVVnaYEAERliIG5uY+3mDHQW0NstcVdMLa2XZV1K6raUUKQsjeTMhRsbETIxVKPSdZYvfodXtNfZ2WUhFdwm8w0wkbo/VMVzUHCe35PTlyQyfTqDXU/+nu16AvB/cuQwHcuyZle4EiIMGJz+ocjNY7+muPeZEc+3ClmRFHaJAVQiypO5hJjAM7hitvqHUNSLCD3LYa7sZey5sK3Qo227v0ORMsCMAH4mnVfTWpe9ZRLoa4LmxpVrLkAS1zdzdt4+oCeB5z0cnaPPhxNpyXhHrRemFBuqbn92tvbBFy9t33IMsFBA2AdskqN2YXiom30VBqVS1cUgMP63tncs4AMAwCcboxJJwK3dT0+4l0Ndm7b26gEMHtd9uy9xVRGBIXAh1YzHiIOnc60umuWxp9OEuNbs3VY7SCWtLcYMxAZySxnOccRVSV0kdseTzFLjTR8u29QmsZdMQzAwpVVY/sDIDDz8Ga3rfpe5ory3dQmxoODct7oYECVViVEcAiNw5+J3q9xdDqNRqr77rl2+yolpFBtmAwDMh+trcFQ0ckkNgVC9fW07G7dchf6aAP71wB7tpbu0IGLMdplnnkiJ4qX5PnrFqyveldHY98/3hvcCLFsg/US2CZxgnjPP2Bro3Q9dbuC+yNgXP0xBO0dohjiAM8YxxiF9NeidDa9wdSguNT7SPLqr7ktMqwD9Mk/UM/vVl9H+n7Fm5cAtql5b1y2w75uLbZXtsneRbUK4JCeSPpIgVfKR1lK46mvb1i3yXQSUEH/4yASD5HjmvXQ+luTcCpADs4DbtsgBRBOYfJxxH3kzem9PhwW2JLKSRtwynMbowTnEefvUlqLTLIEABQceeIERiTP8fass86jRzHUek7q3XXZduBoNv24G2SQQxdTwDAgxgHPA6R6J9B/3a+b7LtAWLaEglC5Jfu5IA2qCYJ7pHBOodRDAgzIn8Yx+OP8AI1d9N1NWwcGqRKxxUrN2lKVR3FKUoBWLUzsMcxWWlAc7676jFnfhmKPsIQBiCVDLgmOCv88c1X16wu9EZQrM0ESsyeG7T5btjJkg4qxet/Q1y8Lr2RLs4uACF3iCrIx/xwzBWONu1TxNVMdGFtlY2ritbwN7nGStzm1bJYg4yQJbjkwzyNSUi3afUrbBJ2iR3KeYPk/81mt69OIUJInkkHwTgyTOZHB8RVJGu1RZraPttEbIREWRJyWgs84BMgnMiIJl+jSsgkcQZGOPn4H44ApZ1hNskfUnUkFgm5bD98taO4MFUbNyleAsqZ+M4NV3Xeq7FkanUrZVrjlFYDeGkym9jG1AqMQDy0wYAEbep6eoRrIZ0U4Db/p3SIVt09p4xgEAEgQIfS+mdO7+5dvWwNOVXciN9RCsGtpu2KJiWy0g8gCqTfo6/ca8IrGj9UN74uQSyI1mRk3FDXcnEgk3DgclRk1YgbYU3mFr3P7n7be8HtspZfZVWtx7e0SJuDkDaBNYuoaWwwdQiuSZN72iIbB3LezuiIPHPxIFP6prAro3vNda3tKBpeBIMgu2DmYAP5FTKz0RqSsulzpGo07vqL1r2zcsCzcmSohba22Rj/UaRbaRAE4zzUN68d9Sgv2g62tqlzCBC6gIGDDu+RB8gYzNQ/VfXd/UWzbu3LrHAG49oAIJlRg/x/vWT0j0C9qO73vZthWMwssASGCKTxxLtCgzyRWTivRssiSr0j7ofWFw6q9f9ret4sWs7wFIf6gzwD8EHmQK2tT1027Ss1m37gsGzvW+3Yji4ir7artDqGaD8fma3X9Bx3Wr9trwH/QuAS2STDfSzRyI8HIr4Onm3atXlS2VfCC5YBdzO43FQ5KDEMDEDkDNTctkq4d8ax5MTlfV6ITTerjbtFbWnVSwVWO5zbO0q0ix9Cu20Swnlvk1Z9D17UXrTXLOmA9theCm9ccOxG11QMhAXZceVVgQfPbFVbU6G4164ttzbfDMZFpQGAbdDXS36vE/arVZ9XG1YTTW3TuACBQ0tvhQzMZUbvlmHzJAoqt7ERyOC18Ih268VtqwstaUG5AuNdurcNy21gf1ip+nc0L9OTJkyIzV9T94+6ti0P6aW24OEUJ2yOyQvIXFWnUdMe+v9a7qLptAq3ssjKiiYgNbE8H4B8VXusW1t2itm4CpYQGBLDEmRPmD3cRjmKS29HPFkwyk1KXp1/L9Iy3vWLLe1DLbthNRuNxA7HuYb1h9m5biscNH2kiCGn6/b1IZbxtLm2wW811VLW7fse6l60NxMKAUIziCCpqF0V+2T/UV3ZV7RhtpDT9L7lK5btKxk4mta5o2cr3ljt+mWPtoJmQB2oMmB98VqIlwtfWPUa6m6yaSzduu2oN1Du2ktsFvstqCxBRJyQRVm9B6XU3WvXfZRG9+9eskXD/1bgNq5baA0ouwS0fBE5jS9NentPpNpc7b+3fbZrZ5mJZkLFREwoEQMnJqQ0Pqj275F24AEUjeoG1kUnLKDKt5kTC7pnaK3h5vuq6LvoNYFBW4Q9+2q22ZTiY52EmOcf8AivtzXrsVCZOSTmABPaScnbuJPgTzWhqIfcyPEEoYiCVaSTPkENnjJ58aQ0wZfpkwBvCGGOSoLwfg4J/asbNnJrwZtfftI8FiQRugfqjC2wcBpJk548/Ojb9abb4QsHUuF9y2pC57ZG9iSonJ2iY++6vGk6PfNm6puAsSVtzOFCjmckyXyZ5+1Svp30a7+3/edELftZB9yTceVIYhcRjILRkQMVSPNPdyTR0Ppmq9y2pPIwcRkYJj4PP71tVg0Wl9tAv8n71nqz1oUpShopSlAfCaovW1W5dIAmWnHOc/tM/5VNdW1ZL7Zxk/7CBVb6tqCLgKMFfb9W0E5BXAgkkSCBBGPxUs4yke9HqzatmztUwwEn6olvc3MolsHBBBHOa19BZbfIUQ3PjERJx3eJOB/oc2jvGSpLcxDCDjEHkrAjmt25aAAPuGVM7QWEH5xx5Ej/MGsLj+Sh9Q9VEXlsbACjKLrHlSWC/VINu2dyzGYINQ13oy2wUJYB4KgsRuUY2E5l1YwR+DEMKvXqLTpfT2i/tPcwtz6huWIXuMljOAMxuAIzXMr2saw5tNqQLlt2ADFfaxuySbbzIJ7DHJEzVbHWT2Ra+odPXRrvuPasIECqiSGuEKtzfuLyHmU2RMgmYNc51enuBWLKqo2ZKsJAIzaDAErkcCK+apjqLhJ1C3mn6YuKoX6oUFdqiSwKiPnukkbnqnqdzUDabhum3hTA8kAjtG1Z5IBjC5JFOPyVDiIGyx9wBCGKwcefMAjn9s/arV1PWXNK9y0pYFH2Bl8orSjgbojAdRPJBnzVQtaVkk5HzEjn9sVZOk66z7VkXg4NuQSjQzKXJAgkcBvkSGAmBUJdtGZYynBK/d0bWmV2dGYubSkhLiCHbJgwSc8yJ4FSL+oLYunY95ry3AFc3GCq4OwlFW4CltjyJEjFRfVvUatcAs2yqsSlttgtW0BY7jaRWIYyzZJ5MkE8eun9PFvUWRsVbbN3b2EMP1H7rAyvBzMgxTZbpM7fTfTzlCWRLi8/38GC/r0vW+5TdYS7C2HcKAV3RliigBe4t5PAY1JC9aRFdbaqQhAuMSTJP6PA5GB8n5irJ6m9RWxam1qBcYOHWEwsGY3AxGcGTkeQc0D1CsOZYsjdyzcUsGILAsQnAkmByMTwanLjeyaZ7ITxxxThKNtqk/x/fJevSvTReIIa7vLgqqgoI2FlMzJB7RKmVlvMTE9f6bas2H9y13bCyRvT2w6kpuUqVuFLkCQwBEGMitb0S6EuGuWFYZ3+2Sykkkcpt5H6T4/asnrHWW77BW1Rcq3cWEoYAgNtOFGQFXPjnI6P8AxPlRx69S/ZTNFq13MJ24JBxOBMAlhkxx88AmpPpty4HF027l22G23naWZ7bDabaBgG3Rv4JBlZgCsNnQWNzRkEH222Oo3AiQqbXa5E/SSDGZxW3qbOpui2d7GCFUyxYjMEW7YL21bgcboOSeOfku/wAlv6x0s3dh0kMdoVshZKgJjwAIAInHmIrSuenbmwPejvRihV1HuAjYXBkyilwS5hY8mQTWLG+wSVZbqgmUF6BvMkiJButj6cnNdj0vT2FvTm7e9q72b9llVNxRLrZPuS4GRPHBgLJqkeZ4o3w+bNi2lZ90sinDGG2bm3do2/ZjHKyO4Bs2n6RsI9u4yLyADCyMAqPpEZyR5+wrd0+nCRydgMSEmc7mZiu4uZf6YEse2vj61ZA5Jxjz4wT54wP4pRUq9nwMZgkyWiTJ+pucnySc/vV06brNw2sRIjzVD6eC15ShVrak7jgxzA+xz58fzVjsMwuD8Sf4xJrUSpdLRSvKGQD9q9VZ2FKUoBSlKAiuqdJDAvMFZYfxJHBkHyKpPUtyX7gB29ihTtE8BiZ5mTk/IrpRFQXUumKnerAHaVUFZJB5G6cjA+/3rGjnOPsplhmtMUKAT3EFfLQd35MzP3/mQuXyB/TkMcGSCD54jj7cVG7yT3XCzjEvEhZMLJztGecitrWW2NpxbubWIOY/wjg5MgnjiY/iCY8XDHf0p1KNaEochnUEIhIL+BlpzAxxPk1QtV/ZzqXuXVt3VO+3APcxvMTwQQfbwsEkwCFMiYq1aPqntqLV0OoDQp24YkkiDwWOSc858mvfQdIt4MGZxaRm2oQe8GCrbySSdw3gjyTM0To3HJnPel+idRauxfsGwg+t3OwLxBDruB5B+8fNR3VFthzbRww3QxuizOIgjUbA+c/B7TI4mx+rvUd73mtL7hVndQpB72nYfbgHcpJ4HcpHmRMD0XRW2Zbt9mNsg7bZaUZpmXkqRbyJ+TOYBq5VVHpnOEIkQAVB7OwmN28MpPBG4YbPwf3omnN1+yd3ACAkz8AKNxJ+1dVu6/S3yLUAuFGNzMjY7lAyjWwMbSczj6Qa5x1PR20vMoJS25JiAwU4LKsAFkG4QYmDBEqag5QybHjRdOKMfda5bDDax9oFoYFTCNDHEjHmeCKwNZsJc227zGTG722QTx3BmJEeZxzW5qNObjraTUe65O1IQKoUAksbkhlgCYI8njNZelelxuc30uNtJH1HYWIbu3L/ANQCD9LgyPzWJey5txWzI7qiWkuHZd98ByDbAdFEHgM2WmPz+9Z9N024VYBG34AQIzMJiJJICAyIJU52jEg1d7ntCyrqpNwkBduICAqQpDm2oHaY9s8xAEGoDrCrv3sDp1ZTuT2yWd2I3ApcOAZncAeTzhjpOPOpWkitnSAhdz20LfpLCFA8sQDEzGf9JI92VsS6ODcKxHtOAMckShZ/tED7wRUiqW0uq63rK27SglDdy7ZOCm8sZiSVEY7fNSPRdYXe0q23KEs9sm9JYgn6lCqwtrLMfBKgbs1NtlSlXTVt9CuBNy9PvKsxuuXbiSPG0FVZuT2rP4rT1KyHspdKBR/01YWUTwTcLki6SDAG6Tnjiul9Q9QWACGUG8qblbgQTtYI21hnaT8H/MV3q1ptfZGC12SIR2LtbBXtdQ0Ey6jcQYBOOCKo86zbSorPpnRPbvq1n+rqEh7a2ijpkFe5hJLAkDaAAOSwGR1rQdJZZe7Fy4bousUU2x7m02jA3ElQigQTEiYBOYv056dvWrZNwAsFAQLbRfbPaWXcryxARQYAUeC3jZ0ureZV/bgtuBcBVVd4X4JLLtG1cSZ+RWsycmvBPWtajrK/MRGQSAYI/cH9x81GiyblwKAGZuxZmACSx+wJ+cfmvPTnZ3c8KQoWVhiCN7HMbhDKQPE/mNx9CGIIQyMAg5z8+P5FDP8AJEdZ6Rd090lyRJCqSJBKuCPbySRD3P8APia6ho+lpbHbJHOcz9z81WNNodiqodnCgbVZi0f8n8/NWvp5OzPzVI3FFLhs0pStO4pSlAKUpQHm60KSMwJiqb1DWu119x7e3afyASI8VdKhdX6cV23YBAjd5jMA4MgEkj7/AJM4znkjsik9R6f/AF0vZ5hsc7u1Wzz4z+PvUkqDYQ5gRlpOPHJxjxirfoujpbGZcxtlo4zgDgcmuZ+qurC1fCyRZjcoB+sEsBPkxtxiDJnipaIcvtR6b6dHss2/exYGRtZ4HgQpcgHjjH2rPasqqFVgAePkYEkkicDmQagOl9TLPlyxYBirASI7cRiCAfnK5AJJqx6W6CpAH6vgR+J5H7Vgg01aKsPRmmv3PeY37p9zcS7clWjukZAhRjJCjmSWif7QulshtEkC2Yt21AhU2j/p4baJwRAGEYGcV0RtQqiZNv77gB8Z+f8A34rVuXVYm2wkEQQVww54bH7GtLlTVHKdD0PUBhdCXJU9pVAW52DsJEyxA/7dx4GZz1B6WvWbAuCzaum0NzgJcZnNwhr4KgYAJwwbgeIq53ulWhdV7YNv+lAWU2KZwUG3cn8gQcg1snWlXgqdpAKkFYYwdyfVvLY8L8ZOQM8mY4anCn1OmQb1tXBdyQNytbgjAZQwYeCCr/zxU/6WtXjobgtAs3uq8E25ddpVlRWk7gYMRwSR8Gt2NFc1eqVSwW5dc9zbRHJO5V4IAPaABOMci49Z/s/sIA9q/cRwI/qgXFeFhpdQGSRzuBTujAxW16Ll3h40XS7jpfuW0u2/ZTcRdVpPAjFuFwZyc/AEsIXUpdukD2/fKklpOxUBiJftCz8T4rBa69cuXbVkiLcgNtIUqo+ogAe0CBPCxgYqX9Tf2etpVV7jai+sw1wJbICnACozllaY7uM/tU0RHG4srRdIRFS27lidtt7rbm+hVdTKMfjZzgTXQvQ3pj21D6m2lp75f4S6pWDbt2gWbtADlkKqwCqDIBrV9KeiAz2tQzbbeGVGUe5gmNzgwiEbT2wzBiDAGek3QEXakLAIG1V7P+3ED+K0ts5v11XS5bXWe7vIIF1gqK68CFYj4HJWJOMiZb0hoIf3LZLW8kusbJClRat5PuGTLuO0FFUE5q037qEDfkThTmT+D5z/AL0/vy/SAQIjIwM5H2raOKhFStswsZ2jeUAIMCATHC4Bx85H5g17bSWnMspJBDShZZYee3B/ccc0vWDySPvjMfj/AHqOXXW95VokgBi4JCKTuYhRy0HAn5+KGyevkltoBJBJkznnPxETPzk5PzUzorcWyWXJ58hZ+M4PE+Kr3pzqC3LxTJAEoSBxu2iQODE/xV40nSyIIY7TnaeP9M/zWpBfJcPHR7AIyPH/ALNS6rGBWLT6cJx5/wDeKzVR2SpClKUNFKUoBSlKAUpSgFcu9V+mrzaqWVWsghUKkhkUqDtIg4mQIEeSZJrqNa+r0S3Bn8cTI/FY0c8kN1RzfT+lmW3FtiWMbRcVCZycQCUyWEySRifiUXRtbAVgQRzOJ/zyKuen0CoZiSBA+w+B8c191unRkO8SACfuPwayhCOqOV9e60N620dkAY73UNyo3bCAymDgTPE/atFL3fvDFlBlgCCRyVAjIUZ+rnP2jBrtULjuSoH9QypuBGAUsF5GTHJnJAjxW50r22cLaYyBJySM/TuI+qP8Jn8CsPIpKU7stC6RXCkn+QAOBPn/AFrX61pBA/8A2LliP1oqDHxLq5A8zgYGa27VsLAmcc/fz/Oax666FQnC/fdHj8n/AErD23SI0KjhnKgMw2tdHY1wKoAIKy4yWAk1o6LqW6Et55A3obigidxnchMx+8yBExE3n1NtgnIBJ7Ce4E7iSsxgkY+R8czXp7QsrsTlZ/wlYgAKQCJYGcNABxGM0PPFtyIjp/oFLWrTUrdhFbctsKedsEb2ckDLeNw4mRNWPUhLFtmtJbUFwX2KBuLYLEjDHAmc/JrcuWZMx+3+/k1pa3Se6rIvMEhiR+nMAGR/7/G2dZthtcXtWjv2soIKqgjbwozn5xBH8Vi6T1H3QxDTkGBMwRxE4+YH24mtQ2X7e1YRZzcZWJPJYgbGQAfkExAzG9pNItoFvp3DzyQJycmBGZJkzJ5rDlC7MfUSyPbZCAZwYBiMnBBUY+1RmpBLbk321UwC5+pZglvB+Bn8Dg1OrpvdWInPkx95U8yPmvum6M7syMsxAncu0eST+og/EfGMmtMlHZ8PvTLBuoB5HI8LIlROJIDLj881ju+nLiX91vbctsIdWTeQMKdiwQTHBMwQMEYNp0HQGtoNpBPJxyYjj4xUl0/p20yZ/etovRy8kB6a9HJYcsgubSQSbsbu0kqoETGTJPM+eBcaUqjtGKiqQpSlChSlKAUpSgFKUoBSlKAUpSgFY79kOrI3DAqcxgiDkcVkpQHN9R6GuC/vb3Ny4F22VAuAYQsOVcLAJgAkY8RZPTnpJbSu14m7cuGWZ4n9v8I+3irJSso5RxRi7RB6z02sEoxWMwcj/mub+pOo9xUkEW2O4BiD/hxkboPIAMGJ5FdjImuV+o/SN03HVGRNx3Q+5RJnc9u4AZ3SdyRzn4rGiM6evCuN6huqrMoRFaYReBwzEDcGjIgFvJGYMXzSWO1A0AwCTPOBOWP+9avQf7Mtzrc1TqyIe22lsWw8ebkZYcY8/jm49X6UrgkKD2kEQM/81lGYoySbZTn6gonbBEkBy3x9U44+5qC0OoK3iWAYByrcGVJK43ctDY8TGay+odJc/uwUAWmUksvuZYFm2rvxOWwPnHOa0dDcuam6pgs252eEKi2IBLM2yGnuAUfbBnGUcpZHJ0yY0q3Ll72z+g7CpCsJMqOQQNpKnBPB+Km9P0mVO9uP8jBiZksf/TU/0voO1jdvENcPgAAKTycASx8tW9c6YpJMDPyAf9apI9Cg6K1orDhAvYwiN8wMHBjkE+f3qY9PdONtWLHcxMlo5OOPsIAqTs6VVEAf+/7VmraLjChSlK0sUpSgFKUoBSlKAUpSgFKUoBSlKAUpSgFKUoBSlKAV8K19pQClKUBqX+l23G0jHwCR+4+D9xWLSdGVDJZ3zI3EQD4wABj/AMmYESFKGUhSlKGilKUApSlAKUpQClKUApSlAKUpQClKUApSlAKUpQClKUApSlAKUpQClKUApSlAKUpQClKUApSlAKUpQClKUApSlAKUpQH/2Q==">
            <a:extLst>
              <a:ext uri="{FF2B5EF4-FFF2-40B4-BE49-F238E27FC236}">
                <a16:creationId xmlns:a16="http://schemas.microsoft.com/office/drawing/2014/main" id="{AFCC8103-8746-4680-A9D3-0C3FBE239F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16769" y="-1113367"/>
            <a:ext cx="2017712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sz="14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14B5763-725F-4DBE-BDBB-48C68A21521A}"/>
              </a:ext>
            </a:extLst>
          </p:cNvPr>
          <p:cNvSpPr txBox="1">
            <a:spLocks/>
          </p:cNvSpPr>
          <p:nvPr/>
        </p:nvSpPr>
        <p:spPr bwMode="auto">
          <a:xfrm>
            <a:off x="1905000" y="2973889"/>
            <a:ext cx="8382000" cy="2270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33363" indent="-23336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ts val="1200"/>
              </a:spcBef>
              <a:buClr>
                <a:srgbClr val="A50000"/>
              </a:buClr>
              <a:buSzPct val="100000"/>
              <a:buFont typeface="Wingdings" pitchFamily="2" charset="2"/>
              <a:buChar char="§"/>
            </a:pPr>
            <a:r>
              <a:rPr lang="en-US" altLang="en-US" b="1" dirty="0">
                <a:ea typeface="Calibri" panose="020F0502020204030204" pitchFamily="34" charset="0"/>
                <a:cs typeface="Calibri" panose="020F0502020204030204" pitchFamily="34" charset="0"/>
              </a:rPr>
              <a:t>Majority of patients who achieve an SVR do not experience </a:t>
            </a:r>
            <a:r>
              <a:rPr lang="en-US" altLang="en-US" b="1">
                <a:ea typeface="Calibri" panose="020F0502020204030204" pitchFamily="34" charset="0"/>
                <a:cs typeface="Calibri" panose="020F0502020204030204" pitchFamily="34" charset="0"/>
              </a:rPr>
              <a:t>viral recurrence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>
                <a:srgbClr val="A50000"/>
              </a:buClr>
              <a:buSzPct val="100000"/>
              <a:buFont typeface="Wingdings" pitchFamily="2" charset="2"/>
              <a:buChar char="§"/>
            </a:pPr>
            <a:r>
              <a:rPr lang="en-US" altLang="en-US" b="1"/>
              <a:t>You can catch hepatitis C again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>
                <a:srgbClr val="A50000"/>
              </a:buClr>
              <a:buSzPct val="100000"/>
              <a:buFont typeface="Wingdings" pitchFamily="2" charset="2"/>
              <a:buChar char="§"/>
            </a:pPr>
            <a:endParaRPr lang="en-US" altLang="en-US" b="1" baseline="30000" dirty="0">
              <a:latin typeface="+mn-lt"/>
            </a:endParaRP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6A55CFF5-5E7C-483B-B138-C58A2A781B89}"/>
              </a:ext>
            </a:extLst>
          </p:cNvPr>
          <p:cNvSpPr txBox="1">
            <a:spLocks/>
          </p:cNvSpPr>
          <p:nvPr/>
        </p:nvSpPr>
        <p:spPr>
          <a:xfrm>
            <a:off x="1653350" y="155879"/>
            <a:ext cx="8370887" cy="1120775"/>
          </a:xfrm>
          <a:prstGeom prst="rect">
            <a:avLst/>
          </a:prstGeom>
        </p:spPr>
        <p:txBody>
          <a:bodyPr/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>
                <a:latin typeface="+mn-lt"/>
              </a:rPr>
              <a:t>Treatment Goal in HCV Is SVR 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1E07F90-6673-46EA-BA7A-B8F44C4E59F7}"/>
              </a:ext>
            </a:extLst>
          </p:cNvPr>
          <p:cNvSpPr/>
          <p:nvPr/>
        </p:nvSpPr>
        <p:spPr>
          <a:xfrm>
            <a:off x="3192657" y="1106632"/>
            <a:ext cx="6096000" cy="646331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b="1" dirty="0">
                <a:latin typeface="Candara" panose="020E0502030303020204" pitchFamily="34" charset="0"/>
              </a:rPr>
              <a:t>SVR = HCV RNA negative (by a sensitive assay, &lt;15 IU/mL) at </a:t>
            </a:r>
          </a:p>
          <a:p>
            <a:pPr indent="-11113" algn="ctr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US" b="1" dirty="0">
                <a:latin typeface="Candara" panose="020E0502030303020204" pitchFamily="34" charset="0"/>
              </a:rPr>
              <a:t>12 weeks after cessation </a:t>
            </a:r>
            <a:r>
              <a:rPr lang="en-US" b="1">
                <a:latin typeface="Candara" panose="020E0502030303020204" pitchFamily="34" charset="0"/>
              </a:rPr>
              <a:t>of treatment</a:t>
            </a:r>
            <a:endParaRPr lang="en-US" b="1" baseline="30000">
              <a:latin typeface="Candara" panose="020E0502030303020204" pitchFamily="34" charset="0"/>
            </a:endParaRPr>
          </a:p>
        </p:txBody>
      </p:sp>
      <p:sp>
        <p:nvSpPr>
          <p:cNvPr id="58" name="Slide Number Placeholder 1">
            <a:extLst>
              <a:ext uri="{FF2B5EF4-FFF2-40B4-BE49-F238E27FC236}">
                <a16:creationId xmlns:a16="http://schemas.microsoft.com/office/drawing/2014/main" id="{61814993-CCCC-404A-B9B9-9F88A7717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31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2CA517-DD61-AACB-84D3-D5BE94F19468}"/>
              </a:ext>
            </a:extLst>
          </p:cNvPr>
          <p:cNvSpPr/>
          <p:nvPr/>
        </p:nvSpPr>
        <p:spPr>
          <a:xfrm>
            <a:off x="3218937" y="2026285"/>
            <a:ext cx="6096000" cy="369332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b="1">
                <a:latin typeface="Candara" panose="020E0502030303020204" pitchFamily="34" charset="0"/>
              </a:rPr>
              <a:t>OK to say “cured”</a:t>
            </a:r>
            <a:endParaRPr lang="en-US" b="1" baseline="3000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901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8">
            <a:extLst>
              <a:ext uri="{FF2B5EF4-FFF2-40B4-BE49-F238E27FC236}">
                <a16:creationId xmlns:a16="http://schemas.microsoft.com/office/drawing/2014/main" id="{2E6ED7B1-5228-46A4-B7BF-CA9D0D84E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0835" y="3629692"/>
            <a:ext cx="352425" cy="1971675"/>
          </a:xfrm>
          <a:prstGeom prst="rect">
            <a:avLst/>
          </a:prstGeom>
          <a:solidFill>
            <a:schemeClr val="bg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pitchFamily="34" charset="0"/>
              <a:buNone/>
              <a:defRPr/>
            </a:pPr>
            <a:endParaRPr lang="en-GB" altLang="en-US" sz="1350" dirty="0">
              <a:latin typeface="+mn-lt"/>
              <a:cs typeface="Arial" pitchFamily="34" charset="0"/>
            </a:endParaRP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A8C06122-52E0-45BB-ACF4-51C67DEE017E}"/>
              </a:ext>
            </a:extLst>
          </p:cNvPr>
          <p:cNvSpPr txBox="1">
            <a:spLocks noChangeArrowheads="1"/>
          </p:cNvSpPr>
          <p:nvPr/>
        </p:nvSpPr>
        <p:spPr bwMode="auto">
          <a:xfrm rot="16178650">
            <a:off x="753229" y="4387563"/>
            <a:ext cx="2622550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panose="020B0604020202020204" pitchFamily="34" charset="0"/>
              <a:buNone/>
            </a:pPr>
            <a:r>
              <a:rPr lang="en-US" altLang="en-US" sz="18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SVR (%)</a:t>
            </a: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82888D86-3C77-41FE-B38A-CBB80F51B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135" y="5642642"/>
            <a:ext cx="796925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Font typeface="Arial" panose="020B0604020202020204" pitchFamily="34" charset="0"/>
              <a:buNone/>
            </a:pPr>
            <a:r>
              <a:rPr lang="en-US" altLang="en-US" sz="14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IFN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Font typeface="Arial" panose="020B0604020202020204" pitchFamily="34" charset="0"/>
              <a:buNone/>
            </a:pPr>
            <a:r>
              <a:rPr lang="en-US" altLang="en-US" sz="14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6 Mos</a:t>
            </a:r>
          </a:p>
        </p:txBody>
      </p:sp>
      <p:sp>
        <p:nvSpPr>
          <p:cNvPr id="6" name="Text Box 15">
            <a:extLst>
              <a:ext uri="{FF2B5EF4-FFF2-40B4-BE49-F238E27FC236}">
                <a16:creationId xmlns:a16="http://schemas.microsoft.com/office/drawing/2014/main" id="{9721F15F-6CD8-4DBD-8076-92BAA0981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7773" y="5642642"/>
            <a:ext cx="1025525" cy="67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Font typeface="Arial" panose="020B0604020202020204" pitchFamily="34" charset="0"/>
              <a:buNone/>
            </a:pPr>
            <a:r>
              <a:rPr lang="en-US" altLang="en-US" sz="14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  <a:sym typeface="Symbol" panose="05050102010706020507" pitchFamily="18" charset="2"/>
              </a:rPr>
              <a:t>PegIFN/ RBV </a:t>
            </a:r>
            <a:br>
              <a:rPr lang="en-US" altLang="en-US" sz="14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  <a:sym typeface="Symbol" panose="05050102010706020507" pitchFamily="18" charset="2"/>
              </a:rPr>
            </a:br>
            <a:r>
              <a:rPr lang="en-US" altLang="en-US" sz="14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  <a:sym typeface="Symbol" panose="05050102010706020507" pitchFamily="18" charset="2"/>
              </a:rPr>
              <a:t>12 Mos</a:t>
            </a:r>
          </a:p>
        </p:txBody>
      </p:sp>
      <p:sp>
        <p:nvSpPr>
          <p:cNvPr id="7" name="Text Box 16">
            <a:extLst>
              <a:ext uri="{FF2B5EF4-FFF2-40B4-BE49-F238E27FC236}">
                <a16:creationId xmlns:a16="http://schemas.microsoft.com/office/drawing/2014/main" id="{DFB4E806-704D-49BE-AD6A-53E38D82D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5700" y="5642642"/>
            <a:ext cx="707245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Font typeface="Arial" panose="020B0604020202020204" pitchFamily="34" charset="0"/>
              <a:buNone/>
            </a:pPr>
            <a:r>
              <a:rPr lang="en-US" altLang="en-US" sz="14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IFN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Font typeface="Arial" panose="020B0604020202020204" pitchFamily="34" charset="0"/>
              <a:buNone/>
            </a:pPr>
            <a:r>
              <a:rPr lang="en-US" altLang="en-US" sz="14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12 Mos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id="{843FC8EE-8796-4BE9-BFF6-B0F290B0E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5985" y="5642642"/>
            <a:ext cx="915988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Font typeface="Arial" panose="020B0604020202020204" pitchFamily="34" charset="0"/>
              <a:buNone/>
            </a:pPr>
            <a:r>
              <a:rPr lang="en-US" altLang="en-US" sz="14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IFN/RBV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Font typeface="Arial" panose="020B0604020202020204" pitchFamily="34" charset="0"/>
              <a:buNone/>
            </a:pPr>
            <a:r>
              <a:rPr lang="en-US" altLang="en-US" sz="14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12 Mos</a:t>
            </a:r>
          </a:p>
        </p:txBody>
      </p:sp>
      <p:sp>
        <p:nvSpPr>
          <p:cNvPr id="9" name="Text Box 18">
            <a:extLst>
              <a:ext uri="{FF2B5EF4-FFF2-40B4-BE49-F238E27FC236}">
                <a16:creationId xmlns:a16="http://schemas.microsoft.com/office/drawing/2014/main" id="{3120179E-96A0-4A73-8EA5-19868CAB3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8635" y="5642642"/>
            <a:ext cx="846138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Font typeface="Arial" panose="020B0604020202020204" pitchFamily="34" charset="0"/>
              <a:buNone/>
            </a:pPr>
            <a:r>
              <a:rPr lang="en-US" altLang="en-US" sz="14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PegIFN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Font typeface="Arial" panose="020B0604020202020204" pitchFamily="34" charset="0"/>
              <a:buNone/>
            </a:pPr>
            <a:r>
              <a:rPr lang="en-US" altLang="en-US" sz="14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12 Mos</a:t>
            </a: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B0F1F6A8-72E8-4B85-811F-C063A39BEA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8810" y="3870992"/>
            <a:ext cx="538609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panose="020B0604020202020204" pitchFamily="34" charset="0"/>
              <a:buNone/>
            </a:pPr>
            <a:r>
              <a:rPr lang="en-US" altLang="en-US" sz="1400" b="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2001</a:t>
            </a:r>
          </a:p>
        </p:txBody>
      </p:sp>
      <p:sp>
        <p:nvSpPr>
          <p:cNvPr id="11" name="Line 14">
            <a:extLst>
              <a:ext uri="{FF2B5EF4-FFF2-40B4-BE49-F238E27FC236}">
                <a16:creationId xmlns:a16="http://schemas.microsoft.com/office/drawing/2014/main" id="{FAF5377F-3C5A-45BC-AB8D-4403C3C2748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55923" y="4282154"/>
            <a:ext cx="1130300" cy="1936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1350" dirty="0"/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0B99DB20-23E1-4D83-B6CA-DFF793AD7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060" y="4137692"/>
            <a:ext cx="546945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panose="020B0604020202020204" pitchFamily="34" charset="0"/>
              <a:buNone/>
            </a:pPr>
            <a:r>
              <a:rPr lang="en-US" altLang="en-US" sz="1400" b="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1998</a:t>
            </a:r>
          </a:p>
        </p:txBody>
      </p:sp>
      <p:sp>
        <p:nvSpPr>
          <p:cNvPr id="13" name="Rectangle 16">
            <a:extLst>
              <a:ext uri="{FF2B5EF4-FFF2-40B4-BE49-F238E27FC236}">
                <a16:creationId xmlns:a16="http://schemas.microsoft.com/office/drawing/2014/main" id="{80EE3F1C-1F94-416C-A5CF-A0C222FA7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9823" y="3509042"/>
            <a:ext cx="525785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panose="020B0604020202020204" pitchFamily="34" charset="0"/>
              <a:buNone/>
            </a:pPr>
            <a:r>
              <a:rPr lang="en-US" altLang="en-US" sz="1400" b="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2011</a:t>
            </a:r>
          </a:p>
        </p:txBody>
      </p:sp>
      <p:sp>
        <p:nvSpPr>
          <p:cNvPr id="14" name="Line 17">
            <a:extLst>
              <a:ext uri="{FF2B5EF4-FFF2-40B4-BE49-F238E27FC236}">
                <a16:creationId xmlns:a16="http://schemas.microsoft.com/office/drawing/2014/main" id="{CD5F70A6-C004-4F69-8303-B1BF8E6CEA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19623" y="4024979"/>
            <a:ext cx="1128712" cy="1936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1350" dirty="0"/>
          </a:p>
        </p:txBody>
      </p:sp>
      <p:sp>
        <p:nvSpPr>
          <p:cNvPr id="15" name="Line 18">
            <a:extLst>
              <a:ext uri="{FF2B5EF4-FFF2-40B4-BE49-F238E27FC236}">
                <a16:creationId xmlns:a16="http://schemas.microsoft.com/office/drawing/2014/main" id="{79D59F79-039B-4194-8F08-BB880BF90A9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05535" y="3663029"/>
            <a:ext cx="1355725" cy="233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1350" dirty="0"/>
          </a:p>
        </p:txBody>
      </p:sp>
      <p:sp>
        <p:nvSpPr>
          <p:cNvPr id="16" name="Rectangle 19">
            <a:extLst>
              <a:ext uri="{FF2B5EF4-FFF2-40B4-BE49-F238E27FC236}">
                <a16:creationId xmlns:a16="http://schemas.microsoft.com/office/drawing/2014/main" id="{113793E6-5937-4067-AB76-81AE6324A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8523" y="3739229"/>
            <a:ext cx="119062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Font typeface="Arial" panose="020B0604020202020204" pitchFamily="34" charset="0"/>
              <a:buNone/>
            </a:pPr>
            <a:r>
              <a:rPr lang="en-US" altLang="en-US" sz="1600">
                <a:solidFill>
                  <a:srgbClr val="5AAACE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Standard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FontTx/>
              <a:buNone/>
            </a:pPr>
            <a:r>
              <a:rPr lang="en-US" altLang="en-US" sz="1600">
                <a:solidFill>
                  <a:srgbClr val="5AAACE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Interferon</a:t>
            </a:r>
          </a:p>
        </p:txBody>
      </p:sp>
      <p:sp>
        <p:nvSpPr>
          <p:cNvPr id="17" name="Rectangle 20">
            <a:extLst>
              <a:ext uri="{FF2B5EF4-FFF2-40B4-BE49-F238E27FC236}">
                <a16:creationId xmlns:a16="http://schemas.microsoft.com/office/drawing/2014/main" id="{77905F8E-23FF-4659-B758-926AE49F1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9360" y="3655092"/>
            <a:ext cx="1139825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panose="020B0604020202020204" pitchFamily="34" charset="0"/>
              <a:buNone/>
            </a:pPr>
            <a:r>
              <a:rPr lang="en-US" altLang="en-US" sz="1600">
                <a:solidFill>
                  <a:srgbClr val="F6A108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Ribavirin</a:t>
            </a:r>
            <a:br>
              <a:rPr lang="en-US" altLang="en-US" sz="1600">
                <a:solidFill>
                  <a:srgbClr val="F6A108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endParaRPr lang="en-US" altLang="en-US" sz="1600">
              <a:solidFill>
                <a:srgbClr val="F6A108"/>
              </a:solidFill>
              <a:latin typeface="+mn-lt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8" name="Rectangle 21">
            <a:extLst>
              <a:ext uri="{FF2B5EF4-FFF2-40B4-BE49-F238E27FC236}">
                <a16:creationId xmlns:a16="http://schemas.microsoft.com/office/drawing/2014/main" id="{B39A4011-E1D6-4351-9EFB-5B473B4A1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0010" y="3356642"/>
            <a:ext cx="1617663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Tx/>
              <a:buNone/>
            </a:pPr>
            <a:r>
              <a:rPr lang="en-US" altLang="en-US" sz="1600">
                <a:solidFill>
                  <a:srgbClr val="12AD2B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Peginterferon</a:t>
            </a:r>
            <a:br>
              <a:rPr lang="en-US" altLang="en-US" sz="1600">
                <a:solidFill>
                  <a:srgbClr val="12AD2B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endParaRPr lang="en-US" altLang="en-US" sz="1600">
              <a:solidFill>
                <a:srgbClr val="12AD2B"/>
              </a:solidFill>
              <a:latin typeface="+mn-lt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9" name="Rectangle 22">
            <a:extLst>
              <a:ext uri="{FF2B5EF4-FFF2-40B4-BE49-F238E27FC236}">
                <a16:creationId xmlns:a16="http://schemas.microsoft.com/office/drawing/2014/main" id="{8BD9493D-AF36-4083-894D-D01E37D1A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7598" y="4418679"/>
            <a:ext cx="534121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panose="020B0604020202020204" pitchFamily="34" charset="0"/>
              <a:buNone/>
            </a:pPr>
            <a:r>
              <a:rPr lang="en-US" altLang="en-US" sz="1400" b="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1991</a:t>
            </a:r>
          </a:p>
        </p:txBody>
      </p:sp>
      <p:sp>
        <p:nvSpPr>
          <p:cNvPr id="20" name="Rectangle 24">
            <a:extLst>
              <a:ext uri="{FF2B5EF4-FFF2-40B4-BE49-F238E27FC236}">
                <a16:creationId xmlns:a16="http://schemas.microsoft.com/office/drawing/2014/main" id="{55A6A777-AA83-45DA-8B3D-1806EF296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0435" y="5642642"/>
            <a:ext cx="847725" cy="67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Font typeface="Arial" panose="020B0604020202020204" pitchFamily="34" charset="0"/>
              <a:buNone/>
            </a:pPr>
            <a:r>
              <a:rPr lang="en-US" altLang="en-US" sz="14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PegIFN/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Font typeface="Arial" panose="020B0604020202020204" pitchFamily="34" charset="0"/>
              <a:buNone/>
            </a:pPr>
            <a:r>
              <a:rPr lang="en-US" altLang="en-US" sz="14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RBV +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Font typeface="Arial" panose="020B0604020202020204" pitchFamily="34" charset="0"/>
              <a:buNone/>
            </a:pPr>
            <a:r>
              <a:rPr lang="en-US" altLang="en-US" sz="14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DAA</a:t>
            </a:r>
          </a:p>
        </p:txBody>
      </p:sp>
      <p:sp>
        <p:nvSpPr>
          <p:cNvPr id="21" name="Text Box 17">
            <a:extLst>
              <a:ext uri="{FF2B5EF4-FFF2-40B4-BE49-F238E27FC236}">
                <a16:creationId xmlns:a16="http://schemas.microsoft.com/office/drawing/2014/main" id="{888A7D01-9278-451D-B4C3-C453239FF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273" y="5642642"/>
            <a:ext cx="989012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Font typeface="Arial" panose="020B0604020202020204" pitchFamily="34" charset="0"/>
              <a:buNone/>
            </a:pPr>
            <a:r>
              <a:rPr lang="en-US" altLang="en-US" sz="14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IFN/RBV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Font typeface="Arial" panose="020B0604020202020204" pitchFamily="34" charset="0"/>
              <a:buNone/>
            </a:pPr>
            <a:r>
              <a:rPr lang="en-US" altLang="en-US" sz="14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6 Mos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D9B9A62F-E501-47D6-8813-6B549AD8C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4435" y="5483892"/>
            <a:ext cx="352425" cy="131762"/>
          </a:xfrm>
          <a:prstGeom prst="rect">
            <a:avLst/>
          </a:prstGeom>
          <a:solidFill>
            <a:srgbClr val="5AAACE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pitchFamily="34" charset="0"/>
              <a:buNone/>
              <a:defRPr/>
            </a:pPr>
            <a:endParaRPr lang="en-GB" altLang="en-US" sz="1350" dirty="0">
              <a:latin typeface="+mn-lt"/>
              <a:cs typeface="Arial" pitchFamily="34" charset="0"/>
            </a:endParaRPr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id="{F817C8F5-7815-4A14-9A30-97FE26A7A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2635" y="5277517"/>
            <a:ext cx="352425" cy="338137"/>
          </a:xfrm>
          <a:prstGeom prst="rect">
            <a:avLst/>
          </a:prstGeom>
          <a:solidFill>
            <a:srgbClr val="5AAACE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pitchFamily="34" charset="0"/>
              <a:buNone/>
              <a:defRPr/>
            </a:pPr>
            <a:endParaRPr lang="en-GB" altLang="en-US" sz="1350" dirty="0">
              <a:latin typeface="+mn-lt"/>
              <a:cs typeface="Arial" pitchFamily="34" charset="0"/>
            </a:endParaRPr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3649BCC5-4E5E-4ED3-B7DF-D105969DCF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2898" y="4898104"/>
            <a:ext cx="352425" cy="717550"/>
          </a:xfrm>
          <a:prstGeom prst="rect">
            <a:avLst/>
          </a:prstGeom>
          <a:solidFill>
            <a:srgbClr val="F6A108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pitchFamily="34" charset="0"/>
              <a:buNone/>
              <a:defRPr/>
            </a:pPr>
            <a:endParaRPr lang="en-GB" altLang="en-US" sz="1350" dirty="0">
              <a:latin typeface="+mn-lt"/>
              <a:cs typeface="Arial" pitchFamily="34" charset="0"/>
            </a:endParaRPr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1395ECC2-5343-4620-A3AA-B7A57AF9B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1735" y="4728242"/>
            <a:ext cx="352425" cy="887412"/>
          </a:xfrm>
          <a:prstGeom prst="rect">
            <a:avLst/>
          </a:prstGeom>
          <a:solidFill>
            <a:srgbClr val="F6A108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pitchFamily="34" charset="0"/>
              <a:buNone/>
              <a:defRPr/>
            </a:pPr>
            <a:endParaRPr lang="en-GB" altLang="en-US" sz="1350" dirty="0">
              <a:latin typeface="+mn-lt"/>
              <a:cs typeface="Arial" pitchFamily="34" charset="0"/>
            </a:endParaRPr>
          </a:p>
        </p:txBody>
      </p:sp>
      <p:sp>
        <p:nvSpPr>
          <p:cNvPr id="26" name="Rectangle 14">
            <a:extLst>
              <a:ext uri="{FF2B5EF4-FFF2-40B4-BE49-F238E27FC236}">
                <a16:creationId xmlns:a16="http://schemas.microsoft.com/office/drawing/2014/main" id="{A6994EF9-C482-4ED8-B71F-F2F47949C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8348" y="4794917"/>
            <a:ext cx="361950" cy="820737"/>
          </a:xfrm>
          <a:prstGeom prst="rect">
            <a:avLst/>
          </a:prstGeom>
          <a:solidFill>
            <a:srgbClr val="12AD2B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pitchFamily="34" charset="0"/>
              <a:buNone/>
              <a:defRPr/>
            </a:pPr>
            <a:endParaRPr lang="en-GB" altLang="en-US" sz="1350" dirty="0">
              <a:latin typeface="+mn-lt"/>
              <a:cs typeface="Arial" pitchFamily="34" charset="0"/>
            </a:endParaRPr>
          </a:p>
        </p:txBody>
      </p:sp>
      <p:sp>
        <p:nvSpPr>
          <p:cNvPr id="27" name="Rectangle 16">
            <a:extLst>
              <a:ext uri="{FF2B5EF4-FFF2-40B4-BE49-F238E27FC236}">
                <a16:creationId xmlns:a16="http://schemas.microsoft.com/office/drawing/2014/main" id="{103B5F70-BAF3-459D-9FAA-9B3730434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5910" y="4456779"/>
            <a:ext cx="361950" cy="1158875"/>
          </a:xfrm>
          <a:prstGeom prst="rect">
            <a:avLst/>
          </a:prstGeom>
          <a:solidFill>
            <a:srgbClr val="12AD2B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pitchFamily="34" charset="0"/>
              <a:buNone/>
              <a:defRPr/>
            </a:pPr>
            <a:endParaRPr lang="en-GB" altLang="en-US" sz="1350" dirty="0">
              <a:latin typeface="+mn-lt"/>
              <a:cs typeface="Arial" pitchFamily="34" charset="0"/>
            </a:endParaRPr>
          </a:p>
        </p:txBody>
      </p:sp>
      <p:sp>
        <p:nvSpPr>
          <p:cNvPr id="28" name="Rectangle 18">
            <a:extLst>
              <a:ext uri="{FF2B5EF4-FFF2-40B4-BE49-F238E27FC236}">
                <a16:creationId xmlns:a16="http://schemas.microsoft.com/office/drawing/2014/main" id="{64968D1F-3A8C-46DD-89D1-AC13EE4E8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1260" y="4144042"/>
            <a:ext cx="352425" cy="1471612"/>
          </a:xfrm>
          <a:prstGeom prst="rect">
            <a:avLst/>
          </a:prstGeom>
          <a:solidFill>
            <a:srgbClr val="F8F45A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pitchFamily="34" charset="0"/>
              <a:buNone/>
              <a:defRPr/>
            </a:pPr>
            <a:endParaRPr lang="en-GB" altLang="en-US" sz="1350" dirty="0">
              <a:latin typeface="+mn-lt"/>
              <a:cs typeface="Arial" pitchFamily="34" charset="0"/>
            </a:endParaRPr>
          </a:p>
        </p:txBody>
      </p:sp>
      <p:sp>
        <p:nvSpPr>
          <p:cNvPr id="29" name="Rectangle 24">
            <a:extLst>
              <a:ext uri="{FF2B5EF4-FFF2-40B4-BE49-F238E27FC236}">
                <a16:creationId xmlns:a16="http://schemas.microsoft.com/office/drawing/2014/main" id="{AFE677EC-0DF2-49E0-B901-70B236932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2385" y="5312442"/>
            <a:ext cx="94578" cy="19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panose="020B0604020202020204" pitchFamily="34" charset="0"/>
              <a:buNone/>
            </a:pPr>
            <a:r>
              <a:rPr lang="en-US" altLang="en-US" sz="14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Rectangle 25">
            <a:extLst>
              <a:ext uri="{FF2B5EF4-FFF2-40B4-BE49-F238E27FC236}">
                <a16:creationId xmlns:a16="http://schemas.microsoft.com/office/drawing/2014/main" id="{3EA34137-BD5D-46A8-8C30-AE9AD9D18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9785" y="5101304"/>
            <a:ext cx="174728" cy="19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panose="020B0604020202020204" pitchFamily="34" charset="0"/>
              <a:buNone/>
            </a:pPr>
            <a:r>
              <a:rPr lang="en-US" altLang="en-US" sz="14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31" name="Rectangle 26">
            <a:extLst>
              <a:ext uri="{FF2B5EF4-FFF2-40B4-BE49-F238E27FC236}">
                <a16:creationId xmlns:a16="http://schemas.microsoft.com/office/drawing/2014/main" id="{B5315E92-4F70-4F76-B504-A3D96DE64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1635" y="4723479"/>
            <a:ext cx="174728" cy="19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panose="020B0604020202020204" pitchFamily="34" charset="0"/>
              <a:buNone/>
            </a:pPr>
            <a:r>
              <a:rPr lang="en-US" altLang="en-US" sz="14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34</a:t>
            </a:r>
          </a:p>
        </p:txBody>
      </p:sp>
      <p:sp>
        <p:nvSpPr>
          <p:cNvPr id="32" name="Rectangle 27">
            <a:extLst>
              <a:ext uri="{FF2B5EF4-FFF2-40B4-BE49-F238E27FC236}">
                <a16:creationId xmlns:a16="http://schemas.microsoft.com/office/drawing/2014/main" id="{6734C441-4327-4B7F-98F0-97EE510A9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2060" y="4555204"/>
            <a:ext cx="184346" cy="19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panose="020B0604020202020204" pitchFamily="34" charset="0"/>
              <a:buNone/>
            </a:pPr>
            <a:r>
              <a:rPr lang="en-US" altLang="en-US" sz="14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id="{4F0AFCCF-F53F-4E9F-984D-EBBDA56EF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0260" y="4618704"/>
            <a:ext cx="176330" cy="19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panose="020B0604020202020204" pitchFamily="34" charset="0"/>
              <a:buNone/>
            </a:pPr>
            <a:r>
              <a:rPr lang="en-US" altLang="en-US" sz="14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39</a:t>
            </a:r>
          </a:p>
        </p:txBody>
      </p:sp>
      <p:sp>
        <p:nvSpPr>
          <p:cNvPr id="34" name="Rectangle 29">
            <a:extLst>
              <a:ext uri="{FF2B5EF4-FFF2-40B4-BE49-F238E27FC236}">
                <a16:creationId xmlns:a16="http://schemas.microsoft.com/office/drawing/2014/main" id="{263BAC52-A21A-400C-B206-F631F623B6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9410" y="4282154"/>
            <a:ext cx="173124" cy="19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panose="020B0604020202020204" pitchFamily="34" charset="0"/>
              <a:buNone/>
            </a:pPr>
            <a:r>
              <a:rPr lang="en-US" altLang="en-US" sz="14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35" name="Rectangle 30">
            <a:extLst>
              <a:ext uri="{FF2B5EF4-FFF2-40B4-BE49-F238E27FC236}">
                <a16:creationId xmlns:a16="http://schemas.microsoft.com/office/drawing/2014/main" id="{1AB622C4-A731-446E-BAE3-D326426E1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3178" y="3978942"/>
            <a:ext cx="261290" cy="19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panose="020B0604020202020204" pitchFamily="34" charset="0"/>
              <a:buNone/>
            </a:pPr>
            <a:r>
              <a:rPr lang="en-US" altLang="en-US" sz="14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70+</a:t>
            </a:r>
          </a:p>
        </p:txBody>
      </p:sp>
      <p:sp>
        <p:nvSpPr>
          <p:cNvPr id="36" name="Rectangle 31">
            <a:extLst>
              <a:ext uri="{FF2B5EF4-FFF2-40B4-BE49-F238E27FC236}">
                <a16:creationId xmlns:a16="http://schemas.microsoft.com/office/drawing/2014/main" id="{EFDE5C29-8EF2-4C1B-BCB4-AB07FEA93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0410" y="5528342"/>
            <a:ext cx="92974" cy="19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panose="020B0604020202020204" pitchFamily="34" charset="0"/>
              <a:buNone/>
            </a:pPr>
            <a:r>
              <a:rPr lang="en-US" altLang="en-US" sz="1400" b="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7" name="Rectangle 32">
            <a:extLst>
              <a:ext uri="{FF2B5EF4-FFF2-40B4-BE49-F238E27FC236}">
                <a16:creationId xmlns:a16="http://schemas.microsoft.com/office/drawing/2014/main" id="{300C3D81-11A5-4EAC-BDAB-0473B3F3F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5160" y="5107654"/>
            <a:ext cx="180819" cy="19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panose="020B0604020202020204" pitchFamily="34" charset="0"/>
              <a:buNone/>
            </a:pPr>
            <a:r>
              <a:rPr lang="en-US" altLang="en-US" sz="1400" b="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8" name="Rectangle 33">
            <a:extLst>
              <a:ext uri="{FF2B5EF4-FFF2-40B4-BE49-F238E27FC236}">
                <a16:creationId xmlns:a16="http://schemas.microsoft.com/office/drawing/2014/main" id="{C1A38F4F-B571-4462-9A4A-FC4D2AD95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5160" y="4688554"/>
            <a:ext cx="185948" cy="19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panose="020B0604020202020204" pitchFamily="34" charset="0"/>
              <a:buNone/>
            </a:pPr>
            <a:r>
              <a:rPr lang="en-US" altLang="en-US" sz="1400" b="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39" name="Rectangle 34">
            <a:extLst>
              <a:ext uri="{FF2B5EF4-FFF2-40B4-BE49-F238E27FC236}">
                <a16:creationId xmlns:a16="http://schemas.microsoft.com/office/drawing/2014/main" id="{A738E1FB-1851-4B54-ABA3-3595A655B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5160" y="4267867"/>
            <a:ext cx="187552" cy="19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panose="020B0604020202020204" pitchFamily="34" charset="0"/>
              <a:buNone/>
            </a:pPr>
            <a:r>
              <a:rPr lang="en-US" altLang="en-US" sz="1400" b="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40" name="Rectangle 35">
            <a:extLst>
              <a:ext uri="{FF2B5EF4-FFF2-40B4-BE49-F238E27FC236}">
                <a16:creationId xmlns:a16="http://schemas.microsoft.com/office/drawing/2014/main" id="{606871F8-18B8-420D-85D0-1A4248510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5160" y="3848767"/>
            <a:ext cx="185948" cy="19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panose="020B0604020202020204" pitchFamily="34" charset="0"/>
              <a:buNone/>
            </a:pPr>
            <a:r>
              <a:rPr lang="en-US" altLang="en-US" sz="1400" b="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41" name="Rectangle 36">
            <a:extLst>
              <a:ext uri="{FF2B5EF4-FFF2-40B4-BE49-F238E27FC236}">
                <a16:creationId xmlns:a16="http://schemas.microsoft.com/office/drawing/2014/main" id="{A5495255-689E-48A2-A2CE-1F8AAAE39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9910" y="3428079"/>
            <a:ext cx="266098" cy="19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panose="020B0604020202020204" pitchFamily="34" charset="0"/>
              <a:buNone/>
            </a:pPr>
            <a:r>
              <a:rPr lang="en-US" altLang="en-US" sz="1400" b="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100</a:t>
            </a:r>
          </a:p>
        </p:txBody>
      </p:sp>
      <p:cxnSp>
        <p:nvCxnSpPr>
          <p:cNvPr id="42" name="Straight Connector 49">
            <a:extLst>
              <a:ext uri="{FF2B5EF4-FFF2-40B4-BE49-F238E27FC236}">
                <a16:creationId xmlns:a16="http://schemas.microsoft.com/office/drawing/2014/main" id="{E22F82F6-B909-4865-BE5B-92B907346089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522498" y="3505867"/>
            <a:ext cx="0" cy="21034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Straight Connector 51">
            <a:extLst>
              <a:ext uri="{FF2B5EF4-FFF2-40B4-BE49-F238E27FC236}">
                <a16:creationId xmlns:a16="http://schemas.microsoft.com/office/drawing/2014/main" id="{8D0CEFB8-19EA-4A22-81AE-5E030D7BD2F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458998" y="3520154"/>
            <a:ext cx="63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Straight Connector 52">
            <a:extLst>
              <a:ext uri="{FF2B5EF4-FFF2-40B4-BE49-F238E27FC236}">
                <a16:creationId xmlns:a16="http://schemas.microsoft.com/office/drawing/2014/main" id="{18329C54-B23B-4A0A-A2B1-E04955E302D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458998" y="3926554"/>
            <a:ext cx="63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Straight Connector 53">
            <a:extLst>
              <a:ext uri="{FF2B5EF4-FFF2-40B4-BE49-F238E27FC236}">
                <a16:creationId xmlns:a16="http://schemas.microsoft.com/office/drawing/2014/main" id="{D63F86A2-8A98-40DC-AC8C-98496A24089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458998" y="4347242"/>
            <a:ext cx="63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" name="Straight Connector 54">
            <a:extLst>
              <a:ext uri="{FF2B5EF4-FFF2-40B4-BE49-F238E27FC236}">
                <a16:creationId xmlns:a16="http://schemas.microsoft.com/office/drawing/2014/main" id="{010C53BA-8F73-42BE-A19A-F5355F7F7B9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458998" y="4766342"/>
            <a:ext cx="63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" name="Straight Connector 55">
            <a:extLst>
              <a:ext uri="{FF2B5EF4-FFF2-40B4-BE49-F238E27FC236}">
                <a16:creationId xmlns:a16="http://schemas.microsoft.com/office/drawing/2014/main" id="{9DCAFDA3-92EA-4E0B-AAEC-9AF035AA3C5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458998" y="5194967"/>
            <a:ext cx="63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" name="Straight Connector 56">
            <a:extLst>
              <a:ext uri="{FF2B5EF4-FFF2-40B4-BE49-F238E27FC236}">
                <a16:creationId xmlns:a16="http://schemas.microsoft.com/office/drawing/2014/main" id="{01EF2D02-FB1A-4681-99D8-2A821DD2B3D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458998" y="5604542"/>
            <a:ext cx="63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" name="Straight Connector 57">
            <a:extLst>
              <a:ext uri="{FF2B5EF4-FFF2-40B4-BE49-F238E27FC236}">
                <a16:creationId xmlns:a16="http://schemas.microsoft.com/office/drawing/2014/main" id="{1CF7196E-8F89-4A40-B013-05AED88E7987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V="1">
            <a:off x="2490748" y="5641054"/>
            <a:ext cx="63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" name="Straight Connector 58">
            <a:extLst>
              <a:ext uri="{FF2B5EF4-FFF2-40B4-BE49-F238E27FC236}">
                <a16:creationId xmlns:a16="http://schemas.microsoft.com/office/drawing/2014/main" id="{A6D76979-4C14-4BE9-9E94-6F9ADCE459D1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V="1">
            <a:off x="3336885" y="5641054"/>
            <a:ext cx="63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Straight Connector 59">
            <a:extLst>
              <a:ext uri="{FF2B5EF4-FFF2-40B4-BE49-F238E27FC236}">
                <a16:creationId xmlns:a16="http://schemas.microsoft.com/office/drawing/2014/main" id="{2F04005A-5E9D-4E3F-9388-2A2F7D04E0B2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V="1">
            <a:off x="4183023" y="5641054"/>
            <a:ext cx="63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Straight Connector 60">
            <a:extLst>
              <a:ext uri="{FF2B5EF4-FFF2-40B4-BE49-F238E27FC236}">
                <a16:creationId xmlns:a16="http://schemas.microsoft.com/office/drawing/2014/main" id="{13C16807-3876-45F3-A6A2-22A11A9B59B1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V="1">
            <a:off x="5030748" y="5641054"/>
            <a:ext cx="63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Straight Connector 61">
            <a:extLst>
              <a:ext uri="{FF2B5EF4-FFF2-40B4-BE49-F238E27FC236}">
                <a16:creationId xmlns:a16="http://schemas.microsoft.com/office/drawing/2014/main" id="{BA64F9E2-D10A-4455-9A62-E51026BF9019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V="1">
            <a:off x="5876885" y="5641054"/>
            <a:ext cx="63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" name="Straight Connector 62">
            <a:extLst>
              <a:ext uri="{FF2B5EF4-FFF2-40B4-BE49-F238E27FC236}">
                <a16:creationId xmlns:a16="http://schemas.microsoft.com/office/drawing/2014/main" id="{3C79C45C-9DFA-41F5-B3F0-022369B75185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V="1">
            <a:off x="6723023" y="5641054"/>
            <a:ext cx="63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Connector 63">
            <a:extLst>
              <a:ext uri="{FF2B5EF4-FFF2-40B4-BE49-F238E27FC236}">
                <a16:creationId xmlns:a16="http://schemas.microsoft.com/office/drawing/2014/main" id="{6B2BEEF4-ED13-4574-A47E-777C587E2F65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V="1">
            <a:off x="7569160" y="5641054"/>
            <a:ext cx="63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Straight Connector 64">
            <a:extLst>
              <a:ext uri="{FF2B5EF4-FFF2-40B4-BE49-F238E27FC236}">
                <a16:creationId xmlns:a16="http://schemas.microsoft.com/office/drawing/2014/main" id="{9BE2E73B-AC37-4E34-935A-B9C9EB9A5A93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V="1">
            <a:off x="8416885" y="5641054"/>
            <a:ext cx="63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Straight Connector 64">
            <a:extLst>
              <a:ext uri="{FF2B5EF4-FFF2-40B4-BE49-F238E27FC236}">
                <a16:creationId xmlns:a16="http://schemas.microsoft.com/office/drawing/2014/main" id="{FDFE681C-BC68-4579-95FC-8F606945028B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V="1">
            <a:off x="9263023" y="5644229"/>
            <a:ext cx="63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8" name="Rectangle 24">
            <a:extLst>
              <a:ext uri="{FF2B5EF4-FFF2-40B4-BE49-F238E27FC236}">
                <a16:creationId xmlns:a16="http://schemas.microsoft.com/office/drawing/2014/main" id="{2C249FF9-6663-4472-8DA3-0627CFE29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0060" y="5642642"/>
            <a:ext cx="846138" cy="67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Font typeface="Arial" panose="020B0604020202020204" pitchFamily="34" charset="0"/>
              <a:buNone/>
            </a:pPr>
            <a:r>
              <a:rPr lang="en-US" altLang="en-US" sz="14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DAA + </a:t>
            </a:r>
            <a:br>
              <a:rPr lang="en-US" altLang="en-US" sz="14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en-US" altLang="en-US" sz="14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RBV ± PegIFN</a:t>
            </a:r>
          </a:p>
        </p:txBody>
      </p:sp>
      <p:sp>
        <p:nvSpPr>
          <p:cNvPr id="59" name="Rectangle 18">
            <a:extLst>
              <a:ext uri="{FF2B5EF4-FFF2-40B4-BE49-F238E27FC236}">
                <a16:creationId xmlns:a16="http://schemas.microsoft.com/office/drawing/2014/main" id="{8B7E1962-E9E9-4585-A7B9-96BFD3145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0885" y="3715417"/>
            <a:ext cx="354013" cy="1885950"/>
          </a:xfrm>
          <a:prstGeom prst="rect">
            <a:avLst/>
          </a:prstGeom>
          <a:solidFill>
            <a:srgbClr val="F8F45A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pitchFamily="34" charset="0"/>
              <a:buNone/>
              <a:defRPr/>
            </a:pPr>
            <a:endParaRPr lang="en-GB" altLang="en-US" sz="1350" dirty="0">
              <a:latin typeface="+mn-lt"/>
              <a:cs typeface="Arial" pitchFamily="34" charset="0"/>
            </a:endParaRPr>
          </a:p>
        </p:txBody>
      </p:sp>
      <p:sp>
        <p:nvSpPr>
          <p:cNvPr id="60" name="Rectangle 30">
            <a:extLst>
              <a:ext uri="{FF2B5EF4-FFF2-40B4-BE49-F238E27FC236}">
                <a16:creationId xmlns:a16="http://schemas.microsoft.com/office/drawing/2014/main" id="{C2F54587-88E1-4D2F-91BB-0E29EF367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1210" y="3551904"/>
            <a:ext cx="278923" cy="19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panose="020B0604020202020204" pitchFamily="34" charset="0"/>
              <a:buNone/>
            </a:pPr>
            <a:r>
              <a:rPr lang="en-US" altLang="en-US" sz="14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90+</a:t>
            </a:r>
          </a:p>
        </p:txBody>
      </p:sp>
      <p:cxnSp>
        <p:nvCxnSpPr>
          <p:cNvPr id="61" name="Straight Connector 47">
            <a:extLst>
              <a:ext uri="{FF2B5EF4-FFF2-40B4-BE49-F238E27FC236}">
                <a16:creationId xmlns:a16="http://schemas.microsoft.com/office/drawing/2014/main" id="{01EB007D-461A-4DA2-8A42-F8C8313743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14560" y="5601367"/>
            <a:ext cx="76374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2" name="Rectangle 16">
            <a:extLst>
              <a:ext uri="{FF2B5EF4-FFF2-40B4-BE49-F238E27FC236}">
                <a16:creationId xmlns:a16="http://schemas.microsoft.com/office/drawing/2014/main" id="{B1908923-C6C0-4477-BFAD-64224BCE7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6110" y="3350292"/>
            <a:ext cx="523028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panose="020B0604020202020204" pitchFamily="34" charset="0"/>
              <a:buNone/>
            </a:pPr>
            <a:r>
              <a:rPr lang="en-US" altLang="en-US" sz="1400" b="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63" name="Line 18">
            <a:extLst>
              <a:ext uri="{FF2B5EF4-FFF2-40B4-BE49-F238E27FC236}">
                <a16:creationId xmlns:a16="http://schemas.microsoft.com/office/drawing/2014/main" id="{E0F53B74-E8E2-4C72-92BB-60C60DFD473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0198" y="3510629"/>
            <a:ext cx="395287" cy="873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1350" dirty="0"/>
          </a:p>
        </p:txBody>
      </p:sp>
      <p:sp>
        <p:nvSpPr>
          <p:cNvPr id="64" name="Rectangle 24">
            <a:extLst>
              <a:ext uri="{FF2B5EF4-FFF2-40B4-BE49-F238E27FC236}">
                <a16:creationId xmlns:a16="http://schemas.microsoft.com/office/drawing/2014/main" id="{3191C380-3CC7-4852-859D-636B78F55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377" y="5642642"/>
            <a:ext cx="792204" cy="67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Font typeface="Arial" panose="020B0604020202020204" pitchFamily="34" charset="0"/>
              <a:buNone/>
            </a:pPr>
            <a:r>
              <a:rPr lang="en-US" altLang="en-US" sz="14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All–Oral</a:t>
            </a:r>
            <a:br>
              <a:rPr lang="en-US" altLang="en-US" sz="14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en-US" altLang="en-US" sz="14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DAA±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Font typeface="Arial" panose="020B0604020202020204" pitchFamily="34" charset="0"/>
              <a:buNone/>
            </a:pPr>
            <a:r>
              <a:rPr lang="en-US" altLang="en-US" sz="14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RBV</a:t>
            </a:r>
          </a:p>
        </p:txBody>
      </p:sp>
      <p:sp>
        <p:nvSpPr>
          <p:cNvPr id="65" name="Rectangle 16">
            <a:extLst>
              <a:ext uri="{FF2B5EF4-FFF2-40B4-BE49-F238E27FC236}">
                <a16:creationId xmlns:a16="http://schemas.microsoft.com/office/drawing/2014/main" id="{B4EAD7DD-F888-4693-AC85-D4DAEB3AA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5735" y="3240754"/>
            <a:ext cx="752129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panose="020B0604020202020204" pitchFamily="34" charset="0"/>
              <a:buNone/>
            </a:pPr>
            <a:r>
              <a:rPr lang="en-US" altLang="en-US" sz="1400" b="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Current</a:t>
            </a:r>
          </a:p>
        </p:txBody>
      </p:sp>
      <p:sp>
        <p:nvSpPr>
          <p:cNvPr id="66" name="Rectangle 30">
            <a:extLst>
              <a:ext uri="{FF2B5EF4-FFF2-40B4-BE49-F238E27FC236}">
                <a16:creationId xmlns:a16="http://schemas.microsoft.com/office/drawing/2014/main" id="{A52C211C-C7AC-4065-8B8D-EA4613D40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9098" y="3463004"/>
            <a:ext cx="272510" cy="19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panose="020B0604020202020204" pitchFamily="34" charset="0"/>
              <a:buNone/>
            </a:pPr>
            <a:r>
              <a:rPr lang="en-US" altLang="en-US" sz="14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95+</a:t>
            </a:r>
          </a:p>
        </p:txBody>
      </p:sp>
      <p:sp>
        <p:nvSpPr>
          <p:cNvPr id="67" name="Line 18">
            <a:extLst>
              <a:ext uri="{FF2B5EF4-FFF2-40B4-BE49-F238E27FC236}">
                <a16:creationId xmlns:a16="http://schemas.microsoft.com/office/drawing/2014/main" id="{302BD563-7F30-4D9D-8681-B4F0219D23D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96335" y="3369342"/>
            <a:ext cx="304800" cy="619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1350" dirty="0"/>
          </a:p>
        </p:txBody>
      </p:sp>
      <p:sp>
        <p:nvSpPr>
          <p:cNvPr id="68" name="Rectangle 23">
            <a:extLst>
              <a:ext uri="{FF2B5EF4-FFF2-40B4-BE49-F238E27FC236}">
                <a16:creationId xmlns:a16="http://schemas.microsoft.com/office/drawing/2014/main" id="{0F828E39-AD93-4102-80F1-73EF5C0BC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3648" y="2708942"/>
            <a:ext cx="107315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Font typeface="Arial" panose="020B0604020202020204" pitchFamily="34" charset="0"/>
              <a:buNone/>
            </a:pPr>
            <a:r>
              <a:rPr lang="en-US" altLang="en-US" sz="1800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All-Oral Therapy</a:t>
            </a:r>
          </a:p>
        </p:txBody>
      </p:sp>
      <p:cxnSp>
        <p:nvCxnSpPr>
          <p:cNvPr id="69" name="Straight Connector 64">
            <a:extLst>
              <a:ext uri="{FF2B5EF4-FFF2-40B4-BE49-F238E27FC236}">
                <a16:creationId xmlns:a16="http://schemas.microsoft.com/office/drawing/2014/main" id="{372C83C5-BFBC-4319-9526-9BA60354CC7D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V="1">
            <a:off x="10105985" y="5639467"/>
            <a:ext cx="63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0" name="Rectangle 21">
            <a:extLst>
              <a:ext uri="{FF2B5EF4-FFF2-40B4-BE49-F238E27FC236}">
                <a16:creationId xmlns:a16="http://schemas.microsoft.com/office/drawing/2014/main" id="{11DAD408-0F04-41D3-AD69-1BDCEB084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8973" y="2788317"/>
            <a:ext cx="1425575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Tx/>
              <a:buNone/>
            </a:pPr>
            <a:r>
              <a:rPr lang="en-US" altLang="en-US" sz="160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Direct-Acting Antivirals</a:t>
            </a:r>
          </a:p>
        </p:txBody>
      </p:sp>
      <p:sp>
        <p:nvSpPr>
          <p:cNvPr id="71" name="Title 7">
            <a:extLst>
              <a:ext uri="{FF2B5EF4-FFF2-40B4-BE49-F238E27FC236}">
                <a16:creationId xmlns:a16="http://schemas.microsoft.com/office/drawing/2014/main" id="{4490D767-DDF3-4077-8932-D2C0BBF7BA0A}"/>
              </a:ext>
            </a:extLst>
          </p:cNvPr>
          <p:cNvSpPr txBox="1">
            <a:spLocks/>
          </p:cNvSpPr>
          <p:nvPr/>
        </p:nvSpPr>
        <p:spPr>
          <a:xfrm>
            <a:off x="129934" y="217469"/>
            <a:ext cx="11817752" cy="1103313"/>
          </a:xfrm>
          <a:prstGeom prst="rect">
            <a:avLst/>
          </a:prstGeom>
        </p:spPr>
        <p:txBody>
          <a:bodyPr/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600" b="1" dirty="0">
                <a:latin typeface="+mn-lt"/>
              </a:rPr>
              <a:t>Nearly Everyone With HCV Can Now Be Treated Successfully</a:t>
            </a:r>
          </a:p>
        </p:txBody>
      </p:sp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3E7122D6-5D01-4D62-B1AC-A6EB76A3FF97}"/>
              </a:ext>
            </a:extLst>
          </p:cNvPr>
          <p:cNvSpPr txBox="1">
            <a:spLocks/>
          </p:cNvSpPr>
          <p:nvPr/>
        </p:nvSpPr>
        <p:spPr>
          <a:xfrm>
            <a:off x="1844635" y="1588167"/>
            <a:ext cx="8455025" cy="1341437"/>
          </a:xfrm>
          <a:prstGeom prst="rect">
            <a:avLst/>
          </a:prstGeom>
        </p:spPr>
        <p:txBody>
          <a:bodyPr/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000" dirty="0"/>
              <a:t>Very high SVR rates; therapies highly tolerable</a:t>
            </a:r>
          </a:p>
          <a:p>
            <a:r>
              <a:rPr lang="en-US" altLang="en-US" sz="2000" dirty="0"/>
              <a:t>All-oral therapy for every patient</a:t>
            </a:r>
          </a:p>
          <a:p>
            <a:r>
              <a:rPr lang="en-US" altLang="en-US" sz="2000" dirty="0"/>
              <a:t>Treatment generally just 8-12 weeks</a:t>
            </a:r>
          </a:p>
          <a:p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862987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23786-4208-41C9-91F3-9E0F26B5E0C8}"/>
              </a:ext>
            </a:extLst>
          </p:cNvPr>
          <p:cNvSpPr txBox="1">
            <a:spLocks/>
          </p:cNvSpPr>
          <p:nvPr/>
        </p:nvSpPr>
        <p:spPr>
          <a:xfrm>
            <a:off x="1382889" y="349046"/>
            <a:ext cx="9677399" cy="1143000"/>
          </a:xfrm>
          <a:prstGeom prst="rect">
            <a:avLst/>
          </a:prstGeom>
        </p:spPr>
        <p:txBody>
          <a:bodyPr rtlCol="0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914126">
              <a:defRPr/>
            </a:pPr>
            <a:r>
              <a:rPr lang="en-US" sz="3200" b="1">
                <a:solidFill>
                  <a:schemeClr val="accent1"/>
                </a:solidFill>
                <a:effectLst/>
                <a:latin typeface="+mn-lt"/>
                <a:cs typeface="Arial" panose="020B0604020202020204" pitchFamily="34" charset="0"/>
              </a:rPr>
              <a:t>Current All-Oral Regimens</a:t>
            </a:r>
          </a:p>
          <a:p>
            <a:pPr algn="ctr" defTabSz="914126">
              <a:defRPr/>
            </a:pPr>
            <a:r>
              <a:rPr lang="en-US" sz="2400" b="0"/>
              <a:t>Single-pill formulations or 2-3-pill combinations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045ECDAF-4F44-42F5-ABCD-79C4977E4D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6156054"/>
              </p:ext>
            </p:extLst>
          </p:nvPr>
        </p:nvGraphicFramePr>
        <p:xfrm>
          <a:off x="1061884" y="1727185"/>
          <a:ext cx="7118555" cy="3707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9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92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7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Combination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121896" marR="121896" marT="45701" marB="4570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Brand Name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121896" marR="121896" marT="45701" marB="45701" horzOverflow="overflow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Sofosbuvir/velpatasvir</a:t>
                      </a:r>
                    </a:p>
                  </a:txBody>
                  <a:tcPr marL="121896" marR="121896" marT="45701" marB="4570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Epclusa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121896" marR="121896" marT="45701" marB="45701" anchor="ctr" horzOverflow="overflow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167938"/>
                  </a:ext>
                </a:extLst>
              </a:tr>
              <a:tr h="3707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Glecaprevir/pibrentasvir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121896" marR="121896" marT="45701" marB="4570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Mavyret </a:t>
                      </a: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Abbvie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121896" marR="121896" marT="45701" marB="45701" anchor="ctr" horzOverflow="overflow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436639"/>
                  </a:ext>
                </a:extLst>
              </a:tr>
              <a:tr h="3707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Sofosbuvir/velpatasvir/voxilaprevir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121896" marR="121896" marT="45701" marB="4570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Vosevi </a:t>
                      </a: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Gilead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121896" marR="121896" marT="45701" marB="45701" anchor="ctr" horzOverflow="overflow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0306173"/>
                  </a:ext>
                </a:extLst>
              </a:tr>
              <a:tr h="3707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Grazoprevir/elbasvir</a:t>
                      </a:r>
                    </a:p>
                  </a:txBody>
                  <a:tcPr marL="121896" marR="121896" marT="45701" marB="4570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121896" marR="121896" marT="45701" marB="45701" anchor="ctr" horzOverflow="overflow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7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Ombitasvir/paritaprevir/ritonavir </a:t>
                      </a:r>
                    </a:p>
                  </a:txBody>
                  <a:tcPr marL="121896" marR="121896" marT="45701" marB="4570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121896" marR="121896" marT="45701" marB="45701" anchor="ctr" horzOverflow="overflow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7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Ombitasvir/paritaprevir/ritonavir + dasabuvir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121896" marR="121896" marT="45701" marB="4570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121896" marR="121896" marT="45701" marB="45701" anchor="ctr" horzOverflow="overflow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608527"/>
                  </a:ext>
                </a:extLst>
              </a:tr>
              <a:tr h="3707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Sofosbuvir + daclatasvir</a:t>
                      </a:r>
                    </a:p>
                  </a:txBody>
                  <a:tcPr marL="121896" marR="121896" marT="45701" marB="4570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121896" marR="121896" marT="45701" marB="45701" anchor="ctr" horzOverflow="overflow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7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Sofosbuvir/ledipasvir</a:t>
                      </a:r>
                    </a:p>
                  </a:txBody>
                  <a:tcPr marL="121896" marR="121896" marT="45701" marB="4570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121896" marR="121896" marT="45701" marB="45701" anchor="ctr" horzOverflow="overflow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7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Simeprevir + sofosbuvir </a:t>
                      </a:r>
                    </a:p>
                  </a:txBody>
                  <a:tcPr marL="121896" marR="121896" marT="45701" marB="4570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121896" marR="121896" marT="45701" marB="45701" anchor="ctr" horzOverflow="overflow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A96D3692-7F6C-46BB-9539-DABADAA195A6}"/>
              </a:ext>
            </a:extLst>
          </p:cNvPr>
          <p:cNvSpPr/>
          <p:nvPr/>
        </p:nvSpPr>
        <p:spPr>
          <a:xfrm>
            <a:off x="8477956" y="2430370"/>
            <a:ext cx="308351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26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defRPr/>
            </a:pPr>
            <a:r>
              <a:rPr lang="en-US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Effective</a:t>
            </a:r>
            <a:r>
              <a:rPr lang="en-US" dirty="0"/>
              <a:t> </a:t>
            </a:r>
            <a:r>
              <a:rPr lang="en-US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for</a:t>
            </a:r>
            <a:r>
              <a:rPr lang="en-US" dirty="0"/>
              <a:t> </a:t>
            </a:r>
            <a:r>
              <a:rPr lang="en-US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all</a:t>
            </a:r>
            <a:r>
              <a:rPr lang="en-US" dirty="0"/>
              <a:t> </a:t>
            </a:r>
            <a:r>
              <a:rPr lang="en-US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genotypes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5B7FFA-39BB-CB11-0AB4-567879C11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632" y="2166325"/>
            <a:ext cx="536494" cy="2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661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C25C8-97CA-C2F6-819A-F84867AF1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4CD90-AE70-F99D-6ACA-1F6B9D69B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Glecaprevir/Pibrentasvir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7043" name="Content Placeholder 5">
            <a:extLst>
              <a:ext uri="{FF2B5EF4-FFF2-40B4-BE49-F238E27FC236}">
                <a16:creationId xmlns:a16="http://schemas.microsoft.com/office/drawing/2014/main" id="{2460E0AA-6AFD-8469-1213-23A34EFA9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" t="2222"/>
          <a:stretch/>
        </p:blipFill>
        <p:spPr>
          <a:xfrm>
            <a:off x="432962" y="2337883"/>
            <a:ext cx="7331850" cy="435716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69B9F6-1F6E-7ECD-383F-3CA78F2AC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4918F72F-D7E5-4215-AA12-2B6915039AC5}" type="slidenum">
              <a:rPr lang="en-US" sz="1050">
                <a:solidFill>
                  <a:srgbClr val="FFFFFF"/>
                </a:solidFill>
                <a:latin typeface="Calibri" panose="020F0502020204030204"/>
              </a:rPr>
              <a:pPr defTabSz="914400">
                <a:defRPr/>
              </a:pPr>
              <a:t>34</a:t>
            </a:fld>
            <a:endParaRPr lang="en-US" sz="10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F5E3D6-A447-0930-1D2E-918E013FE1B5}"/>
              </a:ext>
            </a:extLst>
          </p:cNvPr>
          <p:cNvSpPr txBox="1"/>
          <p:nvPr/>
        </p:nvSpPr>
        <p:spPr>
          <a:xfrm>
            <a:off x="838200" y="1331330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>
              <a:buFont typeface="Wingdings" panose="05000000000000000000" pitchFamily="2" charset="2"/>
              <a:buNone/>
            </a:pPr>
            <a:r>
              <a:rPr lang="en-US" sz="1800" b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GT1-6</a:t>
            </a:r>
          </a:p>
          <a:p>
            <a:pPr marL="285750" lvl="0" indent="-285750" algn="l">
              <a:buFont typeface="Wingdings" panose="05000000000000000000" pitchFamily="2" charset="2"/>
              <a:buChar char="§"/>
            </a:pPr>
            <a:r>
              <a:rPr lang="en-US" sz="1800" b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cirrhosis: 8 wks</a:t>
            </a:r>
          </a:p>
          <a:p>
            <a:pPr marL="285750" lvl="0" indent="-285750" algn="l">
              <a:buFont typeface="Wingdings" panose="05000000000000000000" pitchFamily="2" charset="2"/>
              <a:buChar char="§"/>
            </a:pPr>
            <a:r>
              <a:rPr lang="en-US" sz="1800" b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Compensated cirrhosis: 12 wks</a:t>
            </a:r>
            <a:endParaRPr lang="en-US" sz="1800" b="0" dirty="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15637A-7F27-3113-BEB6-04365ADF737C}"/>
              </a:ext>
            </a:extLst>
          </p:cNvPr>
          <p:cNvSpPr txBox="1"/>
          <p:nvPr/>
        </p:nvSpPr>
        <p:spPr>
          <a:xfrm>
            <a:off x="8347587" y="1582994"/>
            <a:ext cx="3103735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C000"/>
                </a:solidFill>
              </a:rPr>
              <a:t>Drug-Drug Interactions</a:t>
            </a:r>
            <a:endParaRPr lang="en-US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Statins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Oral contraceptives with 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Anticonvulsants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Cyclosporine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Digoxin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Various herbals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Rifampin</a:t>
            </a:r>
          </a:p>
        </p:txBody>
      </p:sp>
    </p:spTree>
    <p:extLst>
      <p:ext uri="{BB962C8B-B14F-4D97-AF65-F5344CB8AC3E}">
        <p14:creationId xmlns:p14="http://schemas.microsoft.com/office/powerpoint/2010/main" val="3359621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293F6-BEA1-F584-B879-78ADF48EC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03555-1145-4AC3-6929-76400B5F7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Sofosbuvir/Velpatasvir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5D8B26-0C96-FCDF-D2B2-7A30CF51D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4918F72F-D7E5-4215-AA12-2B6915039AC5}" type="slidenum">
              <a:rPr lang="en-US" sz="1050">
                <a:solidFill>
                  <a:srgbClr val="FFFFFF"/>
                </a:solidFill>
                <a:latin typeface="Calibri" panose="020F0502020204030204"/>
              </a:rPr>
              <a:pPr defTabSz="914400">
                <a:defRPr/>
              </a:pPr>
              <a:t>35</a:t>
            </a:fld>
            <a:endParaRPr lang="en-US" sz="10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2E37F7-5B7E-26BF-9C94-7F28B3CAA1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" t="293"/>
          <a:stretch/>
        </p:blipFill>
        <p:spPr>
          <a:xfrm>
            <a:off x="609600" y="2085838"/>
            <a:ext cx="6886222" cy="44530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F7DEAA-9C11-04ED-B12F-522ABEFA7829}"/>
              </a:ext>
            </a:extLst>
          </p:cNvPr>
          <p:cNvSpPr txBox="1"/>
          <p:nvPr/>
        </p:nvSpPr>
        <p:spPr>
          <a:xfrm>
            <a:off x="1399822" y="138336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1800" b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GT1-6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800" b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cirrhosis or compensated cirrhosis: 12 wks</a:t>
            </a:r>
            <a:endParaRPr lang="en-US" sz="1800" b="0" dirty="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5BB502-1FA4-C509-02E8-487EF075A853}"/>
              </a:ext>
            </a:extLst>
          </p:cNvPr>
          <p:cNvSpPr txBox="1"/>
          <p:nvPr/>
        </p:nvSpPr>
        <p:spPr>
          <a:xfrm>
            <a:off x="8347587" y="1582994"/>
            <a:ext cx="2638864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C000"/>
                </a:solidFill>
              </a:rPr>
              <a:t>Drug-Drug Interactions</a:t>
            </a:r>
            <a:endParaRPr lang="en-US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Amiodarone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Anticonvulsants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Various herbals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Rifampin</a:t>
            </a:r>
          </a:p>
        </p:txBody>
      </p:sp>
    </p:spTree>
    <p:extLst>
      <p:ext uri="{BB962C8B-B14F-4D97-AF65-F5344CB8AC3E}">
        <p14:creationId xmlns:p14="http://schemas.microsoft.com/office/powerpoint/2010/main" val="241265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828F1-8ECB-419D-9ADC-078E3CBB2809}"/>
              </a:ext>
            </a:extLst>
          </p:cNvPr>
          <p:cNvSpPr txBox="1">
            <a:spLocks/>
          </p:cNvSpPr>
          <p:nvPr/>
        </p:nvSpPr>
        <p:spPr>
          <a:xfrm>
            <a:off x="191910" y="381000"/>
            <a:ext cx="11695289" cy="936523"/>
          </a:xfrm>
          <a:prstGeom prst="rect">
            <a:avLst/>
          </a:prstGeom>
        </p:spPr>
        <p:txBody>
          <a:bodyPr rtlCol="0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84188" indent="-484188" algn="ctr" defTabSz="914126">
              <a:defRPr/>
            </a:pPr>
            <a:r>
              <a:rPr lang="en-US" sz="4000" b="1">
                <a:latin typeface="+mn-lt"/>
              </a:rPr>
              <a:t>Pretreatment Considerations</a:t>
            </a:r>
            <a:endParaRPr lang="en-US" sz="4000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4984-4E10-4454-A6F3-B50468BACEFE}"/>
              </a:ext>
            </a:extLst>
          </p:cNvPr>
          <p:cNvSpPr txBox="1">
            <a:spLocks/>
          </p:cNvSpPr>
          <p:nvPr/>
        </p:nvSpPr>
        <p:spPr>
          <a:xfrm>
            <a:off x="604838" y="2057400"/>
            <a:ext cx="11158183" cy="4106863"/>
          </a:xfrm>
          <a:prstGeom prst="rect">
            <a:avLst/>
          </a:prstGeom>
        </p:spPr>
        <p:txBody>
          <a:bodyPr rtlCol="0">
            <a:norm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797" indent="-342797" defTabSz="914126">
              <a:buClr>
                <a:schemeClr val="tx2">
                  <a:lumMod val="20000"/>
                  <a:lumOff val="80000"/>
                </a:schemeClr>
              </a:buClr>
              <a:buFont typeface="Wingdings" charset="2"/>
              <a:buChar char="§"/>
              <a:defRPr/>
            </a:pPr>
            <a:r>
              <a:rPr lang="en-US" sz="2800">
                <a:latin typeface="+mn-lt"/>
              </a:rPr>
              <a:t>Is patient a candidate for Simplified Treatment?</a:t>
            </a:r>
          </a:p>
          <a:p>
            <a:pPr marL="342797" indent="-342797" defTabSz="914126">
              <a:buClr>
                <a:schemeClr val="tx2">
                  <a:lumMod val="20000"/>
                  <a:lumOff val="80000"/>
                </a:schemeClr>
              </a:buClr>
              <a:buFont typeface="Wingdings" charset="2"/>
              <a:buChar char="§"/>
              <a:defRPr/>
            </a:pPr>
            <a:r>
              <a:rPr lang="en-US" sz="2800">
                <a:latin typeface="+mn-lt"/>
              </a:rPr>
              <a:t>Look for potential drug–drug interactions</a:t>
            </a:r>
          </a:p>
          <a:p>
            <a:pPr marL="717701" lvl="1" indent="-342797" defTabSz="914126">
              <a:buClr>
                <a:schemeClr val="tx2">
                  <a:lumMod val="20000"/>
                  <a:lumOff val="80000"/>
                </a:schemeClr>
              </a:buClr>
              <a:buFont typeface="Wingdings" charset="2"/>
              <a:buChar char="§"/>
              <a:defRPr/>
            </a:pPr>
            <a:r>
              <a:rPr lang="en-US" sz="2400"/>
              <a:t>Review </a:t>
            </a:r>
            <a:r>
              <a:rPr lang="en-US" sz="2400" dirty="0"/>
              <a:t>all herbals/supplements, prescription and OTC meds, including contraceptives and proton pump inhibitors</a:t>
            </a:r>
          </a:p>
          <a:p>
            <a:pPr marL="717701" lvl="1" indent="-342797" defTabSz="914126">
              <a:buClr>
                <a:schemeClr val="tx2">
                  <a:lumMod val="20000"/>
                  <a:lumOff val="80000"/>
                </a:schemeClr>
              </a:buClr>
              <a:buFont typeface="Wingdings" charset="2"/>
              <a:buChar char="§"/>
              <a:defRPr/>
            </a:pPr>
            <a:r>
              <a:rPr lang="en-US" sz="2400"/>
              <a:t>Ask about </a:t>
            </a:r>
            <a:r>
              <a:rPr lang="en-US" sz="2400" dirty="0"/>
              <a:t>PRN usage of </a:t>
            </a:r>
            <a:r>
              <a:rPr lang="en-US" sz="2400"/>
              <a:t>other drugs</a:t>
            </a:r>
          </a:p>
          <a:p>
            <a:pPr marL="717701" lvl="1" indent="-342797" defTabSz="914126">
              <a:buClr>
                <a:schemeClr val="tx2">
                  <a:lumMod val="20000"/>
                  <a:lumOff val="80000"/>
                </a:schemeClr>
              </a:buClr>
              <a:buFont typeface="Wingdings" charset="2"/>
              <a:buChar char="§"/>
              <a:defRPr/>
            </a:pPr>
            <a:r>
              <a:rPr lang="en-US" sz="2400"/>
              <a:t>Consult with clinical pharmacist when possible</a:t>
            </a:r>
          </a:p>
          <a:p>
            <a:pPr marL="717701" lvl="1" indent="-342797" defTabSz="914126">
              <a:buClr>
                <a:schemeClr val="tx2">
                  <a:lumMod val="20000"/>
                  <a:lumOff val="80000"/>
                </a:schemeClr>
              </a:buClr>
              <a:buFont typeface="Wingdings" charset="2"/>
              <a:buChar char="§"/>
              <a:defRPr/>
            </a:pPr>
            <a:r>
              <a:rPr lang="en-US" altLang="en-US" sz="2400"/>
              <a:t>Key</a:t>
            </a:r>
            <a:r>
              <a:rPr lang="en-US" altLang="en-US" sz="2400" b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en-US" sz="2400"/>
              <a:t>Resource:</a:t>
            </a:r>
            <a:r>
              <a:rPr lang="en-US" altLang="en-US" sz="2400" b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en-US" sz="2400" b="0">
                <a:solidFill>
                  <a:srgbClr val="000000"/>
                </a:solidFill>
                <a:latin typeface="+mn-lt"/>
                <a:hlinkClick r:id="rId3"/>
              </a:rPr>
              <a:t>Liverpool drug-interaction checker</a:t>
            </a:r>
            <a:endParaRPr lang="en-US" sz="2200" dirty="0"/>
          </a:p>
          <a:p>
            <a:pPr marL="342797" indent="-342797" defTabSz="914126">
              <a:buClr>
                <a:schemeClr val="tx2">
                  <a:lumMod val="20000"/>
                  <a:lumOff val="80000"/>
                </a:schemeClr>
              </a:buClr>
              <a:buFont typeface="Wingdings" charset="2"/>
              <a:buChar char="§"/>
              <a:defRPr/>
            </a:pPr>
            <a:r>
              <a:rPr lang="en-US" altLang="en-US" sz="2800"/>
              <a:t>No reason to withhold therapy from PWID</a:t>
            </a:r>
          </a:p>
        </p:txBody>
      </p:sp>
    </p:spTree>
    <p:extLst>
      <p:ext uri="{BB962C8B-B14F-4D97-AF65-F5344CB8AC3E}">
        <p14:creationId xmlns:p14="http://schemas.microsoft.com/office/powerpoint/2010/main" val="3683991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7DC49-D345-3E41-51AF-03949B30E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E115C-8977-F1BB-5970-0B39FCB99F37}"/>
              </a:ext>
            </a:extLst>
          </p:cNvPr>
          <p:cNvSpPr txBox="1">
            <a:spLocks/>
          </p:cNvSpPr>
          <p:nvPr/>
        </p:nvSpPr>
        <p:spPr>
          <a:xfrm>
            <a:off x="191910" y="381000"/>
            <a:ext cx="11695289" cy="936523"/>
          </a:xfrm>
          <a:prstGeom prst="rect">
            <a:avLst/>
          </a:prstGeom>
        </p:spPr>
        <p:txBody>
          <a:bodyPr rtlCol="0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84188" indent="-484188" algn="ctr" defTabSz="914126">
              <a:defRPr/>
            </a:pPr>
            <a:r>
              <a:rPr lang="en-US" sz="4000" b="1">
                <a:latin typeface="+mn-lt"/>
              </a:rPr>
              <a:t>Is patient a candidate for Simplified Treatment?</a:t>
            </a:r>
            <a:endParaRPr lang="en-US" sz="4000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7F1F6-3C67-29F1-5A8E-438AB31310D5}"/>
              </a:ext>
            </a:extLst>
          </p:cNvPr>
          <p:cNvSpPr txBox="1">
            <a:spLocks/>
          </p:cNvSpPr>
          <p:nvPr/>
        </p:nvSpPr>
        <p:spPr>
          <a:xfrm>
            <a:off x="516908" y="1683774"/>
            <a:ext cx="11158183" cy="4106863"/>
          </a:xfrm>
          <a:prstGeom prst="rect">
            <a:avLst/>
          </a:prstGeom>
        </p:spPr>
        <p:txBody>
          <a:bodyPr rtlCol="0">
            <a:norm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797" indent="-342797" defTabSz="914126">
              <a:buClr>
                <a:schemeClr val="tx2">
                  <a:lumMod val="20000"/>
                  <a:lumOff val="80000"/>
                </a:schemeClr>
              </a:buClr>
              <a:buFont typeface="Wingdings" charset="2"/>
              <a:buChar char="§"/>
              <a:defRPr/>
            </a:pPr>
            <a:r>
              <a:rPr lang="en-US" sz="2800">
                <a:latin typeface="+mn-lt"/>
              </a:rPr>
              <a:t>Yes </a:t>
            </a:r>
            <a:r>
              <a:rPr lang="en-US" sz="2800" b="1">
                <a:latin typeface="+mn-lt"/>
              </a:rPr>
              <a:t>Unless</a:t>
            </a:r>
          </a:p>
          <a:p>
            <a:pPr marL="717701" lvl="1" indent="-342797" defTabSz="914126">
              <a:buClr>
                <a:schemeClr val="tx2">
                  <a:lumMod val="20000"/>
                  <a:lumOff val="80000"/>
                </a:schemeClr>
              </a:buClr>
              <a:buFont typeface="Wingdings" charset="2"/>
              <a:buChar char="§"/>
              <a:defRPr/>
            </a:pPr>
            <a:r>
              <a:rPr lang="en-US" sz="2400"/>
              <a:t>Prior hepatitis C treatment</a:t>
            </a:r>
          </a:p>
          <a:p>
            <a:pPr marL="717701" lvl="1" indent="-342797" defTabSz="914126">
              <a:buClr>
                <a:schemeClr val="tx2">
                  <a:lumMod val="20000"/>
                  <a:lumOff val="80000"/>
                </a:schemeClr>
              </a:buClr>
              <a:buFont typeface="Wingdings" charset="2"/>
              <a:buChar char="§"/>
              <a:defRPr/>
            </a:pPr>
            <a:r>
              <a:rPr lang="en-US" sz="2400"/>
              <a:t>Cirrhosis (F4 on FibroSURE)</a:t>
            </a:r>
          </a:p>
          <a:p>
            <a:pPr marL="1001165" lvl="2" indent="-342797" defTabSz="914126">
              <a:buClr>
                <a:schemeClr val="tx2">
                  <a:lumMod val="20000"/>
                  <a:lumOff val="80000"/>
                </a:schemeClr>
              </a:buClr>
              <a:buFont typeface="Wingdings" charset="2"/>
              <a:buChar char="§"/>
              <a:defRPr/>
            </a:pPr>
            <a:r>
              <a:rPr lang="en-US" sz="2200"/>
              <a:t>But there is a rubric for patients with compensated cirrhosis</a:t>
            </a:r>
          </a:p>
          <a:p>
            <a:pPr marL="717701" lvl="1" indent="-342797" defTabSz="914126">
              <a:buClr>
                <a:schemeClr val="tx2">
                  <a:lumMod val="20000"/>
                  <a:lumOff val="80000"/>
                </a:schemeClr>
              </a:buClr>
              <a:buFont typeface="Wingdings" charset="2"/>
              <a:buChar char="§"/>
              <a:defRPr/>
            </a:pPr>
            <a:r>
              <a:rPr lang="en-US" sz="2400"/>
              <a:t>HBsAg positive</a:t>
            </a:r>
          </a:p>
          <a:p>
            <a:pPr marL="717701" lvl="1" indent="-342797" defTabSz="914126">
              <a:buClr>
                <a:schemeClr val="tx2">
                  <a:lumMod val="20000"/>
                  <a:lumOff val="80000"/>
                </a:schemeClr>
              </a:buClr>
              <a:buFont typeface="Wingdings" charset="2"/>
              <a:buChar char="§"/>
              <a:defRPr/>
            </a:pPr>
            <a:r>
              <a:rPr lang="en-US" sz="2400"/>
              <a:t>Current pregnancy</a:t>
            </a:r>
          </a:p>
          <a:p>
            <a:pPr marL="717701" lvl="1" indent="-342797" defTabSz="914126">
              <a:buClr>
                <a:schemeClr val="tx2">
                  <a:lumMod val="20000"/>
                  <a:lumOff val="80000"/>
                </a:schemeClr>
              </a:buClr>
              <a:buFont typeface="Wingdings" charset="2"/>
              <a:buChar char="§"/>
              <a:defRPr/>
            </a:pPr>
            <a:r>
              <a:rPr lang="en-US" sz="2400"/>
              <a:t>Known or suspected hepatocellular carcinoma</a:t>
            </a:r>
          </a:p>
          <a:p>
            <a:pPr marL="717701" lvl="1" indent="-342797" defTabSz="914126">
              <a:buClr>
                <a:schemeClr val="tx2">
                  <a:lumMod val="20000"/>
                  <a:lumOff val="80000"/>
                </a:schemeClr>
              </a:buClr>
              <a:buFont typeface="Wingdings" charset="2"/>
              <a:buChar char="§"/>
              <a:defRPr/>
            </a:pPr>
            <a:r>
              <a:rPr lang="en-US" sz="2400"/>
              <a:t>Prior liver transplantation</a:t>
            </a:r>
          </a:p>
        </p:txBody>
      </p:sp>
    </p:spTree>
    <p:extLst>
      <p:ext uri="{BB962C8B-B14F-4D97-AF65-F5344CB8AC3E}">
        <p14:creationId xmlns:p14="http://schemas.microsoft.com/office/powerpoint/2010/main" val="2789449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16FB9-75F4-1CC4-3432-A05F7FC1C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4CCF3-D866-AD76-9999-E2C23166AF0A}"/>
              </a:ext>
            </a:extLst>
          </p:cNvPr>
          <p:cNvSpPr txBox="1">
            <a:spLocks/>
          </p:cNvSpPr>
          <p:nvPr/>
        </p:nvSpPr>
        <p:spPr>
          <a:xfrm>
            <a:off x="191910" y="381000"/>
            <a:ext cx="11695289" cy="936523"/>
          </a:xfrm>
          <a:prstGeom prst="rect">
            <a:avLst/>
          </a:prstGeom>
        </p:spPr>
        <p:txBody>
          <a:bodyPr rtlCol="0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84188" indent="-484188" algn="ctr" defTabSz="914126">
              <a:defRPr/>
            </a:pPr>
            <a:r>
              <a:rPr lang="en-US" sz="4000" b="1">
                <a:latin typeface="+mn-lt"/>
              </a:rPr>
              <a:t>Is patient a candidate for</a:t>
            </a:r>
            <a:br>
              <a:rPr lang="en-US" sz="4000" b="1">
                <a:latin typeface="+mn-lt"/>
              </a:rPr>
            </a:br>
            <a:r>
              <a:rPr lang="en-US" sz="4000" b="1">
                <a:latin typeface="+mn-lt"/>
              </a:rPr>
              <a:t>Semi-Simplified Treatment?</a:t>
            </a:r>
            <a:endParaRPr lang="en-US" sz="4000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FCE47-9C2F-9E5F-5A57-DB20BC3B06F5}"/>
              </a:ext>
            </a:extLst>
          </p:cNvPr>
          <p:cNvSpPr txBox="1">
            <a:spLocks/>
          </p:cNvSpPr>
          <p:nvPr/>
        </p:nvSpPr>
        <p:spPr>
          <a:xfrm>
            <a:off x="516908" y="1683774"/>
            <a:ext cx="11158183" cy="4106863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797" indent="-342797" defTabSz="914126">
              <a:buClr>
                <a:schemeClr val="tx2">
                  <a:lumMod val="20000"/>
                  <a:lumOff val="80000"/>
                </a:schemeClr>
              </a:buClr>
              <a:buFont typeface="Wingdings" charset="2"/>
              <a:buChar char="§"/>
              <a:defRPr/>
            </a:pPr>
            <a:r>
              <a:rPr lang="en-US" sz="2800">
                <a:latin typeface="+mn-lt"/>
              </a:rPr>
              <a:t>(with complicated cirrhosis)</a:t>
            </a:r>
          </a:p>
          <a:p>
            <a:pPr marL="342797" indent="-342797" defTabSz="914126">
              <a:buClr>
                <a:schemeClr val="tx2">
                  <a:lumMod val="20000"/>
                  <a:lumOff val="80000"/>
                </a:schemeClr>
              </a:buClr>
              <a:buFont typeface="Wingdings" charset="2"/>
              <a:buChar char="§"/>
              <a:defRPr/>
            </a:pPr>
            <a:r>
              <a:rPr lang="en-US" sz="2800">
                <a:latin typeface="+mn-lt"/>
              </a:rPr>
              <a:t>Yes </a:t>
            </a:r>
            <a:r>
              <a:rPr lang="en-US" sz="2800" b="1">
                <a:latin typeface="+mn-lt"/>
              </a:rPr>
              <a:t>Unless</a:t>
            </a:r>
          </a:p>
          <a:p>
            <a:pPr marL="717701" lvl="1" indent="-342797" defTabSz="914126">
              <a:buClr>
                <a:schemeClr val="tx2">
                  <a:lumMod val="20000"/>
                  <a:lumOff val="80000"/>
                </a:schemeClr>
              </a:buClr>
              <a:buFont typeface="Wingdings" charset="2"/>
              <a:buChar char="§"/>
              <a:defRPr/>
            </a:pPr>
            <a:r>
              <a:rPr lang="en-US" sz="2400"/>
              <a:t>Decompensated cirrhosis (ever)</a:t>
            </a:r>
          </a:p>
          <a:p>
            <a:pPr marL="1001165" lvl="2" indent="-342797" defTabSz="914126">
              <a:buClr>
                <a:schemeClr val="tx2">
                  <a:lumMod val="20000"/>
                  <a:lumOff val="80000"/>
                </a:schemeClr>
              </a:buClr>
              <a:buFont typeface="Wingdings" charset="2"/>
              <a:buChar char="§"/>
              <a:defRPr/>
            </a:pPr>
            <a:r>
              <a:rPr lang="en-US" sz="2200"/>
              <a:t>Child-Turcotte-Pugh score ≥ 7</a:t>
            </a:r>
          </a:p>
          <a:p>
            <a:pPr marL="717701" lvl="1" indent="-342797" defTabSz="914126">
              <a:buClr>
                <a:schemeClr val="tx2">
                  <a:lumMod val="20000"/>
                  <a:lumOff val="80000"/>
                </a:schemeClr>
              </a:buClr>
              <a:buFont typeface="Wingdings" charset="2"/>
              <a:buChar char="§"/>
              <a:defRPr/>
            </a:pPr>
            <a:r>
              <a:rPr lang="en-US" sz="2400"/>
              <a:t>Prior hepatitis C treatment</a:t>
            </a:r>
          </a:p>
          <a:p>
            <a:pPr marL="717701" lvl="1" indent="-342797" defTabSz="914126">
              <a:buClr>
                <a:schemeClr val="tx2">
                  <a:lumMod val="20000"/>
                  <a:lumOff val="80000"/>
                </a:schemeClr>
              </a:buClr>
              <a:buFont typeface="Wingdings" charset="2"/>
              <a:buChar char="§"/>
              <a:defRPr/>
            </a:pPr>
            <a:r>
              <a:rPr lang="en-US" sz="2400"/>
              <a:t>End-stage renal disease (eGFR &lt; 30)</a:t>
            </a:r>
          </a:p>
          <a:p>
            <a:pPr marL="717701" lvl="1" indent="-342797" defTabSz="914126">
              <a:buClr>
                <a:schemeClr val="tx2">
                  <a:lumMod val="20000"/>
                  <a:lumOff val="80000"/>
                </a:schemeClr>
              </a:buClr>
              <a:buFont typeface="Wingdings" charset="2"/>
              <a:buChar char="§"/>
              <a:defRPr/>
            </a:pPr>
            <a:r>
              <a:rPr lang="en-US" sz="2400"/>
              <a:t>HBsAg positive</a:t>
            </a:r>
          </a:p>
          <a:p>
            <a:pPr marL="717701" lvl="1" indent="-342797" defTabSz="914126">
              <a:buClr>
                <a:schemeClr val="tx2">
                  <a:lumMod val="20000"/>
                  <a:lumOff val="80000"/>
                </a:schemeClr>
              </a:buClr>
              <a:buFont typeface="Wingdings" charset="2"/>
              <a:buChar char="§"/>
              <a:defRPr/>
            </a:pPr>
            <a:r>
              <a:rPr lang="en-US" sz="2400"/>
              <a:t>Current pregnancy</a:t>
            </a:r>
          </a:p>
          <a:p>
            <a:pPr marL="717701" lvl="1" indent="-342797" defTabSz="914126">
              <a:buClr>
                <a:schemeClr val="tx2">
                  <a:lumMod val="20000"/>
                  <a:lumOff val="80000"/>
                </a:schemeClr>
              </a:buClr>
              <a:buFont typeface="Wingdings" charset="2"/>
              <a:buChar char="§"/>
              <a:defRPr/>
            </a:pPr>
            <a:r>
              <a:rPr lang="en-US" sz="2400"/>
              <a:t>Known or suspected hepatocellular carcinoma</a:t>
            </a:r>
          </a:p>
          <a:p>
            <a:pPr marL="717701" lvl="1" indent="-342797" defTabSz="914126">
              <a:buClr>
                <a:schemeClr val="tx2">
                  <a:lumMod val="20000"/>
                  <a:lumOff val="80000"/>
                </a:schemeClr>
              </a:buClr>
              <a:buFont typeface="Wingdings" charset="2"/>
              <a:buChar char="§"/>
              <a:defRPr/>
            </a:pPr>
            <a:r>
              <a:rPr lang="en-US" sz="2400"/>
              <a:t>Prior liver transplantation</a:t>
            </a:r>
          </a:p>
        </p:txBody>
      </p:sp>
    </p:spTree>
    <p:extLst>
      <p:ext uri="{BB962C8B-B14F-4D97-AF65-F5344CB8AC3E}">
        <p14:creationId xmlns:p14="http://schemas.microsoft.com/office/powerpoint/2010/main" val="1056802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FEA17-AA1F-8618-111D-4E4F3A9DE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6D07F-6CF2-E915-2D9A-5FCE54573A07}"/>
              </a:ext>
            </a:extLst>
          </p:cNvPr>
          <p:cNvSpPr txBox="1">
            <a:spLocks/>
          </p:cNvSpPr>
          <p:nvPr/>
        </p:nvSpPr>
        <p:spPr>
          <a:xfrm>
            <a:off x="191910" y="381000"/>
            <a:ext cx="11695289" cy="936523"/>
          </a:xfrm>
          <a:prstGeom prst="rect">
            <a:avLst/>
          </a:prstGeom>
        </p:spPr>
        <p:txBody>
          <a:bodyPr rtlCol="0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84188" indent="-484188" algn="ctr" defTabSz="914126">
              <a:defRPr/>
            </a:pPr>
            <a:r>
              <a:rPr lang="en-US" sz="4000" b="1">
                <a:latin typeface="+mn-lt"/>
              </a:rPr>
              <a:t>If patient isn’t a candidate</a:t>
            </a:r>
            <a:endParaRPr lang="en-US" sz="4000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BA8CF-02D9-D97B-F56A-4EB4E940974B}"/>
              </a:ext>
            </a:extLst>
          </p:cNvPr>
          <p:cNvSpPr txBox="1">
            <a:spLocks/>
          </p:cNvSpPr>
          <p:nvPr/>
        </p:nvSpPr>
        <p:spPr>
          <a:xfrm>
            <a:off x="516908" y="1683774"/>
            <a:ext cx="11158183" cy="4106863"/>
          </a:xfrm>
          <a:prstGeom prst="rect">
            <a:avLst/>
          </a:prstGeom>
        </p:spPr>
        <p:txBody>
          <a:bodyPr rtlCol="0">
            <a:norm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797" indent="-342797" defTabSz="914126">
              <a:buClr>
                <a:schemeClr val="tx2">
                  <a:lumMod val="20000"/>
                  <a:lumOff val="80000"/>
                </a:schemeClr>
              </a:buClr>
              <a:buFont typeface="Wingdings" charset="2"/>
              <a:buChar char="§"/>
              <a:defRPr/>
            </a:pPr>
            <a:r>
              <a:rPr lang="en-US" sz="2800">
                <a:latin typeface="+mn-lt"/>
              </a:rPr>
              <a:t>Recruit a consultant who will collaborate</a:t>
            </a:r>
            <a:endParaRPr lang="en-US" sz="2800" b="1">
              <a:latin typeface="+mn-lt"/>
            </a:endParaRPr>
          </a:p>
          <a:p>
            <a:pPr marL="717701" lvl="1" indent="-342797" defTabSz="914126">
              <a:buClr>
                <a:schemeClr val="tx2">
                  <a:lumMod val="20000"/>
                  <a:lumOff val="80000"/>
                </a:schemeClr>
              </a:buClr>
              <a:buFont typeface="Wingdings" charset="2"/>
              <a:buChar char="§"/>
              <a:defRPr/>
            </a:pPr>
            <a:r>
              <a:rPr lang="en-US" sz="2400"/>
              <a:t>Hepatologist</a:t>
            </a:r>
          </a:p>
          <a:p>
            <a:pPr marL="717701" lvl="1" indent="-342797" defTabSz="914126">
              <a:buClr>
                <a:schemeClr val="tx2">
                  <a:lumMod val="20000"/>
                  <a:lumOff val="80000"/>
                </a:schemeClr>
              </a:buClr>
              <a:buFont typeface="Wingdings" charset="2"/>
              <a:buChar char="§"/>
              <a:defRPr/>
            </a:pPr>
            <a:r>
              <a:rPr lang="en-US" sz="2400"/>
              <a:t>Infectious disease specialist </a:t>
            </a:r>
          </a:p>
        </p:txBody>
      </p:sp>
    </p:spTree>
    <p:extLst>
      <p:ext uri="{BB962C8B-B14F-4D97-AF65-F5344CB8AC3E}">
        <p14:creationId xmlns:p14="http://schemas.microsoft.com/office/powerpoint/2010/main" val="754754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1C8379-6BFC-4C03-8774-ADEB1AFE2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65" y="310197"/>
            <a:ext cx="11498470" cy="623760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3E77D0-5BFD-48A7-A8CB-5306A8378D64}"/>
              </a:ext>
            </a:extLst>
          </p:cNvPr>
          <p:cNvSpPr txBox="1"/>
          <p:nvPr/>
        </p:nvSpPr>
        <p:spPr>
          <a:xfrm>
            <a:off x="346765" y="6547803"/>
            <a:ext cx="25819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HepVu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E2CA82-22A6-4881-AAA7-0EA08CD7D0BA}"/>
              </a:ext>
            </a:extLst>
          </p:cNvPr>
          <p:cNvSpPr txBox="1"/>
          <p:nvPr/>
        </p:nvSpPr>
        <p:spPr>
          <a:xfrm>
            <a:off x="8825948" y="503583"/>
            <a:ext cx="2875722" cy="13234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Ohio – 2013-2016, an estimated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1,000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every 100,000 were living with hepatitis C</a:t>
            </a:r>
          </a:p>
        </p:txBody>
      </p:sp>
    </p:spTree>
    <p:extLst>
      <p:ext uri="{BB962C8B-B14F-4D97-AF65-F5344CB8AC3E}">
        <p14:creationId xmlns:p14="http://schemas.microsoft.com/office/powerpoint/2010/main" val="3042337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93799-BD3C-3A5C-A865-AB3A652D3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B6483-AF6B-CFA2-2A3A-38009B72AC10}"/>
              </a:ext>
            </a:extLst>
          </p:cNvPr>
          <p:cNvSpPr txBox="1">
            <a:spLocks/>
          </p:cNvSpPr>
          <p:nvPr/>
        </p:nvSpPr>
        <p:spPr>
          <a:xfrm>
            <a:off x="191910" y="381000"/>
            <a:ext cx="11695289" cy="936523"/>
          </a:xfrm>
          <a:prstGeom prst="rect">
            <a:avLst/>
          </a:prstGeom>
        </p:spPr>
        <p:txBody>
          <a:bodyPr rtlCol="0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84188" indent="-484188" algn="ctr" defTabSz="914126">
              <a:defRPr/>
            </a:pPr>
            <a:r>
              <a:rPr lang="en-US" sz="4000" b="1">
                <a:latin typeface="+mn-lt"/>
              </a:rPr>
              <a:t>Child-Turcotte-Pugh score</a:t>
            </a:r>
            <a:endParaRPr lang="en-US" sz="4000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7A2A9-1657-1F53-FB26-39DD0F266B4E}"/>
              </a:ext>
            </a:extLst>
          </p:cNvPr>
          <p:cNvSpPr txBox="1">
            <a:spLocks/>
          </p:cNvSpPr>
          <p:nvPr/>
        </p:nvSpPr>
        <p:spPr>
          <a:xfrm>
            <a:off x="516908" y="849261"/>
            <a:ext cx="11158183" cy="695632"/>
          </a:xfrm>
          <a:prstGeom prst="rect">
            <a:avLst/>
          </a:prstGeom>
        </p:spPr>
        <p:txBody>
          <a:bodyPr rtlCol="0">
            <a:norm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797" indent="-342797" defTabSz="914126">
              <a:buClr>
                <a:schemeClr val="tx2">
                  <a:lumMod val="20000"/>
                  <a:lumOff val="80000"/>
                </a:schemeClr>
              </a:buClr>
              <a:buFont typeface="Wingdings" charset="2"/>
              <a:buChar char="§"/>
              <a:defRPr/>
            </a:pPr>
            <a:r>
              <a:rPr lang="en-US" sz="2800">
                <a:latin typeface="+mn-lt"/>
              </a:rPr>
              <a:t>Calculator: </a:t>
            </a:r>
            <a:r>
              <a:rPr lang="en-US" sz="2800">
                <a:latin typeface="+mn-lt"/>
                <a:hlinkClick r:id="rId3"/>
              </a:rPr>
              <a:t>https://www.hepatitisc.uw.edu/page/clinical-calculators/ctp</a:t>
            </a:r>
            <a:endParaRPr lang="en-US" sz="280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653DF6-8AE1-398D-F282-571F61DD8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673" y="1539715"/>
            <a:ext cx="5646652" cy="5306036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625F424-FE38-4798-5955-A2A01C0325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25851"/>
              </p:ext>
            </p:extLst>
          </p:nvPr>
        </p:nvGraphicFramePr>
        <p:xfrm>
          <a:off x="8944076" y="2697480"/>
          <a:ext cx="3247924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3962">
                  <a:extLst>
                    <a:ext uri="{9D8B030D-6E8A-4147-A177-3AD203B41FA5}">
                      <a16:colId xmlns:a16="http://schemas.microsoft.com/office/drawing/2014/main" val="497506535"/>
                    </a:ext>
                  </a:extLst>
                </a:gridCol>
                <a:gridCol w="1623962">
                  <a:extLst>
                    <a:ext uri="{9D8B030D-6E8A-4147-A177-3AD203B41FA5}">
                      <a16:colId xmlns:a16="http://schemas.microsoft.com/office/drawing/2014/main" val="1083585549"/>
                    </a:ext>
                  </a:extLst>
                </a:gridCol>
              </a:tblGrid>
              <a:tr h="295118">
                <a:tc>
                  <a:txBody>
                    <a:bodyPr/>
                    <a:lstStyle/>
                    <a:p>
                      <a:r>
                        <a:rPr lang="en-US"/>
                        <a:t>Score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Class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321604"/>
                  </a:ext>
                </a:extLst>
              </a:tr>
              <a:tr h="295118">
                <a:tc>
                  <a:txBody>
                    <a:bodyPr/>
                    <a:lstStyle/>
                    <a:p>
                      <a:r>
                        <a:rPr lang="en-US"/>
                        <a:t>5-6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2433714"/>
                  </a:ext>
                </a:extLst>
              </a:tr>
              <a:tr h="295118">
                <a:tc>
                  <a:txBody>
                    <a:bodyPr/>
                    <a:lstStyle/>
                    <a:p>
                      <a:r>
                        <a:rPr lang="en-US"/>
                        <a:t>7-9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7414260"/>
                  </a:ext>
                </a:extLst>
              </a:tr>
              <a:tr h="295118">
                <a:tc>
                  <a:txBody>
                    <a:bodyPr/>
                    <a:lstStyle/>
                    <a:p>
                      <a:r>
                        <a:rPr lang="en-US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23612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8371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89C33-1895-60AE-14CF-7447AE285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4B777-1AA4-CFA1-3FF1-59190B637BCC}"/>
              </a:ext>
            </a:extLst>
          </p:cNvPr>
          <p:cNvSpPr txBox="1">
            <a:spLocks/>
          </p:cNvSpPr>
          <p:nvPr/>
        </p:nvSpPr>
        <p:spPr>
          <a:xfrm>
            <a:off x="191910" y="381000"/>
            <a:ext cx="11695289" cy="936523"/>
          </a:xfrm>
          <a:prstGeom prst="rect">
            <a:avLst/>
          </a:prstGeom>
        </p:spPr>
        <p:txBody>
          <a:bodyPr rtlCol="0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84188" indent="-484188" algn="ctr" defTabSz="914126">
              <a:defRPr/>
            </a:pPr>
            <a:r>
              <a:rPr lang="en-US" sz="4000" b="1">
                <a:latin typeface="+mn-lt"/>
              </a:rPr>
              <a:t>Treatment Monitoring</a:t>
            </a:r>
            <a:endParaRPr lang="en-US" sz="4000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7A220-13D6-A4E7-45D6-BF70A916BE63}"/>
              </a:ext>
            </a:extLst>
          </p:cNvPr>
          <p:cNvSpPr txBox="1">
            <a:spLocks/>
          </p:cNvSpPr>
          <p:nvPr/>
        </p:nvSpPr>
        <p:spPr>
          <a:xfrm>
            <a:off x="516908" y="1683774"/>
            <a:ext cx="11158183" cy="4106863"/>
          </a:xfrm>
          <a:prstGeom prst="rect">
            <a:avLst/>
          </a:prstGeom>
        </p:spPr>
        <p:txBody>
          <a:bodyPr rtlCol="0">
            <a:norm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797" indent="-342797" defTabSz="914126">
              <a:buClr>
                <a:schemeClr val="tx2">
                  <a:lumMod val="20000"/>
                  <a:lumOff val="80000"/>
                </a:schemeClr>
              </a:buClr>
              <a:buFont typeface="Wingdings" charset="2"/>
              <a:buChar char="§"/>
              <a:defRPr/>
            </a:pPr>
            <a:r>
              <a:rPr lang="en-US" sz="2400"/>
              <a:t>If on medication for diabetes mellitus: monitor for hypoglycemia</a:t>
            </a:r>
          </a:p>
          <a:p>
            <a:pPr marL="342797" indent="-342797" defTabSz="914126">
              <a:buClr>
                <a:schemeClr val="tx2">
                  <a:lumMod val="20000"/>
                  <a:lumOff val="80000"/>
                </a:schemeClr>
              </a:buClr>
              <a:buFont typeface="Wingdings" charset="2"/>
              <a:buChar char="§"/>
              <a:defRPr/>
            </a:pPr>
            <a:r>
              <a:rPr lang="en-US" sz="2400"/>
              <a:t>If on warfarin: monitor for subtherapeutic anticoagulation</a:t>
            </a:r>
          </a:p>
          <a:p>
            <a:pPr marL="342797" indent="-342797" defTabSz="914126">
              <a:buClr>
                <a:schemeClr val="tx2">
                  <a:lumMod val="20000"/>
                  <a:lumOff val="80000"/>
                </a:schemeClr>
              </a:buClr>
              <a:buFont typeface="Wingdings" charset="2"/>
              <a:buChar char="§"/>
              <a:defRPr/>
            </a:pPr>
            <a:r>
              <a:rPr lang="en-US" sz="3200"/>
              <a:t>No laboratory monitoring is required for other patients</a:t>
            </a:r>
          </a:p>
        </p:txBody>
      </p:sp>
    </p:spTree>
    <p:extLst>
      <p:ext uri="{BB962C8B-B14F-4D97-AF65-F5344CB8AC3E}">
        <p14:creationId xmlns:p14="http://schemas.microsoft.com/office/powerpoint/2010/main" val="1949324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308F8-EC18-15F9-828E-A98B5A357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A04EA-15DF-D7F9-F6FA-24BFEB372B44}"/>
              </a:ext>
            </a:extLst>
          </p:cNvPr>
          <p:cNvSpPr txBox="1">
            <a:spLocks/>
          </p:cNvSpPr>
          <p:nvPr/>
        </p:nvSpPr>
        <p:spPr>
          <a:xfrm>
            <a:off x="191910" y="381000"/>
            <a:ext cx="11695289" cy="686363"/>
          </a:xfrm>
          <a:prstGeom prst="rect">
            <a:avLst/>
          </a:prstGeom>
        </p:spPr>
        <p:txBody>
          <a:bodyPr rtlCol="0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84188" indent="-484188" algn="ctr" defTabSz="914126">
              <a:defRPr/>
            </a:pPr>
            <a:r>
              <a:rPr lang="en-US" sz="4000" b="1">
                <a:latin typeface="+mn-lt"/>
              </a:rPr>
              <a:t>Test of Cure</a:t>
            </a:r>
            <a:endParaRPr lang="en-US" sz="4000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C5E32-017F-206F-A200-ED0ED46F9361}"/>
              </a:ext>
            </a:extLst>
          </p:cNvPr>
          <p:cNvSpPr txBox="1">
            <a:spLocks/>
          </p:cNvSpPr>
          <p:nvPr/>
        </p:nvSpPr>
        <p:spPr>
          <a:xfrm>
            <a:off x="606360" y="2214237"/>
            <a:ext cx="11158183" cy="3007496"/>
          </a:xfrm>
          <a:prstGeom prst="rect">
            <a:avLst/>
          </a:prstGeom>
        </p:spPr>
        <p:txBody>
          <a:bodyPr rtlCol="0">
            <a:norm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797" indent="-342797" defTabSz="914126">
              <a:buClr>
                <a:schemeClr val="tx2">
                  <a:lumMod val="20000"/>
                  <a:lumOff val="80000"/>
                </a:schemeClr>
              </a:buClr>
              <a:buFont typeface="Wingdings" charset="2"/>
              <a:buChar char="§"/>
              <a:defRPr/>
            </a:pPr>
            <a:r>
              <a:rPr lang="en-US" sz="2400"/>
              <a:t>RNA Undetectable</a:t>
            </a:r>
          </a:p>
          <a:p>
            <a:pPr marL="717701" lvl="1" indent="-342797" defTabSz="914126">
              <a:buClr>
                <a:schemeClr val="tx2">
                  <a:lumMod val="20000"/>
                  <a:lumOff val="80000"/>
                </a:schemeClr>
              </a:buClr>
              <a:buFont typeface="Wingdings" charset="2"/>
              <a:buChar char="§"/>
              <a:defRPr/>
            </a:pPr>
            <a:r>
              <a:rPr lang="en-US" sz="2000"/>
              <a:t>= virologic cure</a:t>
            </a:r>
          </a:p>
          <a:p>
            <a:pPr marL="717701" lvl="1" indent="-342797" defTabSz="914126">
              <a:buClr>
                <a:schemeClr val="tx2">
                  <a:lumMod val="20000"/>
                  <a:lumOff val="80000"/>
                </a:schemeClr>
              </a:buClr>
              <a:buFont typeface="Wingdings" charset="2"/>
              <a:buChar char="§"/>
              <a:defRPr/>
            </a:pPr>
            <a:r>
              <a:rPr lang="en-US" sz="2000"/>
              <a:t>If liver function tests remain abnormal  </a:t>
            </a:r>
            <a:r>
              <a:rPr lang="en-US" sz="2000">
                <a:solidFill>
                  <a:srgbClr val="FF0000"/>
                </a:solidFill>
                <a:latin typeface="Sabon Next LT" panose="02000500000000000000" pitchFamily="2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2000"/>
              <a:t> Rule out other causes of liver disease </a:t>
            </a:r>
          </a:p>
          <a:p>
            <a:pPr marL="342797" indent="-342797" defTabSz="914126">
              <a:buClr>
                <a:schemeClr val="tx2">
                  <a:lumMod val="20000"/>
                  <a:lumOff val="80000"/>
                </a:schemeClr>
              </a:buClr>
              <a:buFont typeface="Wingdings" charset="2"/>
              <a:buChar char="§"/>
              <a:defRPr/>
            </a:pPr>
            <a:r>
              <a:rPr lang="en-US" sz="2400"/>
              <a:t>RNA Detectable</a:t>
            </a:r>
          </a:p>
          <a:p>
            <a:pPr marL="717701" lvl="1" indent="-342797" defTabSz="914126">
              <a:buClr>
                <a:schemeClr val="tx2">
                  <a:lumMod val="20000"/>
                  <a:lumOff val="80000"/>
                </a:schemeClr>
              </a:buClr>
              <a:buFont typeface="Wingdings" charset="2"/>
              <a:buChar char="§"/>
              <a:defRPr/>
            </a:pPr>
            <a:r>
              <a:rPr lang="en-US" sz="2000">
                <a:solidFill>
                  <a:srgbClr val="FF0000"/>
                </a:solidFill>
                <a:effectLst/>
                <a:latin typeface="Sabon Next LT" panose="02000500000000000000" pitchFamily="2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000"/>
              <a:t>Refer for further care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DCBFB3-565A-4E4A-92C1-A6F75457C2F0}"/>
              </a:ext>
            </a:extLst>
          </p:cNvPr>
          <p:cNvSpPr txBox="1">
            <a:spLocks/>
          </p:cNvSpPr>
          <p:nvPr/>
        </p:nvSpPr>
        <p:spPr>
          <a:xfrm>
            <a:off x="234981" y="960782"/>
            <a:ext cx="11695289" cy="686363"/>
          </a:xfrm>
          <a:prstGeom prst="rect">
            <a:avLst/>
          </a:prstGeom>
        </p:spPr>
        <p:txBody>
          <a:bodyPr rtlCol="0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84188" indent="-484188" algn="ctr" defTabSz="914126">
              <a:defRPr/>
            </a:pPr>
            <a:r>
              <a:rPr lang="en-US" sz="3600" b="1">
                <a:latin typeface="+mn-lt"/>
              </a:rPr>
              <a:t>≥ 12 weeks after end of therapy</a:t>
            </a:r>
            <a:endParaRPr lang="en-US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39144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DCCB0-45EA-CAC0-4A8E-FCAF8379D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E07C7-64B1-BD01-FE2F-40452BB30B4D}"/>
              </a:ext>
            </a:extLst>
          </p:cNvPr>
          <p:cNvSpPr txBox="1">
            <a:spLocks/>
          </p:cNvSpPr>
          <p:nvPr/>
        </p:nvSpPr>
        <p:spPr>
          <a:xfrm>
            <a:off x="191910" y="381000"/>
            <a:ext cx="11695289" cy="936523"/>
          </a:xfrm>
          <a:prstGeom prst="rect">
            <a:avLst/>
          </a:prstGeom>
        </p:spPr>
        <p:txBody>
          <a:bodyPr rtlCol="0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84188" indent="-484188" algn="ctr" defTabSz="914126">
              <a:defRPr/>
            </a:pPr>
            <a:r>
              <a:rPr lang="en-US" sz="4000" b="1">
                <a:latin typeface="+mn-lt"/>
              </a:rPr>
              <a:t>Followup of SVR</a:t>
            </a:r>
            <a:endParaRPr lang="en-US" sz="4000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1CFB7-4D8C-0455-F486-6BD68C35062D}"/>
              </a:ext>
            </a:extLst>
          </p:cNvPr>
          <p:cNvSpPr txBox="1">
            <a:spLocks/>
          </p:cNvSpPr>
          <p:nvPr/>
        </p:nvSpPr>
        <p:spPr>
          <a:xfrm>
            <a:off x="516908" y="1683774"/>
            <a:ext cx="11158183" cy="4106863"/>
          </a:xfrm>
          <a:prstGeom prst="rect">
            <a:avLst/>
          </a:prstGeom>
        </p:spPr>
        <p:txBody>
          <a:bodyPr rtlCol="0">
            <a:norm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797" indent="-342797" defTabSz="914126">
              <a:buClr>
                <a:schemeClr val="tx2">
                  <a:lumMod val="20000"/>
                  <a:lumOff val="80000"/>
                </a:schemeClr>
              </a:buClr>
              <a:buFont typeface="Wingdings" charset="2"/>
              <a:buChar char="§"/>
              <a:defRPr/>
            </a:pPr>
            <a:r>
              <a:rPr lang="en-US" sz="2400"/>
              <a:t>(avoid alcohol)</a:t>
            </a:r>
          </a:p>
          <a:p>
            <a:pPr marL="342797" indent="-342797" defTabSz="914126">
              <a:buClr>
                <a:schemeClr val="tx2">
                  <a:lumMod val="20000"/>
                  <a:lumOff val="80000"/>
                </a:schemeClr>
              </a:buClr>
              <a:buFont typeface="Wingdings" charset="2"/>
              <a:buChar char="§"/>
              <a:defRPr/>
            </a:pPr>
            <a:endParaRPr lang="en-US" sz="2400"/>
          </a:p>
          <a:p>
            <a:pPr marL="342797" indent="-342797" defTabSz="914126">
              <a:buClr>
                <a:schemeClr val="tx2">
                  <a:lumMod val="20000"/>
                  <a:lumOff val="80000"/>
                </a:schemeClr>
              </a:buClr>
              <a:buFont typeface="Wingdings" charset="2"/>
              <a:buChar char="§"/>
              <a:defRPr/>
            </a:pPr>
            <a:r>
              <a:rPr lang="en-US" sz="2400"/>
              <a:t>If patient is at ongoing risk, test RNA annually</a:t>
            </a:r>
          </a:p>
          <a:p>
            <a:pPr marL="717701" lvl="1" indent="-342797" defTabSz="914126">
              <a:buClr>
                <a:schemeClr val="tx2">
                  <a:lumMod val="20000"/>
                  <a:lumOff val="80000"/>
                </a:schemeClr>
              </a:buClr>
              <a:buFont typeface="Wingdings" charset="2"/>
              <a:buChar char="§"/>
              <a:defRPr/>
            </a:pPr>
            <a:r>
              <a:rPr lang="en-US" sz="2000"/>
              <a:t>The rate of reinfection in the PWID population is low</a:t>
            </a:r>
          </a:p>
          <a:p>
            <a:pPr marL="342797" indent="-342797" defTabSz="914126">
              <a:buClr>
                <a:schemeClr val="tx2">
                  <a:lumMod val="20000"/>
                  <a:lumOff val="80000"/>
                </a:schemeClr>
              </a:buClr>
              <a:buFont typeface="Wingdings" charset="2"/>
              <a:buChar char="§"/>
              <a:defRPr/>
            </a:pPr>
            <a:r>
              <a:rPr lang="en-US" sz="2400"/>
              <a:t>Otherwise, no followup needed</a:t>
            </a:r>
          </a:p>
          <a:p>
            <a:pPr marL="342797" indent="-342797" defTabSz="914126">
              <a:buClr>
                <a:schemeClr val="tx2">
                  <a:lumMod val="20000"/>
                  <a:lumOff val="80000"/>
                </a:schemeClr>
              </a:buClr>
              <a:buFont typeface="Wingdings" charset="2"/>
              <a:buChar char="§"/>
              <a:defRPr/>
            </a:pPr>
            <a:r>
              <a:rPr lang="en-US" sz="2400"/>
              <a:t>Patients without cirrhosis appear not to need HCC surveillance</a:t>
            </a:r>
          </a:p>
          <a:p>
            <a:pPr marL="717701" lvl="1" indent="-342797" defTabSz="914126">
              <a:buClr>
                <a:schemeClr val="tx2">
                  <a:lumMod val="20000"/>
                  <a:lumOff val="80000"/>
                </a:schemeClr>
              </a:buClr>
              <a:buFont typeface="Wingdings" charset="2"/>
              <a:buChar char="§"/>
              <a:defRPr/>
            </a:pPr>
            <a:r>
              <a:rPr lang="en-US" sz="2000"/>
              <a:t>If they did, it would be with ultrasound, not alpha-fetoprotein</a:t>
            </a:r>
          </a:p>
        </p:txBody>
      </p:sp>
    </p:spTree>
    <p:extLst>
      <p:ext uri="{BB962C8B-B14F-4D97-AF65-F5344CB8AC3E}">
        <p14:creationId xmlns:p14="http://schemas.microsoft.com/office/powerpoint/2010/main" val="450506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DBFC8CB-F2EE-4CD8-AB0D-C073B17042AB}"/>
              </a:ext>
            </a:extLst>
          </p:cNvPr>
          <p:cNvSpPr txBox="1">
            <a:spLocks/>
          </p:cNvSpPr>
          <p:nvPr/>
        </p:nvSpPr>
        <p:spPr>
          <a:xfrm>
            <a:off x="1052612" y="127000"/>
            <a:ext cx="10001956" cy="838198"/>
          </a:xfrm>
          <a:prstGeom prst="rect">
            <a:avLst/>
          </a:prstGeom>
        </p:spPr>
        <p:txBody>
          <a:bodyPr/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>
                <a:solidFill>
                  <a:schemeClr val="accent1"/>
                </a:solidFill>
                <a:latin typeface="+mn-lt"/>
              </a:rPr>
              <a:t>Follow-Up </a:t>
            </a:r>
            <a:r>
              <a:rPr lang="en-US" sz="3600" b="1" dirty="0">
                <a:solidFill>
                  <a:schemeClr val="accent1"/>
                </a:solidFill>
                <a:latin typeface="+mn-lt"/>
              </a:rPr>
              <a:t>of SVR Patients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4EE90C01-6EF9-4CBF-9E09-513F55AC9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11" y="6348475"/>
            <a:ext cx="61818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 err="1">
                <a:latin typeface="+mn-lt"/>
                <a:cs typeface="Arial" pitchFamily="34" charset="0"/>
              </a:rPr>
              <a:t>Serfaty</a:t>
            </a:r>
            <a:r>
              <a:rPr lang="en-US" sz="1400" dirty="0">
                <a:latin typeface="+mn-lt"/>
                <a:cs typeface="Arial" pitchFamily="34" charset="0"/>
              </a:rPr>
              <a:t> L, et al. </a:t>
            </a:r>
            <a:r>
              <a:rPr lang="en-US" sz="1400" i="1" dirty="0">
                <a:latin typeface="+mn-lt"/>
                <a:cs typeface="Arial" pitchFamily="34" charset="0"/>
              </a:rPr>
              <a:t>Liver Int</a:t>
            </a:r>
            <a:r>
              <a:rPr lang="en-US" sz="1400" dirty="0">
                <a:latin typeface="+mn-lt"/>
                <a:cs typeface="Arial" pitchFamily="34" charset="0"/>
              </a:rPr>
              <a:t>. 2016;36(suppl </a:t>
            </a:r>
            <a:r>
              <a:rPr lang="en-US" sz="1400" dirty="0" err="1">
                <a:latin typeface="+mn-lt"/>
                <a:cs typeface="Arial" pitchFamily="34" charset="0"/>
              </a:rPr>
              <a:t>S1</a:t>
            </a:r>
            <a:r>
              <a:rPr lang="en-US" sz="1400" dirty="0">
                <a:latin typeface="+mn-lt"/>
                <a:cs typeface="Arial" pitchFamily="34" charset="0"/>
              </a:rPr>
              <a:t>):67-71.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A2AD07-4B45-49C2-9B0C-0F6CEC2A7EAB}"/>
              </a:ext>
            </a:extLst>
          </p:cNvPr>
          <p:cNvSpPr txBox="1"/>
          <p:nvPr/>
        </p:nvSpPr>
        <p:spPr>
          <a:xfrm>
            <a:off x="2491710" y="1313131"/>
            <a:ext cx="1739580" cy="5909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cs typeface="Arial" pitchFamily="34" charset="0"/>
              </a:rPr>
              <a:t>SVR12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cs typeface="Arial" pitchFamily="34" charset="0"/>
              </a:rPr>
              <a:t>(baseline </a:t>
            </a:r>
            <a:r>
              <a:rPr lang="en-US" b="1" dirty="0" err="1">
                <a:cs typeface="Arial" pitchFamily="34" charset="0"/>
              </a:rPr>
              <a:t>F0</a:t>
            </a:r>
            <a:r>
              <a:rPr lang="en-US" b="1" dirty="0">
                <a:cs typeface="Arial" pitchFamily="34" charset="0"/>
              </a:rPr>
              <a:t>/</a:t>
            </a:r>
            <a:r>
              <a:rPr lang="en-US" b="1" dirty="0" err="1">
                <a:cs typeface="Arial" pitchFamily="34" charset="0"/>
              </a:rPr>
              <a:t>F1</a:t>
            </a:r>
            <a:r>
              <a:rPr lang="en-US" b="1" dirty="0">
                <a:cs typeface="Arial" pitchFamily="34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9D6A68-0DD6-4CAE-ACEC-622E889FEFD6}"/>
              </a:ext>
            </a:extLst>
          </p:cNvPr>
          <p:cNvSpPr txBox="1"/>
          <p:nvPr/>
        </p:nvSpPr>
        <p:spPr>
          <a:xfrm>
            <a:off x="5260193" y="1310263"/>
            <a:ext cx="1734770" cy="590931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cs typeface="Arial" pitchFamily="34" charset="0"/>
              </a:rPr>
              <a:t>SVR12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cs typeface="Arial" pitchFamily="34" charset="0"/>
              </a:rPr>
              <a:t>(baseline </a:t>
            </a:r>
            <a:r>
              <a:rPr lang="en-US" b="1" dirty="0" err="1">
                <a:cs typeface="Arial" pitchFamily="34" charset="0"/>
              </a:rPr>
              <a:t>F2</a:t>
            </a:r>
            <a:r>
              <a:rPr lang="en-US" b="1" dirty="0">
                <a:cs typeface="Arial" pitchFamily="34" charset="0"/>
              </a:rPr>
              <a:t>/</a:t>
            </a:r>
            <a:r>
              <a:rPr lang="en-US" b="1" dirty="0" err="1">
                <a:cs typeface="Arial" pitchFamily="34" charset="0"/>
              </a:rPr>
              <a:t>F3</a:t>
            </a:r>
            <a:r>
              <a:rPr lang="en-US" b="1" dirty="0">
                <a:cs typeface="Arial" pitchFamily="34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A4FF76-597B-489F-9DA6-EE465D271644}"/>
              </a:ext>
            </a:extLst>
          </p:cNvPr>
          <p:cNvSpPr txBox="1"/>
          <p:nvPr/>
        </p:nvSpPr>
        <p:spPr>
          <a:xfrm>
            <a:off x="8489664" y="1301637"/>
            <a:ext cx="2459648" cy="59093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cs typeface="Arial" pitchFamily="34" charset="0"/>
              </a:rPr>
              <a:t>SVR12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cs typeface="Arial" pitchFamily="34" charset="0"/>
              </a:rPr>
              <a:t>(baseline </a:t>
            </a:r>
            <a:r>
              <a:rPr lang="en-US" b="1" dirty="0" err="1">
                <a:cs typeface="Arial" pitchFamily="34" charset="0"/>
              </a:rPr>
              <a:t>F4</a:t>
            </a:r>
            <a:r>
              <a:rPr lang="en-US" b="1" dirty="0">
                <a:cs typeface="Arial" pitchFamily="34" charset="0"/>
              </a:rPr>
              <a:t> [cirrhosis])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E8E2A4-3365-49D2-8672-0EF75A729279}"/>
              </a:ext>
            </a:extLst>
          </p:cNvPr>
          <p:cNvSpPr txBox="1"/>
          <p:nvPr/>
        </p:nvSpPr>
        <p:spPr>
          <a:xfrm>
            <a:off x="2794474" y="2336757"/>
            <a:ext cx="1128322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cs typeface="Arial" pitchFamily="34" charset="0"/>
              </a:rPr>
              <a:t>Post-SVR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cs typeface="Arial" pitchFamily="34" charset="0"/>
              </a:rPr>
              <a:t>Week 48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B388F4-BDC1-4A4B-9FF7-765E928FD3C3}"/>
              </a:ext>
            </a:extLst>
          </p:cNvPr>
          <p:cNvSpPr txBox="1"/>
          <p:nvPr/>
        </p:nvSpPr>
        <p:spPr>
          <a:xfrm>
            <a:off x="5560549" y="2333889"/>
            <a:ext cx="1128322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n-US" b="1" dirty="0">
                <a:cs typeface="Arial" pitchFamily="34" charset="0"/>
              </a:rPr>
              <a:t>Post-SVR</a:t>
            </a:r>
          </a:p>
          <a:p>
            <a:pPr lvl="0" algn="ctr">
              <a:lnSpc>
                <a:spcPct val="90000"/>
              </a:lnSpc>
            </a:pPr>
            <a:r>
              <a:rPr lang="en-US" b="1" dirty="0">
                <a:cs typeface="Arial" pitchFamily="34" charset="0"/>
              </a:rPr>
              <a:t>Week 48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8C8F4E-6EBC-4DCF-BF9F-70FD50C3FE8D}"/>
              </a:ext>
            </a:extLst>
          </p:cNvPr>
          <p:cNvSpPr txBox="1"/>
          <p:nvPr/>
        </p:nvSpPr>
        <p:spPr>
          <a:xfrm>
            <a:off x="9152459" y="2325263"/>
            <a:ext cx="1128322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n-US" b="1" dirty="0">
                <a:cs typeface="Arial" pitchFamily="34" charset="0"/>
              </a:rPr>
              <a:t>Post-SVR</a:t>
            </a:r>
          </a:p>
          <a:p>
            <a:pPr lvl="0" algn="ctr">
              <a:lnSpc>
                <a:spcPct val="90000"/>
              </a:lnSpc>
            </a:pPr>
            <a:r>
              <a:rPr lang="en-US" b="1" dirty="0">
                <a:cs typeface="Arial" pitchFamily="34" charset="0"/>
              </a:rPr>
              <a:t>Week 48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4B74A0-48CB-4E48-B361-9215B0C787C5}"/>
              </a:ext>
            </a:extLst>
          </p:cNvPr>
          <p:cNvSpPr txBox="1"/>
          <p:nvPr/>
        </p:nvSpPr>
        <p:spPr>
          <a:xfrm>
            <a:off x="2375375" y="2903205"/>
            <a:ext cx="1960793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cs typeface="Arial" pitchFamily="34" charset="0"/>
              </a:rPr>
              <a:t>HCV RNA</a:t>
            </a:r>
          </a:p>
          <a:p>
            <a:pPr algn="ctr">
              <a:lnSpc>
                <a:spcPct val="90000"/>
              </a:lnSpc>
            </a:pPr>
            <a:r>
              <a:rPr lang="en-US">
                <a:cs typeface="Arial" pitchFamily="34" charset="0"/>
              </a:rPr>
              <a:t>Non-Invasive Tests</a:t>
            </a:r>
            <a:endParaRPr lang="en-US" dirty="0"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55F7B8-6675-4356-AB1B-1350F21A97C0}"/>
              </a:ext>
            </a:extLst>
          </p:cNvPr>
          <p:cNvSpPr txBox="1"/>
          <p:nvPr/>
        </p:nvSpPr>
        <p:spPr>
          <a:xfrm>
            <a:off x="5141447" y="2900337"/>
            <a:ext cx="1960793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n-US" dirty="0">
                <a:cs typeface="Arial" pitchFamily="34" charset="0"/>
              </a:rPr>
              <a:t>HCV RNA</a:t>
            </a:r>
          </a:p>
          <a:p>
            <a:pPr lvl="0" algn="ctr">
              <a:lnSpc>
                <a:spcPct val="90000"/>
              </a:lnSpc>
            </a:pPr>
            <a:r>
              <a:rPr lang="en-US">
                <a:cs typeface="Arial" pitchFamily="34" charset="0"/>
              </a:rPr>
              <a:t>Non-Invasive Tests</a:t>
            </a:r>
            <a:endParaRPr lang="en-US" dirty="0"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A1AA91-C042-4D42-B259-05C5DADE0285}"/>
              </a:ext>
            </a:extLst>
          </p:cNvPr>
          <p:cNvSpPr txBox="1"/>
          <p:nvPr/>
        </p:nvSpPr>
        <p:spPr>
          <a:xfrm>
            <a:off x="9162156" y="2865833"/>
            <a:ext cx="110318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n-US" dirty="0">
                <a:cs typeface="Arial" pitchFamily="34" charset="0"/>
              </a:rPr>
              <a:t>HCV RNA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AC0DD5-CC67-4CF2-BEA2-9A72F5D77436}"/>
              </a:ext>
            </a:extLst>
          </p:cNvPr>
          <p:cNvSpPr txBox="1"/>
          <p:nvPr/>
        </p:nvSpPr>
        <p:spPr>
          <a:xfrm>
            <a:off x="2701154" y="3728433"/>
            <a:ext cx="1337995" cy="3416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  <a:cs typeface="Arial" pitchFamily="34" charset="0"/>
              </a:rPr>
              <a:t>PWID, MSM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B6B535-91A8-462D-B345-9D30812438FF}"/>
              </a:ext>
            </a:extLst>
          </p:cNvPr>
          <p:cNvSpPr txBox="1"/>
          <p:nvPr/>
        </p:nvSpPr>
        <p:spPr>
          <a:xfrm>
            <a:off x="4786787" y="3725565"/>
            <a:ext cx="2698880" cy="3416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n-US" dirty="0">
                <a:cs typeface="Arial" pitchFamily="34" charset="0"/>
              </a:rPr>
              <a:t>Alcohol, Obesity, Diabetes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CECDF9-A3EE-45D3-AA69-EB9D6E2E3E2D}"/>
              </a:ext>
            </a:extLst>
          </p:cNvPr>
          <p:cNvSpPr txBox="1"/>
          <p:nvPr/>
        </p:nvSpPr>
        <p:spPr>
          <a:xfrm>
            <a:off x="2483071" y="5253111"/>
            <a:ext cx="1768433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  <a:cs typeface="Arial" pitchFamily="34" charset="0"/>
              </a:rPr>
              <a:t>HCV RNA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  <a:cs typeface="Arial" pitchFamily="34" charset="0"/>
              </a:rPr>
              <a:t>Every 12 Months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01A7A8-2D92-43E5-AC34-83990400BD50}"/>
              </a:ext>
            </a:extLst>
          </p:cNvPr>
          <p:cNvSpPr txBox="1"/>
          <p:nvPr/>
        </p:nvSpPr>
        <p:spPr>
          <a:xfrm>
            <a:off x="4248579" y="5060967"/>
            <a:ext cx="170067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cs typeface="Arial" pitchFamily="34" charset="0"/>
              </a:rPr>
              <a:t>Non-Invasive Tests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cs typeface="Arial" pitchFamily="34" charset="0"/>
              </a:rPr>
              <a:t>Every 12 Months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9CE4FA-A06C-4BCA-B9E9-2C1CE93FB5BC}"/>
              </a:ext>
            </a:extLst>
          </p:cNvPr>
          <p:cNvSpPr txBox="1"/>
          <p:nvPr/>
        </p:nvSpPr>
        <p:spPr>
          <a:xfrm>
            <a:off x="6351968" y="5403139"/>
            <a:ext cx="1886094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00FF00"/>
                </a:solidFill>
                <a:cs typeface="Arial" pitchFamily="34" charset="0"/>
              </a:rPr>
              <a:t>Lifestyle Changes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00FF00"/>
                </a:solidFill>
                <a:cs typeface="Arial" pitchFamily="34" charset="0"/>
              </a:rPr>
              <a:t>Diabetes Control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00FF00"/>
                </a:solidFill>
                <a:cs typeface="Arial" pitchFamily="34" charset="0"/>
              </a:rPr>
              <a:t>Liver Biopsy if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00FF00"/>
                </a:solidFill>
                <a:cs typeface="Arial" pitchFamily="34" charset="0"/>
              </a:rPr>
              <a:t>Elevated ALT/AST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88831B-C8AD-4809-A012-2351248DA294}"/>
              </a:ext>
            </a:extLst>
          </p:cNvPr>
          <p:cNvSpPr txBox="1"/>
          <p:nvPr/>
        </p:nvSpPr>
        <p:spPr>
          <a:xfrm>
            <a:off x="8848926" y="5029105"/>
            <a:ext cx="1758495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00FF00"/>
                </a:solidFill>
                <a:cs typeface="Arial" pitchFamily="34" charset="0"/>
              </a:rPr>
              <a:t>Liver Ultrasound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00FF00"/>
                </a:solidFill>
                <a:cs typeface="Arial" pitchFamily="34" charset="0"/>
              </a:rPr>
              <a:t>Every 6 Months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C16B5E4-EED9-4C4F-820D-EB4075512010}"/>
              </a:ext>
            </a:extLst>
          </p:cNvPr>
          <p:cNvCxnSpPr>
            <a:stCxn id="5" idx="2"/>
            <a:endCxn id="8" idx="0"/>
          </p:cNvCxnSpPr>
          <p:nvPr/>
        </p:nvCxnSpPr>
        <p:spPr>
          <a:xfrm flipH="1">
            <a:off x="3358635" y="1904062"/>
            <a:ext cx="2865" cy="432695"/>
          </a:xfrm>
          <a:prstGeom prst="straightConnector1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297EDA0-0BBF-4740-A3DC-4DE3AFB3ADBD}"/>
              </a:ext>
            </a:extLst>
          </p:cNvPr>
          <p:cNvCxnSpPr/>
          <p:nvPr/>
        </p:nvCxnSpPr>
        <p:spPr>
          <a:xfrm flipH="1">
            <a:off x="6116087" y="1845794"/>
            <a:ext cx="2865" cy="539851"/>
          </a:xfrm>
          <a:prstGeom prst="straightConnector1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EE5B04E-EE45-41CC-B9EE-3EB5C41BDB6B}"/>
              </a:ext>
            </a:extLst>
          </p:cNvPr>
          <p:cNvCxnSpPr/>
          <p:nvPr/>
        </p:nvCxnSpPr>
        <p:spPr>
          <a:xfrm flipH="1">
            <a:off x="9696500" y="1851552"/>
            <a:ext cx="2865" cy="539851"/>
          </a:xfrm>
          <a:prstGeom prst="straightConnector1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44509C2-7C16-4E47-8921-6BEF0EA4ACB2}"/>
              </a:ext>
            </a:extLst>
          </p:cNvPr>
          <p:cNvCxnSpPr/>
          <p:nvPr/>
        </p:nvCxnSpPr>
        <p:spPr>
          <a:xfrm flipH="1">
            <a:off x="9693632" y="3125331"/>
            <a:ext cx="2865" cy="1828800"/>
          </a:xfrm>
          <a:prstGeom prst="straightConnector1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E333CB1-BFA5-4A15-82E6-29350909ED44}"/>
              </a:ext>
            </a:extLst>
          </p:cNvPr>
          <p:cNvCxnSpPr>
            <a:cxnSpLocks/>
          </p:cNvCxnSpPr>
          <p:nvPr/>
        </p:nvCxnSpPr>
        <p:spPr>
          <a:xfrm>
            <a:off x="6118952" y="4074945"/>
            <a:ext cx="2729974" cy="1133320"/>
          </a:xfrm>
          <a:prstGeom prst="straightConnector1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804DFC3-A3BC-41C3-A217-3144AF3F2B47}"/>
              </a:ext>
            </a:extLst>
          </p:cNvPr>
          <p:cNvCxnSpPr>
            <a:endCxn id="18" idx="0"/>
          </p:cNvCxnSpPr>
          <p:nvPr/>
        </p:nvCxnSpPr>
        <p:spPr>
          <a:xfrm flipH="1">
            <a:off x="7295015" y="4773415"/>
            <a:ext cx="498486" cy="629724"/>
          </a:xfrm>
          <a:prstGeom prst="straightConnector1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BA8132C-4BA9-43D5-BC16-EF98C53CA12C}"/>
              </a:ext>
            </a:extLst>
          </p:cNvPr>
          <p:cNvCxnSpPr>
            <a:cxnSpLocks/>
          </p:cNvCxnSpPr>
          <p:nvPr/>
        </p:nvCxnSpPr>
        <p:spPr>
          <a:xfrm flipH="1">
            <a:off x="4968854" y="4074945"/>
            <a:ext cx="1144364" cy="965300"/>
          </a:xfrm>
          <a:prstGeom prst="straightConnector1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9F3F49C-E308-489A-98BB-FD12F5FC27FD}"/>
              </a:ext>
            </a:extLst>
          </p:cNvPr>
          <p:cNvSpPr txBox="1"/>
          <p:nvPr/>
        </p:nvSpPr>
        <p:spPr>
          <a:xfrm>
            <a:off x="5195637" y="4220877"/>
            <a:ext cx="48122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cs typeface="Arial" pitchFamily="34" charset="0"/>
              </a:rPr>
              <a:t>No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2796FE-3172-4845-B55B-AC73E47CEA64}"/>
              </a:ext>
            </a:extLst>
          </p:cNvPr>
          <p:cNvSpPr txBox="1"/>
          <p:nvPr/>
        </p:nvSpPr>
        <p:spPr>
          <a:xfrm>
            <a:off x="7152896" y="4218009"/>
            <a:ext cx="52892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cs typeface="Arial" pitchFamily="34" charset="0"/>
              </a:rPr>
              <a:t>Yes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E6CCAE1-C38C-4C68-9F1B-0A29267F1B36}"/>
              </a:ext>
            </a:extLst>
          </p:cNvPr>
          <p:cNvCxnSpPr/>
          <p:nvPr/>
        </p:nvCxnSpPr>
        <p:spPr>
          <a:xfrm flipH="1">
            <a:off x="3364393" y="4097923"/>
            <a:ext cx="2865" cy="118872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1250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F3D4347A-F8C6-4DEF-9AD5-1F9521B966D5}"/>
              </a:ext>
            </a:extLst>
          </p:cNvPr>
          <p:cNvSpPr txBox="1">
            <a:spLocks/>
          </p:cNvSpPr>
          <p:nvPr/>
        </p:nvSpPr>
        <p:spPr>
          <a:xfrm>
            <a:off x="649252" y="6200440"/>
            <a:ext cx="7753127" cy="244475"/>
          </a:xfrm>
          <a:prstGeom prst="rect">
            <a:avLst/>
          </a:prstGeom>
        </p:spPr>
        <p:txBody>
          <a:bodyPr lIns="0" tIns="0" rIns="0" bIns="0"/>
          <a:lstStyle>
            <a:lvl1pPr marL="173038" indent="-173038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C40E3B"/>
              </a:buClr>
              <a:buNone/>
              <a:defRPr/>
            </a:pPr>
            <a:r>
              <a:rPr lang="en-US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1.</a:t>
            </a: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Grebely</a:t>
            </a: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J, et al. </a:t>
            </a:r>
            <a:r>
              <a:rPr lang="en-US" sz="12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Clin Infect Dis. </a:t>
            </a: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2013;57(7):1014-1420. </a:t>
            </a:r>
            <a:r>
              <a:rPr lang="en-US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</a:rPr>
              <a:t>. </a:t>
            </a:r>
            <a:r>
              <a:rPr lang="en-US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Chhatwal</a:t>
            </a: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J, et al. Presented at: AASLD 2018, The Liver Meeting</a:t>
            </a:r>
            <a:r>
              <a:rPr lang="en-US" sz="12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®</a:t>
            </a: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; November 9-13, 2018; San Francisco, CA. </a:t>
            </a:r>
            <a:b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</a:rPr>
              <a:t>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</a:rPr>
              <a:t>Grebely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</a:rPr>
              <a:t> J, et al.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</a:rPr>
              <a:t>Addiction</a:t>
            </a: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2019;114(1):150-166. </a:t>
            </a:r>
            <a:r>
              <a:rPr lang="en-US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4.</a:t>
            </a: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Zibbell</a:t>
            </a: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JE, et al. </a:t>
            </a:r>
            <a:r>
              <a:rPr lang="en-US" sz="12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Am J Public Health</a:t>
            </a: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2018;108(2):175-181.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6BA7E0C-D876-4838-9B38-3097D3173F16}"/>
              </a:ext>
            </a:extLst>
          </p:cNvPr>
          <p:cNvSpPr txBox="1">
            <a:spLocks/>
          </p:cNvSpPr>
          <p:nvPr/>
        </p:nvSpPr>
        <p:spPr bwMode="auto">
          <a:xfrm>
            <a:off x="656542" y="528651"/>
            <a:ext cx="10878916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panose="020B060402020202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panose="020B060402020202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panose="020B060402020202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panose="020B0604020202020204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panose="020B0604020202020204" pitchFamily="34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panose="020B0604020202020204" pitchFamily="34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panose="020B0604020202020204" pitchFamily="34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Arial Black" panose="020B0604020202020204" pitchFamily="34" charset="0"/>
              </a:rPr>
              <a:t>Current and former PWID comprise more than half of the chronic HCV population in the United States</a:t>
            </a:r>
            <a:r>
              <a:rPr kumimoji="0" lang="en-US" altLang="en-US" sz="3200" i="0" u="none" strike="noStrike" kern="1200" cap="none" spc="0" normalizeH="0" baseline="3000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80EFD5ED-C34F-41C9-97FB-F92CADABC3C9}"/>
              </a:ext>
            </a:extLst>
          </p:cNvPr>
          <p:cNvSpPr txBox="1">
            <a:spLocks/>
          </p:cNvSpPr>
          <p:nvPr/>
        </p:nvSpPr>
        <p:spPr>
          <a:xfrm>
            <a:off x="608430" y="5896894"/>
            <a:ext cx="10439400" cy="244475"/>
          </a:xfrm>
          <a:prstGeom prst="rect">
            <a:avLst/>
          </a:prstGeom>
        </p:spPr>
        <p:txBody>
          <a:bodyPr lIns="0" tIns="0" rIns="0" bIns="0"/>
          <a:lstStyle>
            <a:lvl1pPr marL="173038" indent="-173038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C40E3B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83DFBF-C5F0-4106-8729-592B2E5D1009}"/>
              </a:ext>
            </a:extLst>
          </p:cNvPr>
          <p:cNvSpPr/>
          <p:nvPr/>
        </p:nvSpPr>
        <p:spPr>
          <a:xfrm>
            <a:off x="1247622" y="2010651"/>
            <a:ext cx="10652277" cy="2684054"/>
          </a:xfrm>
          <a:custGeom>
            <a:avLst/>
            <a:gdLst>
              <a:gd name="connsiteX0" fmla="*/ 0 w 8901572"/>
              <a:gd name="connsiteY0" fmla="*/ 0 h 2684054"/>
              <a:gd name="connsiteX1" fmla="*/ 8901572 w 8901572"/>
              <a:gd name="connsiteY1" fmla="*/ 0 h 2684054"/>
              <a:gd name="connsiteX2" fmla="*/ 8901572 w 8901572"/>
              <a:gd name="connsiteY2" fmla="*/ 2684054 h 2684054"/>
              <a:gd name="connsiteX3" fmla="*/ 0 w 8901572"/>
              <a:gd name="connsiteY3" fmla="*/ 2684054 h 2684054"/>
              <a:gd name="connsiteX4" fmla="*/ 0 w 8901572"/>
              <a:gd name="connsiteY4" fmla="*/ 0 h 2684054"/>
              <a:gd name="connsiteX0" fmla="*/ 0 w 10511712"/>
              <a:gd name="connsiteY0" fmla="*/ 0 h 2684054"/>
              <a:gd name="connsiteX1" fmla="*/ 10511712 w 10511712"/>
              <a:gd name="connsiteY1" fmla="*/ 0 h 2684054"/>
              <a:gd name="connsiteX2" fmla="*/ 10511712 w 10511712"/>
              <a:gd name="connsiteY2" fmla="*/ 2684054 h 2684054"/>
              <a:gd name="connsiteX3" fmla="*/ 1610140 w 10511712"/>
              <a:gd name="connsiteY3" fmla="*/ 2684054 h 2684054"/>
              <a:gd name="connsiteX4" fmla="*/ 0 w 10511712"/>
              <a:gd name="connsiteY4" fmla="*/ 0 h 2684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11712" h="2684054">
                <a:moveTo>
                  <a:pt x="0" y="0"/>
                </a:moveTo>
                <a:lnTo>
                  <a:pt x="10511712" y="0"/>
                </a:lnTo>
                <a:lnTo>
                  <a:pt x="10511712" y="2684054"/>
                </a:lnTo>
                <a:lnTo>
                  <a:pt x="1610140" y="268405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3D3AD2-B703-449F-9ADE-A8E10ED96799}"/>
              </a:ext>
            </a:extLst>
          </p:cNvPr>
          <p:cNvGrpSpPr/>
          <p:nvPr/>
        </p:nvGrpSpPr>
        <p:grpSpPr>
          <a:xfrm>
            <a:off x="608430" y="1887929"/>
            <a:ext cx="4761096" cy="2806776"/>
            <a:chOff x="3002048" y="2562456"/>
            <a:chExt cx="4761096" cy="2806776"/>
          </a:xfrm>
          <a:solidFill>
            <a:schemeClr val="accent2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318B39BE-41DD-4470-8EF3-69BD875D9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6140" y="2806580"/>
              <a:ext cx="603054" cy="354971"/>
            </a:xfrm>
            <a:custGeom>
              <a:avLst/>
              <a:gdLst>
                <a:gd name="T0" fmla="*/ 0 w 89"/>
                <a:gd name="T1" fmla="*/ 2147483646 h 55"/>
                <a:gd name="T2" fmla="*/ 2147483646 w 89"/>
                <a:gd name="T3" fmla="*/ 0 h 55"/>
                <a:gd name="T4" fmla="*/ 2147483646 w 89"/>
                <a:gd name="T5" fmla="*/ 2147483646 h 55"/>
                <a:gd name="T6" fmla="*/ 2147483646 w 89"/>
                <a:gd name="T7" fmla="*/ 2147483646 h 55"/>
                <a:gd name="T8" fmla="*/ 2147483646 w 89"/>
                <a:gd name="T9" fmla="*/ 2147483646 h 55"/>
                <a:gd name="T10" fmla="*/ 2147483646 w 89"/>
                <a:gd name="T11" fmla="*/ 2147483646 h 55"/>
                <a:gd name="T12" fmla="*/ 2147483646 w 89"/>
                <a:gd name="T13" fmla="*/ 2147483646 h 55"/>
                <a:gd name="T14" fmla="*/ 2147483646 w 89"/>
                <a:gd name="T15" fmla="*/ 2147483646 h 55"/>
                <a:gd name="T16" fmla="*/ 2147483646 w 89"/>
                <a:gd name="T17" fmla="*/ 2147483646 h 55"/>
                <a:gd name="T18" fmla="*/ 2147483646 w 89"/>
                <a:gd name="T19" fmla="*/ 2147483646 h 55"/>
                <a:gd name="T20" fmla="*/ 2147483646 w 89"/>
                <a:gd name="T21" fmla="*/ 2147483646 h 55"/>
                <a:gd name="T22" fmla="*/ 2147483646 w 89"/>
                <a:gd name="T23" fmla="*/ 2147483646 h 55"/>
                <a:gd name="T24" fmla="*/ 2147483646 w 89"/>
                <a:gd name="T25" fmla="*/ 2147483646 h 55"/>
                <a:gd name="T26" fmla="*/ 2147483646 w 89"/>
                <a:gd name="T27" fmla="*/ 2147483646 h 55"/>
                <a:gd name="T28" fmla="*/ 2147483646 w 89"/>
                <a:gd name="T29" fmla="*/ 2147483646 h 55"/>
                <a:gd name="T30" fmla="*/ 2147483646 w 89"/>
                <a:gd name="T31" fmla="*/ 2147483646 h 55"/>
                <a:gd name="T32" fmla="*/ 2147483646 w 89"/>
                <a:gd name="T33" fmla="*/ 2147483646 h 55"/>
                <a:gd name="T34" fmla="*/ 2147483646 w 89"/>
                <a:gd name="T35" fmla="*/ 2147483646 h 55"/>
                <a:gd name="T36" fmla="*/ 2147483646 w 89"/>
                <a:gd name="T37" fmla="*/ 2147483646 h 55"/>
                <a:gd name="T38" fmla="*/ 0 w 89"/>
                <a:gd name="T39" fmla="*/ 2147483646 h 55"/>
                <a:gd name="T40" fmla="*/ 0 w 89"/>
                <a:gd name="T41" fmla="*/ 2147483646 h 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9"/>
                <a:gd name="T64" fmla="*/ 0 h 55"/>
                <a:gd name="T65" fmla="*/ 89 w 89"/>
                <a:gd name="T66" fmla="*/ 55 h 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9" h="55">
                  <a:moveTo>
                    <a:pt x="0" y="51"/>
                  </a:moveTo>
                  <a:lnTo>
                    <a:pt x="5" y="0"/>
                  </a:lnTo>
                  <a:lnTo>
                    <a:pt x="44" y="3"/>
                  </a:lnTo>
                  <a:lnTo>
                    <a:pt x="82" y="4"/>
                  </a:lnTo>
                  <a:lnTo>
                    <a:pt x="82" y="5"/>
                  </a:lnTo>
                  <a:lnTo>
                    <a:pt x="83" y="9"/>
                  </a:lnTo>
                  <a:lnTo>
                    <a:pt x="83" y="10"/>
                  </a:lnTo>
                  <a:lnTo>
                    <a:pt x="82" y="13"/>
                  </a:lnTo>
                  <a:lnTo>
                    <a:pt x="82" y="18"/>
                  </a:lnTo>
                  <a:lnTo>
                    <a:pt x="84" y="23"/>
                  </a:lnTo>
                  <a:lnTo>
                    <a:pt x="85" y="25"/>
                  </a:lnTo>
                  <a:lnTo>
                    <a:pt x="86" y="30"/>
                  </a:lnTo>
                  <a:lnTo>
                    <a:pt x="86" y="38"/>
                  </a:lnTo>
                  <a:lnTo>
                    <a:pt x="87" y="40"/>
                  </a:lnTo>
                  <a:lnTo>
                    <a:pt x="87" y="43"/>
                  </a:lnTo>
                  <a:lnTo>
                    <a:pt x="87" y="44"/>
                  </a:lnTo>
                  <a:lnTo>
                    <a:pt x="89" y="51"/>
                  </a:lnTo>
                  <a:lnTo>
                    <a:pt x="89" y="53"/>
                  </a:lnTo>
                  <a:lnTo>
                    <a:pt x="89" y="55"/>
                  </a:lnTo>
                  <a:lnTo>
                    <a:pt x="0" y="51"/>
                  </a:lnTo>
                  <a:close/>
                </a:path>
              </a:pathLst>
            </a:custGeom>
            <a:grpFill/>
            <a:ln w="22225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F8DD0AC5-B540-4A7D-8EA9-7C148DF33D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9747" y="3135160"/>
              <a:ext cx="637363" cy="411713"/>
            </a:xfrm>
            <a:custGeom>
              <a:avLst/>
              <a:gdLst>
                <a:gd name="T0" fmla="*/ 0 w 94"/>
                <a:gd name="T1" fmla="*/ 2147483646 h 64"/>
                <a:gd name="T2" fmla="*/ 2147483646 w 94"/>
                <a:gd name="T3" fmla="*/ 2147483646 h 64"/>
                <a:gd name="T4" fmla="*/ 2147483646 w 94"/>
                <a:gd name="T5" fmla="*/ 0 h 64"/>
                <a:gd name="T6" fmla="*/ 2147483646 w 94"/>
                <a:gd name="T7" fmla="*/ 2147483646 h 64"/>
                <a:gd name="T8" fmla="*/ 2147483646 w 94"/>
                <a:gd name="T9" fmla="*/ 2147483646 h 64"/>
                <a:gd name="T10" fmla="*/ 2147483646 w 94"/>
                <a:gd name="T11" fmla="*/ 2147483646 h 64"/>
                <a:gd name="T12" fmla="*/ 2147483646 w 94"/>
                <a:gd name="T13" fmla="*/ 2147483646 h 64"/>
                <a:gd name="T14" fmla="*/ 2147483646 w 94"/>
                <a:gd name="T15" fmla="*/ 2147483646 h 64"/>
                <a:gd name="T16" fmla="*/ 2147483646 w 94"/>
                <a:gd name="T17" fmla="*/ 2147483646 h 64"/>
                <a:gd name="T18" fmla="*/ 2147483646 w 94"/>
                <a:gd name="T19" fmla="*/ 2147483646 h 64"/>
                <a:gd name="T20" fmla="*/ 2147483646 w 94"/>
                <a:gd name="T21" fmla="*/ 2147483646 h 64"/>
                <a:gd name="T22" fmla="*/ 2147483646 w 94"/>
                <a:gd name="T23" fmla="*/ 2147483646 h 64"/>
                <a:gd name="T24" fmla="*/ 2147483646 w 94"/>
                <a:gd name="T25" fmla="*/ 2147483646 h 64"/>
                <a:gd name="T26" fmla="*/ 2147483646 w 94"/>
                <a:gd name="T27" fmla="*/ 2147483646 h 64"/>
                <a:gd name="T28" fmla="*/ 2147483646 w 94"/>
                <a:gd name="T29" fmla="*/ 2147483646 h 64"/>
                <a:gd name="T30" fmla="*/ 2147483646 w 94"/>
                <a:gd name="T31" fmla="*/ 2147483646 h 64"/>
                <a:gd name="T32" fmla="*/ 2147483646 w 94"/>
                <a:gd name="T33" fmla="*/ 2147483646 h 64"/>
                <a:gd name="T34" fmla="*/ 2147483646 w 94"/>
                <a:gd name="T35" fmla="*/ 2147483646 h 64"/>
                <a:gd name="T36" fmla="*/ 2147483646 w 94"/>
                <a:gd name="T37" fmla="*/ 2147483646 h 64"/>
                <a:gd name="T38" fmla="*/ 2147483646 w 94"/>
                <a:gd name="T39" fmla="*/ 2147483646 h 64"/>
                <a:gd name="T40" fmla="*/ 2147483646 w 94"/>
                <a:gd name="T41" fmla="*/ 2147483646 h 64"/>
                <a:gd name="T42" fmla="*/ 2147483646 w 94"/>
                <a:gd name="T43" fmla="*/ 2147483646 h 64"/>
                <a:gd name="T44" fmla="*/ 2147483646 w 94"/>
                <a:gd name="T45" fmla="*/ 2147483646 h 64"/>
                <a:gd name="T46" fmla="*/ 2147483646 w 94"/>
                <a:gd name="T47" fmla="*/ 2147483646 h 64"/>
                <a:gd name="T48" fmla="*/ 2147483646 w 94"/>
                <a:gd name="T49" fmla="*/ 2147483646 h 64"/>
                <a:gd name="T50" fmla="*/ 2147483646 w 94"/>
                <a:gd name="T51" fmla="*/ 2147483646 h 64"/>
                <a:gd name="T52" fmla="*/ 2147483646 w 94"/>
                <a:gd name="T53" fmla="*/ 2147483646 h 64"/>
                <a:gd name="T54" fmla="*/ 2147483646 w 94"/>
                <a:gd name="T55" fmla="*/ 2147483646 h 64"/>
                <a:gd name="T56" fmla="*/ 2147483646 w 94"/>
                <a:gd name="T57" fmla="*/ 2147483646 h 64"/>
                <a:gd name="T58" fmla="*/ 2147483646 w 94"/>
                <a:gd name="T59" fmla="*/ 2147483646 h 64"/>
                <a:gd name="T60" fmla="*/ 2147483646 w 94"/>
                <a:gd name="T61" fmla="*/ 2147483646 h 64"/>
                <a:gd name="T62" fmla="*/ 2147483646 w 94"/>
                <a:gd name="T63" fmla="*/ 2147483646 h 64"/>
                <a:gd name="T64" fmla="*/ 2147483646 w 94"/>
                <a:gd name="T65" fmla="*/ 2147483646 h 64"/>
                <a:gd name="T66" fmla="*/ 2147483646 w 94"/>
                <a:gd name="T67" fmla="*/ 2147483646 h 64"/>
                <a:gd name="T68" fmla="*/ 2147483646 w 94"/>
                <a:gd name="T69" fmla="*/ 2147483646 h 64"/>
                <a:gd name="T70" fmla="*/ 0 w 94"/>
                <a:gd name="T71" fmla="*/ 2147483646 h 64"/>
                <a:gd name="T72" fmla="*/ 0 w 94"/>
                <a:gd name="T73" fmla="*/ 2147483646 h 6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4"/>
                <a:gd name="T112" fmla="*/ 0 h 64"/>
                <a:gd name="T113" fmla="*/ 94 w 94"/>
                <a:gd name="T114" fmla="*/ 64 h 6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4" h="64">
                  <a:moveTo>
                    <a:pt x="0" y="51"/>
                  </a:moveTo>
                  <a:lnTo>
                    <a:pt x="3" y="17"/>
                  </a:lnTo>
                  <a:lnTo>
                    <a:pt x="4" y="0"/>
                  </a:lnTo>
                  <a:lnTo>
                    <a:pt x="93" y="4"/>
                  </a:lnTo>
                  <a:lnTo>
                    <a:pt x="93" y="6"/>
                  </a:lnTo>
                  <a:lnTo>
                    <a:pt x="92" y="7"/>
                  </a:lnTo>
                  <a:lnTo>
                    <a:pt x="90" y="10"/>
                  </a:lnTo>
                  <a:lnTo>
                    <a:pt x="90" y="11"/>
                  </a:lnTo>
                  <a:lnTo>
                    <a:pt x="94" y="15"/>
                  </a:lnTo>
                  <a:lnTo>
                    <a:pt x="94" y="46"/>
                  </a:lnTo>
                  <a:lnTo>
                    <a:pt x="92" y="46"/>
                  </a:lnTo>
                  <a:lnTo>
                    <a:pt x="93" y="47"/>
                  </a:lnTo>
                  <a:lnTo>
                    <a:pt x="94" y="48"/>
                  </a:lnTo>
                  <a:lnTo>
                    <a:pt x="93" y="50"/>
                  </a:lnTo>
                  <a:lnTo>
                    <a:pt x="94" y="51"/>
                  </a:lnTo>
                  <a:lnTo>
                    <a:pt x="94" y="54"/>
                  </a:lnTo>
                  <a:lnTo>
                    <a:pt x="93" y="54"/>
                  </a:lnTo>
                  <a:lnTo>
                    <a:pt x="94" y="56"/>
                  </a:lnTo>
                  <a:lnTo>
                    <a:pt x="92" y="59"/>
                  </a:lnTo>
                  <a:lnTo>
                    <a:pt x="94" y="62"/>
                  </a:lnTo>
                  <a:lnTo>
                    <a:pt x="94" y="64"/>
                  </a:lnTo>
                  <a:lnTo>
                    <a:pt x="91" y="62"/>
                  </a:lnTo>
                  <a:lnTo>
                    <a:pt x="86" y="59"/>
                  </a:lnTo>
                  <a:lnTo>
                    <a:pt x="84" y="58"/>
                  </a:lnTo>
                  <a:lnTo>
                    <a:pt x="82" y="58"/>
                  </a:lnTo>
                  <a:lnTo>
                    <a:pt x="80" y="60"/>
                  </a:lnTo>
                  <a:lnTo>
                    <a:pt x="79" y="60"/>
                  </a:lnTo>
                  <a:lnTo>
                    <a:pt x="77" y="60"/>
                  </a:lnTo>
                  <a:lnTo>
                    <a:pt x="76" y="57"/>
                  </a:lnTo>
                  <a:lnTo>
                    <a:pt x="75" y="56"/>
                  </a:lnTo>
                  <a:lnTo>
                    <a:pt x="73" y="57"/>
                  </a:lnTo>
                  <a:lnTo>
                    <a:pt x="71" y="57"/>
                  </a:lnTo>
                  <a:lnTo>
                    <a:pt x="69" y="54"/>
                  </a:lnTo>
                  <a:lnTo>
                    <a:pt x="0" y="51"/>
                  </a:lnTo>
                  <a:close/>
                </a:path>
              </a:pathLst>
            </a:custGeom>
            <a:grpFill/>
            <a:ln w="22225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B6BA998A-0583-425F-A642-F2FE6EE8BA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8635" y="3463738"/>
              <a:ext cx="753488" cy="353651"/>
            </a:xfrm>
            <a:custGeom>
              <a:avLst/>
              <a:gdLst>
                <a:gd name="T0" fmla="*/ 0 w 111"/>
                <a:gd name="T1" fmla="*/ 2147483646 h 55"/>
                <a:gd name="T2" fmla="*/ 2147483646 w 111"/>
                <a:gd name="T3" fmla="*/ 0 h 55"/>
                <a:gd name="T4" fmla="*/ 2147483646 w 111"/>
                <a:gd name="T5" fmla="*/ 2147483646 h 55"/>
                <a:gd name="T6" fmla="*/ 2147483646 w 111"/>
                <a:gd name="T7" fmla="*/ 2147483646 h 55"/>
                <a:gd name="T8" fmla="*/ 2147483646 w 111"/>
                <a:gd name="T9" fmla="*/ 2147483646 h 55"/>
                <a:gd name="T10" fmla="*/ 2147483646 w 111"/>
                <a:gd name="T11" fmla="*/ 2147483646 h 55"/>
                <a:gd name="T12" fmla="*/ 2147483646 w 111"/>
                <a:gd name="T13" fmla="*/ 2147483646 h 55"/>
                <a:gd name="T14" fmla="*/ 2147483646 w 111"/>
                <a:gd name="T15" fmla="*/ 2147483646 h 55"/>
                <a:gd name="T16" fmla="*/ 2147483646 w 111"/>
                <a:gd name="T17" fmla="*/ 2147483646 h 55"/>
                <a:gd name="T18" fmla="*/ 2147483646 w 111"/>
                <a:gd name="T19" fmla="*/ 2147483646 h 55"/>
                <a:gd name="T20" fmla="*/ 2147483646 w 111"/>
                <a:gd name="T21" fmla="*/ 2147483646 h 55"/>
                <a:gd name="T22" fmla="*/ 2147483646 w 111"/>
                <a:gd name="T23" fmla="*/ 2147483646 h 55"/>
                <a:gd name="T24" fmla="*/ 2147483646 w 111"/>
                <a:gd name="T25" fmla="*/ 2147483646 h 55"/>
                <a:gd name="T26" fmla="*/ 2147483646 w 111"/>
                <a:gd name="T27" fmla="*/ 2147483646 h 55"/>
                <a:gd name="T28" fmla="*/ 2147483646 w 111"/>
                <a:gd name="T29" fmla="*/ 2147483646 h 55"/>
                <a:gd name="T30" fmla="*/ 2147483646 w 111"/>
                <a:gd name="T31" fmla="*/ 2147483646 h 55"/>
                <a:gd name="T32" fmla="*/ 2147483646 w 111"/>
                <a:gd name="T33" fmla="*/ 2147483646 h 55"/>
                <a:gd name="T34" fmla="*/ 2147483646 w 111"/>
                <a:gd name="T35" fmla="*/ 2147483646 h 55"/>
                <a:gd name="T36" fmla="*/ 2147483646 w 111"/>
                <a:gd name="T37" fmla="*/ 2147483646 h 55"/>
                <a:gd name="T38" fmla="*/ 2147483646 w 111"/>
                <a:gd name="T39" fmla="*/ 2147483646 h 55"/>
                <a:gd name="T40" fmla="*/ 2147483646 w 111"/>
                <a:gd name="T41" fmla="*/ 2147483646 h 55"/>
                <a:gd name="T42" fmla="*/ 2147483646 w 111"/>
                <a:gd name="T43" fmla="*/ 2147483646 h 55"/>
                <a:gd name="T44" fmla="*/ 2147483646 w 111"/>
                <a:gd name="T45" fmla="*/ 2147483646 h 55"/>
                <a:gd name="T46" fmla="*/ 2147483646 w 111"/>
                <a:gd name="T47" fmla="*/ 2147483646 h 55"/>
                <a:gd name="T48" fmla="*/ 2147483646 w 111"/>
                <a:gd name="T49" fmla="*/ 2147483646 h 55"/>
                <a:gd name="T50" fmla="*/ 2147483646 w 111"/>
                <a:gd name="T51" fmla="*/ 2147483646 h 55"/>
                <a:gd name="T52" fmla="*/ 2147483646 w 111"/>
                <a:gd name="T53" fmla="*/ 2147483646 h 55"/>
                <a:gd name="T54" fmla="*/ 2147483646 w 111"/>
                <a:gd name="T55" fmla="*/ 2147483646 h 55"/>
                <a:gd name="T56" fmla="*/ 2147483646 w 111"/>
                <a:gd name="T57" fmla="*/ 2147483646 h 55"/>
                <a:gd name="T58" fmla="*/ 2147483646 w 111"/>
                <a:gd name="T59" fmla="*/ 2147483646 h 55"/>
                <a:gd name="T60" fmla="*/ 2147483646 w 111"/>
                <a:gd name="T61" fmla="*/ 2147483646 h 55"/>
                <a:gd name="T62" fmla="*/ 2147483646 w 111"/>
                <a:gd name="T63" fmla="*/ 2147483646 h 55"/>
                <a:gd name="T64" fmla="*/ 2147483646 w 111"/>
                <a:gd name="T65" fmla="*/ 2147483646 h 55"/>
                <a:gd name="T66" fmla="*/ 2147483646 w 111"/>
                <a:gd name="T67" fmla="*/ 2147483646 h 55"/>
                <a:gd name="T68" fmla="*/ 2147483646 w 111"/>
                <a:gd name="T69" fmla="*/ 2147483646 h 55"/>
                <a:gd name="T70" fmla="*/ 2147483646 w 111"/>
                <a:gd name="T71" fmla="*/ 2147483646 h 55"/>
                <a:gd name="T72" fmla="*/ 2147483646 w 111"/>
                <a:gd name="T73" fmla="*/ 2147483646 h 55"/>
                <a:gd name="T74" fmla="*/ 2147483646 w 111"/>
                <a:gd name="T75" fmla="*/ 2147483646 h 55"/>
                <a:gd name="T76" fmla="*/ 2147483646 w 111"/>
                <a:gd name="T77" fmla="*/ 2147483646 h 55"/>
                <a:gd name="T78" fmla="*/ 2147483646 w 111"/>
                <a:gd name="T79" fmla="*/ 2147483646 h 55"/>
                <a:gd name="T80" fmla="*/ 2147483646 w 111"/>
                <a:gd name="T81" fmla="*/ 2147483646 h 55"/>
                <a:gd name="T82" fmla="*/ 2147483646 w 111"/>
                <a:gd name="T83" fmla="*/ 2147483646 h 55"/>
                <a:gd name="T84" fmla="*/ 2147483646 w 111"/>
                <a:gd name="T85" fmla="*/ 2147483646 h 55"/>
                <a:gd name="T86" fmla="*/ 2147483646 w 111"/>
                <a:gd name="T87" fmla="*/ 2147483646 h 55"/>
                <a:gd name="T88" fmla="*/ 2147483646 w 111"/>
                <a:gd name="T89" fmla="*/ 2147483646 h 55"/>
                <a:gd name="T90" fmla="*/ 0 w 111"/>
                <a:gd name="T91" fmla="*/ 2147483646 h 55"/>
                <a:gd name="T92" fmla="*/ 0 w 111"/>
                <a:gd name="T93" fmla="*/ 2147483646 h 5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11"/>
                <a:gd name="T142" fmla="*/ 0 h 55"/>
                <a:gd name="T143" fmla="*/ 111 w 111"/>
                <a:gd name="T144" fmla="*/ 55 h 5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11" h="55">
                  <a:moveTo>
                    <a:pt x="0" y="34"/>
                  </a:moveTo>
                  <a:lnTo>
                    <a:pt x="3" y="0"/>
                  </a:lnTo>
                  <a:lnTo>
                    <a:pt x="72" y="3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8" y="5"/>
                  </a:lnTo>
                  <a:lnTo>
                    <a:pt x="79" y="6"/>
                  </a:lnTo>
                  <a:lnTo>
                    <a:pt x="80" y="9"/>
                  </a:lnTo>
                  <a:lnTo>
                    <a:pt x="82" y="9"/>
                  </a:lnTo>
                  <a:lnTo>
                    <a:pt x="83" y="9"/>
                  </a:lnTo>
                  <a:lnTo>
                    <a:pt x="85" y="7"/>
                  </a:lnTo>
                  <a:lnTo>
                    <a:pt x="87" y="7"/>
                  </a:lnTo>
                  <a:lnTo>
                    <a:pt x="89" y="8"/>
                  </a:lnTo>
                  <a:lnTo>
                    <a:pt x="94" y="11"/>
                  </a:lnTo>
                  <a:lnTo>
                    <a:pt x="97" y="13"/>
                  </a:lnTo>
                  <a:lnTo>
                    <a:pt x="97" y="15"/>
                  </a:lnTo>
                  <a:lnTo>
                    <a:pt x="99" y="16"/>
                  </a:lnTo>
                  <a:lnTo>
                    <a:pt x="99" y="17"/>
                  </a:lnTo>
                  <a:lnTo>
                    <a:pt x="98" y="19"/>
                  </a:lnTo>
                  <a:lnTo>
                    <a:pt x="99" y="21"/>
                  </a:lnTo>
                  <a:lnTo>
                    <a:pt x="100" y="24"/>
                  </a:lnTo>
                  <a:lnTo>
                    <a:pt x="101" y="25"/>
                  </a:lnTo>
                  <a:lnTo>
                    <a:pt x="101" y="26"/>
                  </a:lnTo>
                  <a:lnTo>
                    <a:pt x="101" y="28"/>
                  </a:lnTo>
                  <a:lnTo>
                    <a:pt x="103" y="29"/>
                  </a:lnTo>
                  <a:lnTo>
                    <a:pt x="104" y="30"/>
                  </a:lnTo>
                  <a:lnTo>
                    <a:pt x="103" y="32"/>
                  </a:lnTo>
                  <a:lnTo>
                    <a:pt x="103" y="34"/>
                  </a:lnTo>
                  <a:lnTo>
                    <a:pt x="105" y="35"/>
                  </a:lnTo>
                  <a:lnTo>
                    <a:pt x="105" y="37"/>
                  </a:lnTo>
                  <a:lnTo>
                    <a:pt x="104" y="38"/>
                  </a:lnTo>
                  <a:lnTo>
                    <a:pt x="105" y="39"/>
                  </a:lnTo>
                  <a:lnTo>
                    <a:pt x="106" y="41"/>
                  </a:lnTo>
                  <a:lnTo>
                    <a:pt x="105" y="42"/>
                  </a:lnTo>
                  <a:lnTo>
                    <a:pt x="106" y="44"/>
                  </a:lnTo>
                  <a:lnTo>
                    <a:pt x="106" y="45"/>
                  </a:lnTo>
                  <a:lnTo>
                    <a:pt x="107" y="46"/>
                  </a:lnTo>
                  <a:lnTo>
                    <a:pt x="108" y="48"/>
                  </a:lnTo>
                  <a:lnTo>
                    <a:pt x="109" y="50"/>
                  </a:lnTo>
                  <a:lnTo>
                    <a:pt x="111" y="52"/>
                  </a:lnTo>
                  <a:lnTo>
                    <a:pt x="111" y="53"/>
                  </a:lnTo>
                  <a:lnTo>
                    <a:pt x="111" y="54"/>
                  </a:lnTo>
                  <a:lnTo>
                    <a:pt x="111" y="55"/>
                  </a:lnTo>
                  <a:lnTo>
                    <a:pt x="25" y="53"/>
                  </a:lnTo>
                  <a:lnTo>
                    <a:pt x="26" y="36"/>
                  </a:lnTo>
                  <a:lnTo>
                    <a:pt x="0" y="34"/>
                  </a:lnTo>
                  <a:close/>
                </a:path>
              </a:pathLst>
            </a:custGeom>
            <a:grpFill/>
            <a:ln w="22225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F5186A4D-908A-4423-A4C0-57A420B265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9068" y="3804194"/>
              <a:ext cx="675633" cy="341776"/>
            </a:xfrm>
            <a:custGeom>
              <a:avLst/>
              <a:gdLst>
                <a:gd name="T0" fmla="*/ 2147483646 w 100"/>
                <a:gd name="T1" fmla="*/ 0 h 53"/>
                <a:gd name="T2" fmla="*/ 2147483646 w 100"/>
                <a:gd name="T3" fmla="*/ 2147483646 h 53"/>
                <a:gd name="T4" fmla="*/ 2147483646 w 100"/>
                <a:gd name="T5" fmla="*/ 2147483646 h 53"/>
                <a:gd name="T6" fmla="*/ 2147483646 w 100"/>
                <a:gd name="T7" fmla="*/ 2147483646 h 53"/>
                <a:gd name="T8" fmla="*/ 2147483646 w 100"/>
                <a:gd name="T9" fmla="*/ 2147483646 h 53"/>
                <a:gd name="T10" fmla="*/ 2147483646 w 100"/>
                <a:gd name="T11" fmla="*/ 2147483646 h 53"/>
                <a:gd name="T12" fmla="*/ 2147483646 w 100"/>
                <a:gd name="T13" fmla="*/ 2147483646 h 53"/>
                <a:gd name="T14" fmla="*/ 2147483646 w 100"/>
                <a:gd name="T15" fmla="*/ 2147483646 h 53"/>
                <a:gd name="T16" fmla="*/ 2147483646 w 100"/>
                <a:gd name="T17" fmla="*/ 2147483646 h 53"/>
                <a:gd name="T18" fmla="*/ 2147483646 w 100"/>
                <a:gd name="T19" fmla="*/ 2147483646 h 53"/>
                <a:gd name="T20" fmla="*/ 2147483646 w 100"/>
                <a:gd name="T21" fmla="*/ 2147483646 h 53"/>
                <a:gd name="T22" fmla="*/ 2147483646 w 100"/>
                <a:gd name="T23" fmla="*/ 2147483646 h 53"/>
                <a:gd name="T24" fmla="*/ 0 w 100"/>
                <a:gd name="T25" fmla="*/ 2147483646 h 53"/>
                <a:gd name="T26" fmla="*/ 2147483646 w 100"/>
                <a:gd name="T27" fmla="*/ 0 h 53"/>
                <a:gd name="T28" fmla="*/ 2147483646 w 100"/>
                <a:gd name="T29" fmla="*/ 0 h 5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0"/>
                <a:gd name="T46" fmla="*/ 0 h 53"/>
                <a:gd name="T47" fmla="*/ 100 w 100"/>
                <a:gd name="T48" fmla="*/ 53 h 5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0" h="53">
                  <a:moveTo>
                    <a:pt x="3" y="0"/>
                  </a:moveTo>
                  <a:lnTo>
                    <a:pt x="89" y="2"/>
                  </a:lnTo>
                  <a:lnTo>
                    <a:pt x="95" y="6"/>
                  </a:lnTo>
                  <a:lnTo>
                    <a:pt x="93" y="8"/>
                  </a:lnTo>
                  <a:lnTo>
                    <a:pt x="93" y="10"/>
                  </a:lnTo>
                  <a:lnTo>
                    <a:pt x="94" y="12"/>
                  </a:lnTo>
                  <a:lnTo>
                    <a:pt x="95" y="12"/>
                  </a:lnTo>
                  <a:lnTo>
                    <a:pt x="96" y="15"/>
                  </a:lnTo>
                  <a:lnTo>
                    <a:pt x="97" y="16"/>
                  </a:lnTo>
                  <a:lnTo>
                    <a:pt x="99" y="16"/>
                  </a:lnTo>
                  <a:lnTo>
                    <a:pt x="99" y="17"/>
                  </a:lnTo>
                  <a:lnTo>
                    <a:pt x="100" y="53"/>
                  </a:lnTo>
                  <a:lnTo>
                    <a:pt x="0" y="5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22225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E920D865-595E-44F5-ADCE-87B06C0CD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2737" y="4126174"/>
              <a:ext cx="785159" cy="386641"/>
            </a:xfrm>
            <a:custGeom>
              <a:avLst/>
              <a:gdLst>
                <a:gd name="T0" fmla="*/ 2147483646 w 116"/>
                <a:gd name="T1" fmla="*/ 2147483646 h 60"/>
                <a:gd name="T2" fmla="*/ 0 w 116"/>
                <a:gd name="T3" fmla="*/ 2147483646 h 60"/>
                <a:gd name="T4" fmla="*/ 2147483646 w 116"/>
                <a:gd name="T5" fmla="*/ 2147483646 h 60"/>
                <a:gd name="T6" fmla="*/ 2147483646 w 116"/>
                <a:gd name="T7" fmla="*/ 2147483646 h 60"/>
                <a:gd name="T8" fmla="*/ 2147483646 w 116"/>
                <a:gd name="T9" fmla="*/ 2147483646 h 60"/>
                <a:gd name="T10" fmla="*/ 2147483646 w 116"/>
                <a:gd name="T11" fmla="*/ 2147483646 h 60"/>
                <a:gd name="T12" fmla="*/ 2147483646 w 116"/>
                <a:gd name="T13" fmla="*/ 2147483646 h 60"/>
                <a:gd name="T14" fmla="*/ 2147483646 w 116"/>
                <a:gd name="T15" fmla="*/ 2147483646 h 60"/>
                <a:gd name="T16" fmla="*/ 2147483646 w 116"/>
                <a:gd name="T17" fmla="*/ 2147483646 h 60"/>
                <a:gd name="T18" fmla="*/ 2147483646 w 116"/>
                <a:gd name="T19" fmla="*/ 2147483646 h 60"/>
                <a:gd name="T20" fmla="*/ 2147483646 w 116"/>
                <a:gd name="T21" fmla="*/ 2147483646 h 60"/>
                <a:gd name="T22" fmla="*/ 2147483646 w 116"/>
                <a:gd name="T23" fmla="*/ 2147483646 h 60"/>
                <a:gd name="T24" fmla="*/ 2147483646 w 116"/>
                <a:gd name="T25" fmla="*/ 2147483646 h 60"/>
                <a:gd name="T26" fmla="*/ 2147483646 w 116"/>
                <a:gd name="T27" fmla="*/ 2147483646 h 60"/>
                <a:gd name="T28" fmla="*/ 2147483646 w 116"/>
                <a:gd name="T29" fmla="*/ 2147483646 h 60"/>
                <a:gd name="T30" fmla="*/ 2147483646 w 116"/>
                <a:gd name="T31" fmla="*/ 2147483646 h 60"/>
                <a:gd name="T32" fmla="*/ 2147483646 w 116"/>
                <a:gd name="T33" fmla="*/ 2147483646 h 60"/>
                <a:gd name="T34" fmla="*/ 2147483646 w 116"/>
                <a:gd name="T35" fmla="*/ 2147483646 h 60"/>
                <a:gd name="T36" fmla="*/ 2147483646 w 116"/>
                <a:gd name="T37" fmla="*/ 2147483646 h 60"/>
                <a:gd name="T38" fmla="*/ 2147483646 w 116"/>
                <a:gd name="T39" fmla="*/ 2147483646 h 60"/>
                <a:gd name="T40" fmla="*/ 2147483646 w 116"/>
                <a:gd name="T41" fmla="*/ 2147483646 h 60"/>
                <a:gd name="T42" fmla="*/ 2147483646 w 116"/>
                <a:gd name="T43" fmla="*/ 2147483646 h 60"/>
                <a:gd name="T44" fmla="*/ 2147483646 w 116"/>
                <a:gd name="T45" fmla="*/ 2147483646 h 60"/>
                <a:gd name="T46" fmla="*/ 2147483646 w 116"/>
                <a:gd name="T47" fmla="*/ 2147483646 h 60"/>
                <a:gd name="T48" fmla="*/ 2147483646 w 116"/>
                <a:gd name="T49" fmla="*/ 2147483646 h 60"/>
                <a:gd name="T50" fmla="*/ 2147483646 w 116"/>
                <a:gd name="T51" fmla="*/ 2147483646 h 60"/>
                <a:gd name="T52" fmla="*/ 2147483646 w 116"/>
                <a:gd name="T53" fmla="*/ 2147483646 h 60"/>
                <a:gd name="T54" fmla="*/ 2147483646 w 116"/>
                <a:gd name="T55" fmla="*/ 2147483646 h 60"/>
                <a:gd name="T56" fmla="*/ 2147483646 w 116"/>
                <a:gd name="T57" fmla="*/ 2147483646 h 60"/>
                <a:gd name="T58" fmla="*/ 2147483646 w 116"/>
                <a:gd name="T59" fmla="*/ 2147483646 h 60"/>
                <a:gd name="T60" fmla="*/ 2147483646 w 116"/>
                <a:gd name="T61" fmla="*/ 2147483646 h 60"/>
                <a:gd name="T62" fmla="*/ 2147483646 w 116"/>
                <a:gd name="T63" fmla="*/ 2147483646 h 60"/>
                <a:gd name="T64" fmla="*/ 2147483646 w 116"/>
                <a:gd name="T65" fmla="*/ 2147483646 h 60"/>
                <a:gd name="T66" fmla="*/ 2147483646 w 116"/>
                <a:gd name="T67" fmla="*/ 2147483646 h 60"/>
                <a:gd name="T68" fmla="*/ 2147483646 w 116"/>
                <a:gd name="T69" fmla="*/ 2147483646 h 6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6"/>
                <a:gd name="T106" fmla="*/ 0 h 60"/>
                <a:gd name="T107" fmla="*/ 116 w 116"/>
                <a:gd name="T108" fmla="*/ 60 h 6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6" h="60">
                  <a:moveTo>
                    <a:pt x="114" y="3"/>
                  </a:moveTo>
                  <a:lnTo>
                    <a:pt x="14" y="1"/>
                  </a:lnTo>
                  <a:lnTo>
                    <a:pt x="1" y="0"/>
                  </a:lnTo>
                  <a:lnTo>
                    <a:pt x="0" y="9"/>
                  </a:lnTo>
                  <a:lnTo>
                    <a:pt x="41" y="11"/>
                  </a:lnTo>
                  <a:lnTo>
                    <a:pt x="40" y="44"/>
                  </a:lnTo>
                  <a:lnTo>
                    <a:pt x="41" y="44"/>
                  </a:lnTo>
                  <a:lnTo>
                    <a:pt x="42" y="45"/>
                  </a:lnTo>
                  <a:lnTo>
                    <a:pt x="44" y="47"/>
                  </a:lnTo>
                  <a:lnTo>
                    <a:pt x="45" y="48"/>
                  </a:lnTo>
                  <a:lnTo>
                    <a:pt x="47" y="48"/>
                  </a:lnTo>
                  <a:lnTo>
                    <a:pt x="48" y="47"/>
                  </a:lnTo>
                  <a:lnTo>
                    <a:pt x="50" y="48"/>
                  </a:lnTo>
                  <a:lnTo>
                    <a:pt x="50" y="49"/>
                  </a:lnTo>
                  <a:lnTo>
                    <a:pt x="51" y="50"/>
                  </a:lnTo>
                  <a:lnTo>
                    <a:pt x="51" y="51"/>
                  </a:lnTo>
                  <a:lnTo>
                    <a:pt x="55" y="51"/>
                  </a:lnTo>
                  <a:lnTo>
                    <a:pt x="57" y="52"/>
                  </a:lnTo>
                  <a:lnTo>
                    <a:pt x="58" y="52"/>
                  </a:lnTo>
                  <a:lnTo>
                    <a:pt x="59" y="51"/>
                  </a:lnTo>
                  <a:lnTo>
                    <a:pt x="59" y="53"/>
                  </a:lnTo>
                  <a:lnTo>
                    <a:pt x="61" y="53"/>
                  </a:lnTo>
                  <a:lnTo>
                    <a:pt x="62" y="52"/>
                  </a:lnTo>
                  <a:lnTo>
                    <a:pt x="65" y="53"/>
                  </a:lnTo>
                  <a:lnTo>
                    <a:pt x="66" y="53"/>
                  </a:lnTo>
                  <a:lnTo>
                    <a:pt x="67" y="55"/>
                  </a:lnTo>
                  <a:lnTo>
                    <a:pt x="68" y="55"/>
                  </a:lnTo>
                  <a:lnTo>
                    <a:pt x="68" y="57"/>
                  </a:lnTo>
                  <a:lnTo>
                    <a:pt x="70" y="57"/>
                  </a:lnTo>
                  <a:lnTo>
                    <a:pt x="71" y="56"/>
                  </a:lnTo>
                  <a:lnTo>
                    <a:pt x="72" y="55"/>
                  </a:lnTo>
                  <a:lnTo>
                    <a:pt x="75" y="58"/>
                  </a:lnTo>
                  <a:lnTo>
                    <a:pt x="76" y="58"/>
                  </a:lnTo>
                  <a:lnTo>
                    <a:pt x="77" y="57"/>
                  </a:lnTo>
                  <a:lnTo>
                    <a:pt x="78" y="57"/>
                  </a:lnTo>
                  <a:lnTo>
                    <a:pt x="79" y="57"/>
                  </a:lnTo>
                  <a:lnTo>
                    <a:pt x="78" y="59"/>
                  </a:lnTo>
                  <a:lnTo>
                    <a:pt x="79" y="60"/>
                  </a:lnTo>
                  <a:lnTo>
                    <a:pt x="80" y="59"/>
                  </a:lnTo>
                  <a:lnTo>
                    <a:pt x="80" y="58"/>
                  </a:lnTo>
                  <a:lnTo>
                    <a:pt x="81" y="57"/>
                  </a:lnTo>
                  <a:lnTo>
                    <a:pt x="82" y="56"/>
                  </a:lnTo>
                  <a:lnTo>
                    <a:pt x="83" y="57"/>
                  </a:lnTo>
                  <a:lnTo>
                    <a:pt x="84" y="58"/>
                  </a:lnTo>
                  <a:lnTo>
                    <a:pt x="85" y="58"/>
                  </a:lnTo>
                  <a:lnTo>
                    <a:pt x="85" y="57"/>
                  </a:lnTo>
                  <a:lnTo>
                    <a:pt x="87" y="57"/>
                  </a:lnTo>
                  <a:lnTo>
                    <a:pt x="87" y="58"/>
                  </a:lnTo>
                  <a:lnTo>
                    <a:pt x="88" y="58"/>
                  </a:lnTo>
                  <a:lnTo>
                    <a:pt x="90" y="60"/>
                  </a:lnTo>
                  <a:lnTo>
                    <a:pt x="92" y="58"/>
                  </a:lnTo>
                  <a:lnTo>
                    <a:pt x="93" y="58"/>
                  </a:lnTo>
                  <a:lnTo>
                    <a:pt x="96" y="57"/>
                  </a:lnTo>
                  <a:lnTo>
                    <a:pt x="99" y="56"/>
                  </a:lnTo>
                  <a:lnTo>
                    <a:pt x="100" y="56"/>
                  </a:lnTo>
                  <a:lnTo>
                    <a:pt x="101" y="56"/>
                  </a:lnTo>
                  <a:lnTo>
                    <a:pt x="104" y="57"/>
                  </a:lnTo>
                  <a:lnTo>
                    <a:pt x="106" y="56"/>
                  </a:lnTo>
                  <a:lnTo>
                    <a:pt x="107" y="56"/>
                  </a:lnTo>
                  <a:lnTo>
                    <a:pt x="113" y="59"/>
                  </a:lnTo>
                  <a:lnTo>
                    <a:pt x="114" y="60"/>
                  </a:lnTo>
                  <a:lnTo>
                    <a:pt x="115" y="60"/>
                  </a:lnTo>
                  <a:lnTo>
                    <a:pt x="116" y="60"/>
                  </a:lnTo>
                  <a:lnTo>
                    <a:pt x="116" y="31"/>
                  </a:lnTo>
                  <a:lnTo>
                    <a:pt x="114" y="12"/>
                  </a:lnTo>
                  <a:lnTo>
                    <a:pt x="114" y="3"/>
                  </a:lnTo>
                  <a:close/>
                </a:path>
              </a:pathLst>
            </a:custGeom>
            <a:grpFill/>
            <a:ln w="22225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9BA8D944-015C-4BC9-B7EC-CEA5DA8DE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3916" y="3418872"/>
              <a:ext cx="554229" cy="347054"/>
            </a:xfrm>
            <a:custGeom>
              <a:avLst/>
              <a:gdLst>
                <a:gd name="T0" fmla="*/ 2147483646 w 82"/>
                <a:gd name="T1" fmla="*/ 0 h 54"/>
                <a:gd name="T2" fmla="*/ 2147483646 w 82"/>
                <a:gd name="T3" fmla="*/ 2147483646 h 54"/>
                <a:gd name="T4" fmla="*/ 2147483646 w 82"/>
                <a:gd name="T5" fmla="*/ 2147483646 h 54"/>
                <a:gd name="T6" fmla="*/ 2147483646 w 82"/>
                <a:gd name="T7" fmla="*/ 2147483646 h 54"/>
                <a:gd name="T8" fmla="*/ 2147483646 w 82"/>
                <a:gd name="T9" fmla="*/ 2147483646 h 54"/>
                <a:gd name="T10" fmla="*/ 2147483646 w 82"/>
                <a:gd name="T11" fmla="*/ 2147483646 h 54"/>
                <a:gd name="T12" fmla="*/ 2147483646 w 82"/>
                <a:gd name="T13" fmla="*/ 2147483646 h 54"/>
                <a:gd name="T14" fmla="*/ 2147483646 w 82"/>
                <a:gd name="T15" fmla="*/ 2147483646 h 54"/>
                <a:gd name="T16" fmla="*/ 2147483646 w 82"/>
                <a:gd name="T17" fmla="*/ 2147483646 h 54"/>
                <a:gd name="T18" fmla="*/ 2147483646 w 82"/>
                <a:gd name="T19" fmla="*/ 2147483646 h 54"/>
                <a:gd name="T20" fmla="*/ 2147483646 w 82"/>
                <a:gd name="T21" fmla="*/ 2147483646 h 54"/>
                <a:gd name="T22" fmla="*/ 2147483646 w 82"/>
                <a:gd name="T23" fmla="*/ 2147483646 h 54"/>
                <a:gd name="T24" fmla="*/ 2147483646 w 82"/>
                <a:gd name="T25" fmla="*/ 2147483646 h 54"/>
                <a:gd name="T26" fmla="*/ 2147483646 w 82"/>
                <a:gd name="T27" fmla="*/ 2147483646 h 54"/>
                <a:gd name="T28" fmla="*/ 2147483646 w 82"/>
                <a:gd name="T29" fmla="*/ 2147483646 h 54"/>
                <a:gd name="T30" fmla="*/ 2147483646 w 82"/>
                <a:gd name="T31" fmla="*/ 2147483646 h 54"/>
                <a:gd name="T32" fmla="*/ 2147483646 w 82"/>
                <a:gd name="T33" fmla="*/ 2147483646 h 54"/>
                <a:gd name="T34" fmla="*/ 2147483646 w 82"/>
                <a:gd name="T35" fmla="*/ 2147483646 h 54"/>
                <a:gd name="T36" fmla="*/ 2147483646 w 82"/>
                <a:gd name="T37" fmla="*/ 2147483646 h 54"/>
                <a:gd name="T38" fmla="*/ 2147483646 w 82"/>
                <a:gd name="T39" fmla="*/ 2147483646 h 54"/>
                <a:gd name="T40" fmla="*/ 2147483646 w 82"/>
                <a:gd name="T41" fmla="*/ 2147483646 h 54"/>
                <a:gd name="T42" fmla="*/ 2147483646 w 82"/>
                <a:gd name="T43" fmla="*/ 2147483646 h 54"/>
                <a:gd name="T44" fmla="*/ 2147483646 w 82"/>
                <a:gd name="T45" fmla="*/ 2147483646 h 54"/>
                <a:gd name="T46" fmla="*/ 2147483646 w 82"/>
                <a:gd name="T47" fmla="*/ 2147483646 h 54"/>
                <a:gd name="T48" fmla="*/ 2147483646 w 82"/>
                <a:gd name="T49" fmla="*/ 2147483646 h 54"/>
                <a:gd name="T50" fmla="*/ 2147483646 w 82"/>
                <a:gd name="T51" fmla="*/ 2147483646 h 54"/>
                <a:gd name="T52" fmla="*/ 2147483646 w 82"/>
                <a:gd name="T53" fmla="*/ 2147483646 h 54"/>
                <a:gd name="T54" fmla="*/ 2147483646 w 82"/>
                <a:gd name="T55" fmla="*/ 2147483646 h 54"/>
                <a:gd name="T56" fmla="*/ 2147483646 w 82"/>
                <a:gd name="T57" fmla="*/ 2147483646 h 54"/>
                <a:gd name="T58" fmla="*/ 2147483646 w 82"/>
                <a:gd name="T59" fmla="*/ 2147483646 h 54"/>
                <a:gd name="T60" fmla="*/ 2147483646 w 82"/>
                <a:gd name="T61" fmla="*/ 2147483646 h 54"/>
                <a:gd name="T62" fmla="*/ 2147483646 w 82"/>
                <a:gd name="T63" fmla="*/ 2147483646 h 54"/>
                <a:gd name="T64" fmla="*/ 2147483646 w 82"/>
                <a:gd name="T65" fmla="*/ 2147483646 h 54"/>
                <a:gd name="T66" fmla="*/ 2147483646 w 82"/>
                <a:gd name="T67" fmla="*/ 2147483646 h 54"/>
                <a:gd name="T68" fmla="*/ 2147483646 w 82"/>
                <a:gd name="T69" fmla="*/ 2147483646 h 54"/>
                <a:gd name="T70" fmla="*/ 2147483646 w 82"/>
                <a:gd name="T71" fmla="*/ 2147483646 h 5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2"/>
                <a:gd name="T109" fmla="*/ 0 h 54"/>
                <a:gd name="T110" fmla="*/ 82 w 82"/>
                <a:gd name="T111" fmla="*/ 54 h 5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2" h="54">
                  <a:moveTo>
                    <a:pt x="2" y="2"/>
                  </a:moveTo>
                  <a:lnTo>
                    <a:pt x="66" y="0"/>
                  </a:lnTo>
                  <a:lnTo>
                    <a:pt x="67" y="2"/>
                  </a:lnTo>
                  <a:lnTo>
                    <a:pt x="68" y="4"/>
                  </a:lnTo>
                  <a:lnTo>
                    <a:pt x="68" y="5"/>
                  </a:lnTo>
                  <a:lnTo>
                    <a:pt x="67" y="6"/>
                  </a:lnTo>
                  <a:lnTo>
                    <a:pt x="68" y="8"/>
                  </a:lnTo>
                  <a:lnTo>
                    <a:pt x="69" y="13"/>
                  </a:lnTo>
                  <a:lnTo>
                    <a:pt x="73" y="14"/>
                  </a:lnTo>
                  <a:lnTo>
                    <a:pt x="74" y="16"/>
                  </a:lnTo>
                  <a:lnTo>
                    <a:pt x="75" y="17"/>
                  </a:lnTo>
                  <a:lnTo>
                    <a:pt x="75" y="18"/>
                  </a:lnTo>
                  <a:lnTo>
                    <a:pt x="78" y="20"/>
                  </a:lnTo>
                  <a:lnTo>
                    <a:pt x="78" y="21"/>
                  </a:lnTo>
                  <a:lnTo>
                    <a:pt x="81" y="23"/>
                  </a:lnTo>
                  <a:lnTo>
                    <a:pt x="82" y="26"/>
                  </a:lnTo>
                  <a:lnTo>
                    <a:pt x="81" y="27"/>
                  </a:lnTo>
                  <a:lnTo>
                    <a:pt x="80" y="29"/>
                  </a:lnTo>
                  <a:lnTo>
                    <a:pt x="80" y="30"/>
                  </a:lnTo>
                  <a:lnTo>
                    <a:pt x="80" y="31"/>
                  </a:lnTo>
                  <a:lnTo>
                    <a:pt x="77" y="34"/>
                  </a:lnTo>
                  <a:lnTo>
                    <a:pt x="75" y="34"/>
                  </a:lnTo>
                  <a:lnTo>
                    <a:pt x="75" y="35"/>
                  </a:lnTo>
                  <a:lnTo>
                    <a:pt x="72" y="35"/>
                  </a:lnTo>
                  <a:lnTo>
                    <a:pt x="71" y="36"/>
                  </a:lnTo>
                  <a:lnTo>
                    <a:pt x="70" y="38"/>
                  </a:lnTo>
                  <a:lnTo>
                    <a:pt x="70" y="39"/>
                  </a:lnTo>
                  <a:lnTo>
                    <a:pt x="72" y="41"/>
                  </a:lnTo>
                  <a:lnTo>
                    <a:pt x="72" y="42"/>
                  </a:lnTo>
                  <a:lnTo>
                    <a:pt x="72" y="44"/>
                  </a:lnTo>
                  <a:lnTo>
                    <a:pt x="70" y="49"/>
                  </a:lnTo>
                  <a:lnTo>
                    <a:pt x="68" y="50"/>
                  </a:lnTo>
                  <a:lnTo>
                    <a:pt x="67" y="51"/>
                  </a:lnTo>
                  <a:lnTo>
                    <a:pt x="67" y="53"/>
                  </a:lnTo>
                  <a:lnTo>
                    <a:pt x="66" y="54"/>
                  </a:lnTo>
                  <a:lnTo>
                    <a:pt x="63" y="50"/>
                  </a:lnTo>
                  <a:lnTo>
                    <a:pt x="11" y="52"/>
                  </a:lnTo>
                  <a:lnTo>
                    <a:pt x="11" y="51"/>
                  </a:lnTo>
                  <a:lnTo>
                    <a:pt x="10" y="49"/>
                  </a:lnTo>
                  <a:lnTo>
                    <a:pt x="11" y="48"/>
                  </a:lnTo>
                  <a:lnTo>
                    <a:pt x="10" y="46"/>
                  </a:lnTo>
                  <a:lnTo>
                    <a:pt x="9" y="45"/>
                  </a:lnTo>
                  <a:lnTo>
                    <a:pt x="10" y="44"/>
                  </a:lnTo>
                  <a:lnTo>
                    <a:pt x="10" y="42"/>
                  </a:lnTo>
                  <a:lnTo>
                    <a:pt x="8" y="41"/>
                  </a:lnTo>
                  <a:lnTo>
                    <a:pt x="8" y="39"/>
                  </a:lnTo>
                  <a:lnTo>
                    <a:pt x="9" y="37"/>
                  </a:lnTo>
                  <a:lnTo>
                    <a:pt x="8" y="36"/>
                  </a:lnTo>
                  <a:lnTo>
                    <a:pt x="6" y="35"/>
                  </a:lnTo>
                  <a:lnTo>
                    <a:pt x="6" y="33"/>
                  </a:lnTo>
                  <a:lnTo>
                    <a:pt x="6" y="32"/>
                  </a:lnTo>
                  <a:lnTo>
                    <a:pt x="5" y="31"/>
                  </a:lnTo>
                  <a:lnTo>
                    <a:pt x="4" y="28"/>
                  </a:lnTo>
                  <a:lnTo>
                    <a:pt x="3" y="26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2" y="22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0" y="15"/>
                  </a:lnTo>
                  <a:lnTo>
                    <a:pt x="2" y="12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2" y="7"/>
                  </a:lnTo>
                  <a:lnTo>
                    <a:pt x="1" y="6"/>
                  </a:lnTo>
                  <a:lnTo>
                    <a:pt x="2" y="4"/>
                  </a:lnTo>
                  <a:lnTo>
                    <a:pt x="1" y="3"/>
                  </a:lnTo>
                  <a:lnTo>
                    <a:pt x="0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22225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22FC9D8A-8785-4DEE-9974-C44B5DFE6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9133" y="3740852"/>
              <a:ext cx="607014" cy="501445"/>
            </a:xfrm>
            <a:custGeom>
              <a:avLst/>
              <a:gdLst>
                <a:gd name="T0" fmla="*/ 2147483646 w 90"/>
                <a:gd name="T1" fmla="*/ 2147483646 h 78"/>
                <a:gd name="T2" fmla="*/ 2147483646 w 90"/>
                <a:gd name="T3" fmla="*/ 2147483646 h 78"/>
                <a:gd name="T4" fmla="*/ 2147483646 w 90"/>
                <a:gd name="T5" fmla="*/ 2147483646 h 78"/>
                <a:gd name="T6" fmla="*/ 2147483646 w 90"/>
                <a:gd name="T7" fmla="*/ 2147483646 h 78"/>
                <a:gd name="T8" fmla="*/ 2147483646 w 90"/>
                <a:gd name="T9" fmla="*/ 2147483646 h 78"/>
                <a:gd name="T10" fmla="*/ 2147483646 w 90"/>
                <a:gd name="T11" fmla="*/ 2147483646 h 78"/>
                <a:gd name="T12" fmla="*/ 2147483646 w 90"/>
                <a:gd name="T13" fmla="*/ 2147483646 h 78"/>
                <a:gd name="T14" fmla="*/ 2147483646 w 90"/>
                <a:gd name="T15" fmla="*/ 2147483646 h 78"/>
                <a:gd name="T16" fmla="*/ 2147483646 w 90"/>
                <a:gd name="T17" fmla="*/ 2147483646 h 78"/>
                <a:gd name="T18" fmla="*/ 2147483646 w 90"/>
                <a:gd name="T19" fmla="*/ 2147483646 h 78"/>
                <a:gd name="T20" fmla="*/ 2147483646 w 90"/>
                <a:gd name="T21" fmla="*/ 2147483646 h 78"/>
                <a:gd name="T22" fmla="*/ 2147483646 w 90"/>
                <a:gd name="T23" fmla="*/ 2147483646 h 78"/>
                <a:gd name="T24" fmla="*/ 2147483646 w 90"/>
                <a:gd name="T25" fmla="*/ 2147483646 h 78"/>
                <a:gd name="T26" fmla="*/ 2147483646 w 90"/>
                <a:gd name="T27" fmla="*/ 2147483646 h 78"/>
                <a:gd name="T28" fmla="*/ 2147483646 w 90"/>
                <a:gd name="T29" fmla="*/ 2147483646 h 78"/>
                <a:gd name="T30" fmla="*/ 2147483646 w 90"/>
                <a:gd name="T31" fmla="*/ 2147483646 h 78"/>
                <a:gd name="T32" fmla="*/ 2147483646 w 90"/>
                <a:gd name="T33" fmla="*/ 2147483646 h 78"/>
                <a:gd name="T34" fmla="*/ 2147483646 w 90"/>
                <a:gd name="T35" fmla="*/ 2147483646 h 78"/>
                <a:gd name="T36" fmla="*/ 2147483646 w 90"/>
                <a:gd name="T37" fmla="*/ 2147483646 h 78"/>
                <a:gd name="T38" fmla="*/ 2147483646 w 90"/>
                <a:gd name="T39" fmla="*/ 2147483646 h 78"/>
                <a:gd name="T40" fmla="*/ 2147483646 w 90"/>
                <a:gd name="T41" fmla="*/ 2147483646 h 78"/>
                <a:gd name="T42" fmla="*/ 2147483646 w 90"/>
                <a:gd name="T43" fmla="*/ 2147483646 h 78"/>
                <a:gd name="T44" fmla="*/ 2147483646 w 90"/>
                <a:gd name="T45" fmla="*/ 2147483646 h 78"/>
                <a:gd name="T46" fmla="*/ 2147483646 w 90"/>
                <a:gd name="T47" fmla="*/ 2147483646 h 78"/>
                <a:gd name="T48" fmla="*/ 2147483646 w 90"/>
                <a:gd name="T49" fmla="*/ 2147483646 h 78"/>
                <a:gd name="T50" fmla="*/ 2147483646 w 90"/>
                <a:gd name="T51" fmla="*/ 2147483646 h 78"/>
                <a:gd name="T52" fmla="*/ 2147483646 w 90"/>
                <a:gd name="T53" fmla="*/ 2147483646 h 78"/>
                <a:gd name="T54" fmla="*/ 2147483646 w 90"/>
                <a:gd name="T55" fmla="*/ 2147483646 h 78"/>
                <a:gd name="T56" fmla="*/ 0 w 90"/>
                <a:gd name="T57" fmla="*/ 2147483646 h 78"/>
                <a:gd name="T58" fmla="*/ 2147483646 w 90"/>
                <a:gd name="T59" fmla="*/ 2147483646 h 78"/>
                <a:gd name="T60" fmla="*/ 2147483646 w 90"/>
                <a:gd name="T61" fmla="*/ 2147483646 h 78"/>
                <a:gd name="T62" fmla="*/ 2147483646 w 90"/>
                <a:gd name="T63" fmla="*/ 2147483646 h 78"/>
                <a:gd name="T64" fmla="*/ 2147483646 w 90"/>
                <a:gd name="T65" fmla="*/ 2147483646 h 78"/>
                <a:gd name="T66" fmla="*/ 2147483646 w 90"/>
                <a:gd name="T67" fmla="*/ 2147483646 h 78"/>
                <a:gd name="T68" fmla="*/ 2147483646 w 90"/>
                <a:gd name="T69" fmla="*/ 2147483646 h 78"/>
                <a:gd name="T70" fmla="*/ 2147483646 w 90"/>
                <a:gd name="T71" fmla="*/ 2147483646 h 78"/>
                <a:gd name="T72" fmla="*/ 2147483646 w 90"/>
                <a:gd name="T73" fmla="*/ 2147483646 h 78"/>
                <a:gd name="T74" fmla="*/ 2147483646 w 90"/>
                <a:gd name="T75" fmla="*/ 2147483646 h 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0"/>
                <a:gd name="T115" fmla="*/ 0 h 78"/>
                <a:gd name="T116" fmla="*/ 90 w 90"/>
                <a:gd name="T117" fmla="*/ 78 h 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0" h="78">
                  <a:moveTo>
                    <a:pt x="16" y="72"/>
                  </a:moveTo>
                  <a:lnTo>
                    <a:pt x="76" y="69"/>
                  </a:lnTo>
                  <a:lnTo>
                    <a:pt x="76" y="70"/>
                  </a:lnTo>
                  <a:lnTo>
                    <a:pt x="77" y="71"/>
                  </a:lnTo>
                  <a:lnTo>
                    <a:pt x="78" y="72"/>
                  </a:lnTo>
                  <a:lnTo>
                    <a:pt x="77" y="74"/>
                  </a:lnTo>
                  <a:lnTo>
                    <a:pt x="76" y="75"/>
                  </a:lnTo>
                  <a:lnTo>
                    <a:pt x="74" y="77"/>
                  </a:lnTo>
                  <a:lnTo>
                    <a:pt x="74" y="78"/>
                  </a:lnTo>
                  <a:lnTo>
                    <a:pt x="83" y="78"/>
                  </a:lnTo>
                  <a:lnTo>
                    <a:pt x="84" y="75"/>
                  </a:lnTo>
                  <a:lnTo>
                    <a:pt x="83" y="74"/>
                  </a:lnTo>
                  <a:lnTo>
                    <a:pt x="84" y="71"/>
                  </a:lnTo>
                  <a:lnTo>
                    <a:pt x="85" y="69"/>
                  </a:lnTo>
                  <a:lnTo>
                    <a:pt x="86" y="67"/>
                  </a:lnTo>
                  <a:lnTo>
                    <a:pt x="88" y="67"/>
                  </a:lnTo>
                  <a:lnTo>
                    <a:pt x="89" y="67"/>
                  </a:lnTo>
                  <a:lnTo>
                    <a:pt x="90" y="62"/>
                  </a:lnTo>
                  <a:lnTo>
                    <a:pt x="90" y="61"/>
                  </a:lnTo>
                  <a:lnTo>
                    <a:pt x="89" y="60"/>
                  </a:lnTo>
                  <a:lnTo>
                    <a:pt x="88" y="59"/>
                  </a:lnTo>
                  <a:lnTo>
                    <a:pt x="87" y="59"/>
                  </a:lnTo>
                  <a:lnTo>
                    <a:pt x="87" y="60"/>
                  </a:lnTo>
                  <a:lnTo>
                    <a:pt x="84" y="56"/>
                  </a:lnTo>
                  <a:lnTo>
                    <a:pt x="84" y="55"/>
                  </a:lnTo>
                  <a:lnTo>
                    <a:pt x="85" y="54"/>
                  </a:lnTo>
                  <a:lnTo>
                    <a:pt x="85" y="53"/>
                  </a:lnTo>
                  <a:lnTo>
                    <a:pt x="84" y="52"/>
                  </a:lnTo>
                  <a:lnTo>
                    <a:pt x="83" y="49"/>
                  </a:lnTo>
                  <a:lnTo>
                    <a:pt x="79" y="46"/>
                  </a:lnTo>
                  <a:lnTo>
                    <a:pt x="78" y="45"/>
                  </a:lnTo>
                  <a:lnTo>
                    <a:pt x="74" y="43"/>
                  </a:lnTo>
                  <a:lnTo>
                    <a:pt x="72" y="40"/>
                  </a:lnTo>
                  <a:lnTo>
                    <a:pt x="71" y="38"/>
                  </a:lnTo>
                  <a:lnTo>
                    <a:pt x="71" y="37"/>
                  </a:lnTo>
                  <a:lnTo>
                    <a:pt x="74" y="34"/>
                  </a:lnTo>
                  <a:lnTo>
                    <a:pt x="73" y="32"/>
                  </a:lnTo>
                  <a:lnTo>
                    <a:pt x="74" y="30"/>
                  </a:lnTo>
                  <a:lnTo>
                    <a:pt x="73" y="29"/>
                  </a:lnTo>
                  <a:lnTo>
                    <a:pt x="70" y="27"/>
                  </a:lnTo>
                  <a:lnTo>
                    <a:pt x="69" y="28"/>
                  </a:lnTo>
                  <a:lnTo>
                    <a:pt x="68" y="29"/>
                  </a:lnTo>
                  <a:lnTo>
                    <a:pt x="67" y="29"/>
                  </a:lnTo>
                  <a:lnTo>
                    <a:pt x="65" y="22"/>
                  </a:lnTo>
                  <a:lnTo>
                    <a:pt x="64" y="21"/>
                  </a:lnTo>
                  <a:lnTo>
                    <a:pt x="60" y="18"/>
                  </a:lnTo>
                  <a:lnTo>
                    <a:pt x="56" y="14"/>
                  </a:lnTo>
                  <a:lnTo>
                    <a:pt x="56" y="13"/>
                  </a:lnTo>
                  <a:lnTo>
                    <a:pt x="55" y="10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2" y="0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5"/>
                  </a:lnTo>
                  <a:lnTo>
                    <a:pt x="3" y="7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11" y="16"/>
                  </a:lnTo>
                  <a:lnTo>
                    <a:pt x="9" y="18"/>
                  </a:lnTo>
                  <a:lnTo>
                    <a:pt x="9" y="20"/>
                  </a:lnTo>
                  <a:lnTo>
                    <a:pt x="10" y="22"/>
                  </a:lnTo>
                  <a:lnTo>
                    <a:pt x="11" y="22"/>
                  </a:lnTo>
                  <a:lnTo>
                    <a:pt x="12" y="25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5" y="27"/>
                  </a:lnTo>
                  <a:lnTo>
                    <a:pt x="16" y="63"/>
                  </a:lnTo>
                  <a:lnTo>
                    <a:pt x="16" y="72"/>
                  </a:lnTo>
                  <a:close/>
                </a:path>
              </a:pathLst>
            </a:custGeom>
            <a:grpFill/>
            <a:ln w="22225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2A97C857-71E4-4233-846F-475B85B417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7422" y="3038829"/>
              <a:ext cx="480332" cy="489569"/>
            </a:xfrm>
            <a:custGeom>
              <a:avLst/>
              <a:gdLst>
                <a:gd name="T0" fmla="*/ 2147483646 w 71"/>
                <a:gd name="T1" fmla="*/ 2147483646 h 76"/>
                <a:gd name="T2" fmla="*/ 2147483646 w 71"/>
                <a:gd name="T3" fmla="*/ 2147483646 h 76"/>
                <a:gd name="T4" fmla="*/ 2147483646 w 71"/>
                <a:gd name="T5" fmla="*/ 2147483646 h 76"/>
                <a:gd name="T6" fmla="*/ 2147483646 w 71"/>
                <a:gd name="T7" fmla="*/ 2147483646 h 76"/>
                <a:gd name="T8" fmla="*/ 2147483646 w 71"/>
                <a:gd name="T9" fmla="*/ 2147483646 h 76"/>
                <a:gd name="T10" fmla="*/ 2147483646 w 71"/>
                <a:gd name="T11" fmla="*/ 2147483646 h 76"/>
                <a:gd name="T12" fmla="*/ 2147483646 w 71"/>
                <a:gd name="T13" fmla="*/ 2147483646 h 76"/>
                <a:gd name="T14" fmla="*/ 2147483646 w 71"/>
                <a:gd name="T15" fmla="*/ 2147483646 h 76"/>
                <a:gd name="T16" fmla="*/ 2147483646 w 71"/>
                <a:gd name="T17" fmla="*/ 2147483646 h 76"/>
                <a:gd name="T18" fmla="*/ 2147483646 w 71"/>
                <a:gd name="T19" fmla="*/ 2147483646 h 76"/>
                <a:gd name="T20" fmla="*/ 2147483646 w 71"/>
                <a:gd name="T21" fmla="*/ 2147483646 h 76"/>
                <a:gd name="T22" fmla="*/ 2147483646 w 71"/>
                <a:gd name="T23" fmla="*/ 2147483646 h 76"/>
                <a:gd name="T24" fmla="*/ 2147483646 w 71"/>
                <a:gd name="T25" fmla="*/ 2147483646 h 76"/>
                <a:gd name="T26" fmla="*/ 2147483646 w 71"/>
                <a:gd name="T27" fmla="*/ 2147483646 h 76"/>
                <a:gd name="T28" fmla="*/ 0 w 71"/>
                <a:gd name="T29" fmla="*/ 2147483646 h 76"/>
                <a:gd name="T30" fmla="*/ 2147483646 w 71"/>
                <a:gd name="T31" fmla="*/ 2147483646 h 76"/>
                <a:gd name="T32" fmla="*/ 2147483646 w 71"/>
                <a:gd name="T33" fmla="*/ 2147483646 h 76"/>
                <a:gd name="T34" fmla="*/ 2147483646 w 71"/>
                <a:gd name="T35" fmla="*/ 2147483646 h 76"/>
                <a:gd name="T36" fmla="*/ 2147483646 w 71"/>
                <a:gd name="T37" fmla="*/ 2147483646 h 76"/>
                <a:gd name="T38" fmla="*/ 2147483646 w 71"/>
                <a:gd name="T39" fmla="*/ 2147483646 h 76"/>
                <a:gd name="T40" fmla="*/ 2147483646 w 71"/>
                <a:gd name="T41" fmla="*/ 2147483646 h 76"/>
                <a:gd name="T42" fmla="*/ 2147483646 w 71"/>
                <a:gd name="T43" fmla="*/ 2147483646 h 76"/>
                <a:gd name="T44" fmla="*/ 2147483646 w 71"/>
                <a:gd name="T45" fmla="*/ 2147483646 h 76"/>
                <a:gd name="T46" fmla="*/ 2147483646 w 71"/>
                <a:gd name="T47" fmla="*/ 2147483646 h 76"/>
                <a:gd name="T48" fmla="*/ 2147483646 w 71"/>
                <a:gd name="T49" fmla="*/ 2147483646 h 76"/>
                <a:gd name="T50" fmla="*/ 2147483646 w 71"/>
                <a:gd name="T51" fmla="*/ 2147483646 h 76"/>
                <a:gd name="T52" fmla="*/ 2147483646 w 71"/>
                <a:gd name="T53" fmla="*/ 2147483646 h 76"/>
                <a:gd name="T54" fmla="*/ 2147483646 w 71"/>
                <a:gd name="T55" fmla="*/ 2147483646 h 76"/>
                <a:gd name="T56" fmla="*/ 2147483646 w 71"/>
                <a:gd name="T57" fmla="*/ 2147483646 h 76"/>
                <a:gd name="T58" fmla="*/ 2147483646 w 71"/>
                <a:gd name="T59" fmla="*/ 2147483646 h 76"/>
                <a:gd name="T60" fmla="*/ 2147483646 w 71"/>
                <a:gd name="T61" fmla="*/ 2147483646 h 76"/>
                <a:gd name="T62" fmla="*/ 2147483646 w 71"/>
                <a:gd name="T63" fmla="*/ 2147483646 h 76"/>
                <a:gd name="T64" fmla="*/ 2147483646 w 71"/>
                <a:gd name="T65" fmla="*/ 2147483646 h 76"/>
                <a:gd name="T66" fmla="*/ 2147483646 w 71"/>
                <a:gd name="T67" fmla="*/ 2147483646 h 76"/>
                <a:gd name="T68" fmla="*/ 2147483646 w 71"/>
                <a:gd name="T69" fmla="*/ 2147483646 h 76"/>
                <a:gd name="T70" fmla="*/ 2147483646 w 71"/>
                <a:gd name="T71" fmla="*/ 2147483646 h 76"/>
                <a:gd name="T72" fmla="*/ 2147483646 w 71"/>
                <a:gd name="T73" fmla="*/ 2147483646 h 76"/>
                <a:gd name="T74" fmla="*/ 2147483646 w 71"/>
                <a:gd name="T75" fmla="*/ 2147483646 h 76"/>
                <a:gd name="T76" fmla="*/ 2147483646 w 71"/>
                <a:gd name="T77" fmla="*/ 2147483646 h 76"/>
                <a:gd name="T78" fmla="*/ 2147483646 w 71"/>
                <a:gd name="T79" fmla="*/ 2147483646 h 76"/>
                <a:gd name="T80" fmla="*/ 2147483646 w 71"/>
                <a:gd name="T81" fmla="*/ 2147483646 h 76"/>
                <a:gd name="T82" fmla="*/ 2147483646 w 71"/>
                <a:gd name="T83" fmla="*/ 2147483646 h 76"/>
                <a:gd name="T84" fmla="*/ 2147483646 w 71"/>
                <a:gd name="T85" fmla="*/ 2147483646 h 76"/>
                <a:gd name="T86" fmla="*/ 2147483646 w 71"/>
                <a:gd name="T87" fmla="*/ 2147483646 h 76"/>
                <a:gd name="T88" fmla="*/ 2147483646 w 71"/>
                <a:gd name="T89" fmla="*/ 2147483646 h 76"/>
                <a:gd name="T90" fmla="*/ 2147483646 w 71"/>
                <a:gd name="T91" fmla="*/ 2147483646 h 76"/>
                <a:gd name="T92" fmla="*/ 2147483646 w 71"/>
                <a:gd name="T93" fmla="*/ 2147483646 h 76"/>
                <a:gd name="T94" fmla="*/ 2147483646 w 71"/>
                <a:gd name="T95" fmla="*/ 2147483646 h 76"/>
                <a:gd name="T96" fmla="*/ 2147483646 w 71"/>
                <a:gd name="T97" fmla="*/ 2147483646 h 76"/>
                <a:gd name="T98" fmla="*/ 2147483646 w 71"/>
                <a:gd name="T99" fmla="*/ 2147483646 h 76"/>
                <a:gd name="T100" fmla="*/ 2147483646 w 71"/>
                <a:gd name="T101" fmla="*/ 2147483646 h 76"/>
                <a:gd name="T102" fmla="*/ 2147483646 w 71"/>
                <a:gd name="T103" fmla="*/ 2147483646 h 76"/>
                <a:gd name="T104" fmla="*/ 2147483646 w 71"/>
                <a:gd name="T105" fmla="*/ 2147483646 h 76"/>
                <a:gd name="T106" fmla="*/ 2147483646 w 71"/>
                <a:gd name="T107" fmla="*/ 2147483646 h 76"/>
                <a:gd name="T108" fmla="*/ 2147483646 w 71"/>
                <a:gd name="T109" fmla="*/ 2147483646 h 76"/>
                <a:gd name="T110" fmla="*/ 2147483646 w 71"/>
                <a:gd name="T111" fmla="*/ 2147483646 h 76"/>
                <a:gd name="T112" fmla="*/ 2147483646 w 71"/>
                <a:gd name="T113" fmla="*/ 2147483646 h 76"/>
                <a:gd name="T114" fmla="*/ 2147483646 w 71"/>
                <a:gd name="T115" fmla="*/ 2147483646 h 76"/>
                <a:gd name="T116" fmla="*/ 2147483646 w 71"/>
                <a:gd name="T117" fmla="*/ 2147483646 h 76"/>
                <a:gd name="T118" fmla="*/ 2147483646 w 71"/>
                <a:gd name="T119" fmla="*/ 2147483646 h 76"/>
                <a:gd name="T120" fmla="*/ 2147483646 w 71"/>
                <a:gd name="T121" fmla="*/ 2147483646 h 76"/>
                <a:gd name="T122" fmla="*/ 2147483646 w 71"/>
                <a:gd name="T123" fmla="*/ 2147483646 h 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"/>
                <a:gd name="T187" fmla="*/ 0 h 76"/>
                <a:gd name="T188" fmla="*/ 71 w 71"/>
                <a:gd name="T189" fmla="*/ 76 h 7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" h="76">
                  <a:moveTo>
                    <a:pt x="30" y="76"/>
                  </a:moveTo>
                  <a:lnTo>
                    <a:pt x="29" y="75"/>
                  </a:lnTo>
                  <a:lnTo>
                    <a:pt x="28" y="73"/>
                  </a:lnTo>
                  <a:lnTo>
                    <a:pt x="24" y="72"/>
                  </a:lnTo>
                  <a:lnTo>
                    <a:pt x="23" y="67"/>
                  </a:lnTo>
                  <a:lnTo>
                    <a:pt x="22" y="65"/>
                  </a:lnTo>
                  <a:lnTo>
                    <a:pt x="23" y="64"/>
                  </a:lnTo>
                  <a:lnTo>
                    <a:pt x="23" y="63"/>
                  </a:lnTo>
                  <a:lnTo>
                    <a:pt x="22" y="61"/>
                  </a:lnTo>
                  <a:lnTo>
                    <a:pt x="21" y="59"/>
                  </a:lnTo>
                  <a:lnTo>
                    <a:pt x="21" y="56"/>
                  </a:lnTo>
                  <a:lnTo>
                    <a:pt x="21" y="54"/>
                  </a:lnTo>
                  <a:lnTo>
                    <a:pt x="21" y="53"/>
                  </a:lnTo>
                  <a:lnTo>
                    <a:pt x="17" y="50"/>
                  </a:lnTo>
                  <a:lnTo>
                    <a:pt x="13" y="48"/>
                  </a:lnTo>
                  <a:lnTo>
                    <a:pt x="12" y="45"/>
                  </a:lnTo>
                  <a:lnTo>
                    <a:pt x="8" y="44"/>
                  </a:lnTo>
                  <a:lnTo>
                    <a:pt x="8" y="43"/>
                  </a:lnTo>
                  <a:lnTo>
                    <a:pt x="7" y="42"/>
                  </a:lnTo>
                  <a:lnTo>
                    <a:pt x="4" y="41"/>
                  </a:lnTo>
                  <a:lnTo>
                    <a:pt x="3" y="41"/>
                  </a:lnTo>
                  <a:lnTo>
                    <a:pt x="2" y="40"/>
                  </a:lnTo>
                  <a:lnTo>
                    <a:pt x="1" y="39"/>
                  </a:lnTo>
                  <a:lnTo>
                    <a:pt x="1" y="34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3" y="28"/>
                  </a:lnTo>
                  <a:lnTo>
                    <a:pt x="1" y="26"/>
                  </a:lnTo>
                  <a:lnTo>
                    <a:pt x="0" y="25"/>
                  </a:lnTo>
                  <a:lnTo>
                    <a:pt x="1" y="22"/>
                  </a:lnTo>
                  <a:lnTo>
                    <a:pt x="1" y="20"/>
                  </a:lnTo>
                  <a:lnTo>
                    <a:pt x="5" y="17"/>
                  </a:lnTo>
                  <a:lnTo>
                    <a:pt x="6" y="17"/>
                  </a:lnTo>
                  <a:lnTo>
                    <a:pt x="7" y="16"/>
                  </a:lnTo>
                  <a:lnTo>
                    <a:pt x="6" y="7"/>
                  </a:lnTo>
                  <a:lnTo>
                    <a:pt x="7" y="6"/>
                  </a:lnTo>
                  <a:lnTo>
                    <a:pt x="8" y="5"/>
                  </a:lnTo>
                  <a:lnTo>
                    <a:pt x="9" y="5"/>
                  </a:lnTo>
                  <a:lnTo>
                    <a:pt x="11" y="6"/>
                  </a:lnTo>
                  <a:lnTo>
                    <a:pt x="13" y="5"/>
                  </a:lnTo>
                  <a:lnTo>
                    <a:pt x="16" y="4"/>
                  </a:lnTo>
                  <a:lnTo>
                    <a:pt x="22" y="1"/>
                  </a:lnTo>
                  <a:lnTo>
                    <a:pt x="23" y="0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3" y="3"/>
                  </a:lnTo>
                  <a:lnTo>
                    <a:pt x="23" y="4"/>
                  </a:lnTo>
                  <a:lnTo>
                    <a:pt x="22" y="6"/>
                  </a:lnTo>
                  <a:lnTo>
                    <a:pt x="25" y="5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6"/>
                  </a:lnTo>
                  <a:lnTo>
                    <a:pt x="29" y="7"/>
                  </a:lnTo>
                  <a:lnTo>
                    <a:pt x="31" y="8"/>
                  </a:lnTo>
                  <a:lnTo>
                    <a:pt x="32" y="8"/>
                  </a:lnTo>
                  <a:lnTo>
                    <a:pt x="32" y="10"/>
                  </a:lnTo>
                  <a:lnTo>
                    <a:pt x="33" y="11"/>
                  </a:lnTo>
                  <a:lnTo>
                    <a:pt x="44" y="13"/>
                  </a:lnTo>
                  <a:lnTo>
                    <a:pt x="46" y="13"/>
                  </a:lnTo>
                  <a:lnTo>
                    <a:pt x="48" y="15"/>
                  </a:lnTo>
                  <a:lnTo>
                    <a:pt x="50" y="15"/>
                  </a:lnTo>
                  <a:lnTo>
                    <a:pt x="51" y="15"/>
                  </a:lnTo>
                  <a:lnTo>
                    <a:pt x="54" y="15"/>
                  </a:lnTo>
                  <a:lnTo>
                    <a:pt x="56" y="16"/>
                  </a:lnTo>
                  <a:lnTo>
                    <a:pt x="57" y="17"/>
                  </a:lnTo>
                  <a:lnTo>
                    <a:pt x="56" y="17"/>
                  </a:lnTo>
                  <a:lnTo>
                    <a:pt x="56" y="18"/>
                  </a:lnTo>
                  <a:lnTo>
                    <a:pt x="58" y="18"/>
                  </a:lnTo>
                  <a:lnTo>
                    <a:pt x="60" y="19"/>
                  </a:lnTo>
                  <a:lnTo>
                    <a:pt x="61" y="21"/>
                  </a:lnTo>
                  <a:lnTo>
                    <a:pt x="60" y="25"/>
                  </a:lnTo>
                  <a:lnTo>
                    <a:pt x="62" y="25"/>
                  </a:lnTo>
                  <a:lnTo>
                    <a:pt x="63" y="25"/>
                  </a:lnTo>
                  <a:lnTo>
                    <a:pt x="62" y="26"/>
                  </a:lnTo>
                  <a:lnTo>
                    <a:pt x="62" y="27"/>
                  </a:lnTo>
                  <a:lnTo>
                    <a:pt x="62" y="28"/>
                  </a:lnTo>
                  <a:lnTo>
                    <a:pt x="64" y="30"/>
                  </a:lnTo>
                  <a:lnTo>
                    <a:pt x="61" y="33"/>
                  </a:lnTo>
                  <a:lnTo>
                    <a:pt x="60" y="36"/>
                  </a:lnTo>
                  <a:lnTo>
                    <a:pt x="59" y="38"/>
                  </a:lnTo>
                  <a:lnTo>
                    <a:pt x="59" y="39"/>
                  </a:lnTo>
                  <a:lnTo>
                    <a:pt x="61" y="38"/>
                  </a:lnTo>
                  <a:lnTo>
                    <a:pt x="63" y="35"/>
                  </a:lnTo>
                  <a:lnTo>
                    <a:pt x="65" y="33"/>
                  </a:lnTo>
                  <a:lnTo>
                    <a:pt x="66" y="33"/>
                  </a:lnTo>
                  <a:lnTo>
                    <a:pt x="67" y="32"/>
                  </a:lnTo>
                  <a:lnTo>
                    <a:pt x="68" y="31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7"/>
                  </a:lnTo>
                  <a:lnTo>
                    <a:pt x="69" y="27"/>
                  </a:lnTo>
                  <a:lnTo>
                    <a:pt x="69" y="26"/>
                  </a:lnTo>
                  <a:lnTo>
                    <a:pt x="70" y="25"/>
                  </a:lnTo>
                  <a:lnTo>
                    <a:pt x="71" y="25"/>
                  </a:lnTo>
                  <a:lnTo>
                    <a:pt x="71" y="26"/>
                  </a:lnTo>
                  <a:lnTo>
                    <a:pt x="71" y="28"/>
                  </a:lnTo>
                  <a:lnTo>
                    <a:pt x="69" y="33"/>
                  </a:lnTo>
                  <a:lnTo>
                    <a:pt x="68" y="34"/>
                  </a:lnTo>
                  <a:lnTo>
                    <a:pt x="68" y="35"/>
                  </a:lnTo>
                  <a:lnTo>
                    <a:pt x="68" y="36"/>
                  </a:lnTo>
                  <a:lnTo>
                    <a:pt x="66" y="40"/>
                  </a:lnTo>
                  <a:lnTo>
                    <a:pt x="66" y="43"/>
                  </a:lnTo>
                  <a:lnTo>
                    <a:pt x="66" y="45"/>
                  </a:lnTo>
                  <a:lnTo>
                    <a:pt x="64" y="46"/>
                  </a:lnTo>
                  <a:lnTo>
                    <a:pt x="64" y="47"/>
                  </a:lnTo>
                  <a:lnTo>
                    <a:pt x="64" y="50"/>
                  </a:lnTo>
                  <a:lnTo>
                    <a:pt x="65" y="54"/>
                  </a:lnTo>
                  <a:lnTo>
                    <a:pt x="64" y="55"/>
                  </a:lnTo>
                  <a:lnTo>
                    <a:pt x="63" y="59"/>
                  </a:lnTo>
                  <a:lnTo>
                    <a:pt x="63" y="65"/>
                  </a:lnTo>
                  <a:lnTo>
                    <a:pt x="65" y="70"/>
                  </a:lnTo>
                  <a:lnTo>
                    <a:pt x="65" y="71"/>
                  </a:lnTo>
                  <a:lnTo>
                    <a:pt x="65" y="72"/>
                  </a:lnTo>
                  <a:lnTo>
                    <a:pt x="65" y="74"/>
                  </a:lnTo>
                  <a:lnTo>
                    <a:pt x="30" y="76"/>
                  </a:lnTo>
                  <a:close/>
                </a:path>
              </a:pathLst>
            </a:custGeom>
            <a:grpFill/>
            <a:ln w="22225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73DE2EB-654E-4B28-A9AC-3BE30319A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1836" y="3855658"/>
              <a:ext cx="671673" cy="328578"/>
            </a:xfrm>
            <a:custGeom>
              <a:avLst/>
              <a:gdLst>
                <a:gd name="T0" fmla="*/ 2147483646 w 99"/>
                <a:gd name="T1" fmla="*/ 2147483646 h 51"/>
                <a:gd name="T2" fmla="*/ 2147483646 w 99"/>
                <a:gd name="T3" fmla="*/ 2147483646 h 51"/>
                <a:gd name="T4" fmla="*/ 2147483646 w 99"/>
                <a:gd name="T5" fmla="*/ 2147483646 h 51"/>
                <a:gd name="T6" fmla="*/ 2147483646 w 99"/>
                <a:gd name="T7" fmla="*/ 2147483646 h 51"/>
                <a:gd name="T8" fmla="*/ 2147483646 w 99"/>
                <a:gd name="T9" fmla="*/ 2147483646 h 51"/>
                <a:gd name="T10" fmla="*/ 2147483646 w 99"/>
                <a:gd name="T11" fmla="*/ 2147483646 h 51"/>
                <a:gd name="T12" fmla="*/ 2147483646 w 99"/>
                <a:gd name="T13" fmla="*/ 2147483646 h 51"/>
                <a:gd name="T14" fmla="*/ 2147483646 w 99"/>
                <a:gd name="T15" fmla="*/ 2147483646 h 51"/>
                <a:gd name="T16" fmla="*/ 2147483646 w 99"/>
                <a:gd name="T17" fmla="*/ 2147483646 h 51"/>
                <a:gd name="T18" fmla="*/ 2147483646 w 99"/>
                <a:gd name="T19" fmla="*/ 2147483646 h 51"/>
                <a:gd name="T20" fmla="*/ 2147483646 w 99"/>
                <a:gd name="T21" fmla="*/ 2147483646 h 51"/>
                <a:gd name="T22" fmla="*/ 2147483646 w 99"/>
                <a:gd name="T23" fmla="*/ 2147483646 h 51"/>
                <a:gd name="T24" fmla="*/ 2147483646 w 99"/>
                <a:gd name="T25" fmla="*/ 2147483646 h 51"/>
                <a:gd name="T26" fmla="*/ 2147483646 w 99"/>
                <a:gd name="T27" fmla="*/ 2147483646 h 51"/>
                <a:gd name="T28" fmla="*/ 2147483646 w 99"/>
                <a:gd name="T29" fmla="*/ 2147483646 h 51"/>
                <a:gd name="T30" fmla="*/ 2147483646 w 99"/>
                <a:gd name="T31" fmla="*/ 2147483646 h 51"/>
                <a:gd name="T32" fmla="*/ 2147483646 w 99"/>
                <a:gd name="T33" fmla="*/ 2147483646 h 51"/>
                <a:gd name="T34" fmla="*/ 2147483646 w 99"/>
                <a:gd name="T35" fmla="*/ 2147483646 h 51"/>
                <a:gd name="T36" fmla="*/ 2147483646 w 99"/>
                <a:gd name="T37" fmla="*/ 2147483646 h 51"/>
                <a:gd name="T38" fmla="*/ 2147483646 w 99"/>
                <a:gd name="T39" fmla="*/ 2147483646 h 51"/>
                <a:gd name="T40" fmla="*/ 2147483646 w 99"/>
                <a:gd name="T41" fmla="*/ 2147483646 h 51"/>
                <a:gd name="T42" fmla="*/ 2147483646 w 99"/>
                <a:gd name="T43" fmla="*/ 2147483646 h 51"/>
                <a:gd name="T44" fmla="*/ 2147483646 w 99"/>
                <a:gd name="T45" fmla="*/ 2147483646 h 51"/>
                <a:gd name="T46" fmla="*/ 2147483646 w 99"/>
                <a:gd name="T47" fmla="*/ 2147483646 h 51"/>
                <a:gd name="T48" fmla="*/ 2147483646 w 99"/>
                <a:gd name="T49" fmla="*/ 0 h 51"/>
                <a:gd name="T50" fmla="*/ 2147483646 w 99"/>
                <a:gd name="T51" fmla="*/ 2147483646 h 51"/>
                <a:gd name="T52" fmla="*/ 2147483646 w 99"/>
                <a:gd name="T53" fmla="*/ 0 h 51"/>
                <a:gd name="T54" fmla="*/ 2147483646 w 99"/>
                <a:gd name="T55" fmla="*/ 2147483646 h 51"/>
                <a:gd name="T56" fmla="*/ 2147483646 w 99"/>
                <a:gd name="T57" fmla="*/ 2147483646 h 51"/>
                <a:gd name="T58" fmla="*/ 2147483646 w 99"/>
                <a:gd name="T59" fmla="*/ 2147483646 h 51"/>
                <a:gd name="T60" fmla="*/ 2147483646 w 99"/>
                <a:gd name="T61" fmla="*/ 2147483646 h 51"/>
                <a:gd name="T62" fmla="*/ 2147483646 w 99"/>
                <a:gd name="T63" fmla="*/ 2147483646 h 51"/>
                <a:gd name="T64" fmla="*/ 2147483646 w 99"/>
                <a:gd name="T65" fmla="*/ 2147483646 h 51"/>
                <a:gd name="T66" fmla="*/ 2147483646 w 99"/>
                <a:gd name="T67" fmla="*/ 2147483646 h 51"/>
                <a:gd name="T68" fmla="*/ 2147483646 w 99"/>
                <a:gd name="T69" fmla="*/ 2147483646 h 51"/>
                <a:gd name="T70" fmla="*/ 2147483646 w 99"/>
                <a:gd name="T71" fmla="*/ 2147483646 h 51"/>
                <a:gd name="T72" fmla="*/ 2147483646 w 99"/>
                <a:gd name="T73" fmla="*/ 2147483646 h 51"/>
                <a:gd name="T74" fmla="*/ 2147483646 w 99"/>
                <a:gd name="T75" fmla="*/ 2147483646 h 51"/>
                <a:gd name="T76" fmla="*/ 2147483646 w 99"/>
                <a:gd name="T77" fmla="*/ 2147483646 h 51"/>
                <a:gd name="T78" fmla="*/ 2147483646 w 99"/>
                <a:gd name="T79" fmla="*/ 2147483646 h 51"/>
                <a:gd name="T80" fmla="*/ 2147483646 w 99"/>
                <a:gd name="T81" fmla="*/ 2147483646 h 51"/>
                <a:gd name="T82" fmla="*/ 2147483646 w 99"/>
                <a:gd name="T83" fmla="*/ 2147483646 h 51"/>
                <a:gd name="T84" fmla="*/ 2147483646 w 99"/>
                <a:gd name="T85" fmla="*/ 2147483646 h 51"/>
                <a:gd name="T86" fmla="*/ 2147483646 w 99"/>
                <a:gd name="T87" fmla="*/ 2147483646 h 51"/>
                <a:gd name="T88" fmla="*/ 2147483646 w 99"/>
                <a:gd name="T89" fmla="*/ 2147483646 h 51"/>
                <a:gd name="T90" fmla="*/ 2147483646 w 99"/>
                <a:gd name="T91" fmla="*/ 2147483646 h 51"/>
                <a:gd name="T92" fmla="*/ 2147483646 w 99"/>
                <a:gd name="T93" fmla="*/ 2147483646 h 51"/>
                <a:gd name="T94" fmla="*/ 2147483646 w 99"/>
                <a:gd name="T95" fmla="*/ 2147483646 h 51"/>
                <a:gd name="T96" fmla="*/ 2147483646 w 99"/>
                <a:gd name="T97" fmla="*/ 2147483646 h 51"/>
                <a:gd name="T98" fmla="*/ 2147483646 w 99"/>
                <a:gd name="T99" fmla="*/ 2147483646 h 51"/>
                <a:gd name="T100" fmla="*/ 2147483646 w 99"/>
                <a:gd name="T101" fmla="*/ 2147483646 h 51"/>
                <a:gd name="T102" fmla="*/ 2147483646 w 99"/>
                <a:gd name="T103" fmla="*/ 2147483646 h 51"/>
                <a:gd name="T104" fmla="*/ 2147483646 w 99"/>
                <a:gd name="T105" fmla="*/ 2147483646 h 51"/>
                <a:gd name="T106" fmla="*/ 2147483646 w 99"/>
                <a:gd name="T107" fmla="*/ 2147483646 h 51"/>
                <a:gd name="T108" fmla="*/ 2147483646 w 99"/>
                <a:gd name="T109" fmla="*/ 2147483646 h 51"/>
                <a:gd name="T110" fmla="*/ 0 w 99"/>
                <a:gd name="T111" fmla="*/ 2147483646 h 5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9"/>
                <a:gd name="T169" fmla="*/ 0 h 51"/>
                <a:gd name="T170" fmla="*/ 99 w 99"/>
                <a:gd name="T171" fmla="*/ 51 h 5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9" h="51">
                  <a:moveTo>
                    <a:pt x="0" y="51"/>
                  </a:moveTo>
                  <a:lnTo>
                    <a:pt x="20" y="49"/>
                  </a:lnTo>
                  <a:lnTo>
                    <a:pt x="20" y="48"/>
                  </a:lnTo>
                  <a:lnTo>
                    <a:pt x="19" y="47"/>
                  </a:lnTo>
                  <a:lnTo>
                    <a:pt x="22" y="46"/>
                  </a:lnTo>
                  <a:lnTo>
                    <a:pt x="22" y="47"/>
                  </a:lnTo>
                  <a:lnTo>
                    <a:pt x="78" y="42"/>
                  </a:lnTo>
                  <a:lnTo>
                    <a:pt x="80" y="41"/>
                  </a:lnTo>
                  <a:lnTo>
                    <a:pt x="80" y="40"/>
                  </a:lnTo>
                  <a:lnTo>
                    <a:pt x="85" y="38"/>
                  </a:lnTo>
                  <a:lnTo>
                    <a:pt x="86" y="37"/>
                  </a:lnTo>
                  <a:lnTo>
                    <a:pt x="89" y="35"/>
                  </a:lnTo>
                  <a:lnTo>
                    <a:pt x="89" y="34"/>
                  </a:lnTo>
                  <a:lnTo>
                    <a:pt x="89" y="33"/>
                  </a:lnTo>
                  <a:lnTo>
                    <a:pt x="90" y="32"/>
                  </a:lnTo>
                  <a:lnTo>
                    <a:pt x="90" y="31"/>
                  </a:lnTo>
                  <a:lnTo>
                    <a:pt x="92" y="29"/>
                  </a:lnTo>
                  <a:lnTo>
                    <a:pt x="99" y="23"/>
                  </a:lnTo>
                  <a:lnTo>
                    <a:pt x="99" y="22"/>
                  </a:lnTo>
                  <a:lnTo>
                    <a:pt x="98" y="22"/>
                  </a:lnTo>
                  <a:lnTo>
                    <a:pt x="97" y="22"/>
                  </a:lnTo>
                  <a:lnTo>
                    <a:pt x="97" y="21"/>
                  </a:lnTo>
                  <a:lnTo>
                    <a:pt x="95" y="20"/>
                  </a:lnTo>
                  <a:lnTo>
                    <a:pt x="95" y="21"/>
                  </a:lnTo>
                  <a:lnTo>
                    <a:pt x="94" y="20"/>
                  </a:lnTo>
                  <a:lnTo>
                    <a:pt x="92" y="18"/>
                  </a:lnTo>
                  <a:lnTo>
                    <a:pt x="90" y="14"/>
                  </a:lnTo>
                  <a:lnTo>
                    <a:pt x="89" y="13"/>
                  </a:lnTo>
                  <a:lnTo>
                    <a:pt x="89" y="12"/>
                  </a:lnTo>
                  <a:lnTo>
                    <a:pt x="89" y="10"/>
                  </a:lnTo>
                  <a:lnTo>
                    <a:pt x="89" y="8"/>
                  </a:lnTo>
                  <a:lnTo>
                    <a:pt x="87" y="7"/>
                  </a:lnTo>
                  <a:lnTo>
                    <a:pt x="86" y="6"/>
                  </a:lnTo>
                  <a:lnTo>
                    <a:pt x="84" y="4"/>
                  </a:lnTo>
                  <a:lnTo>
                    <a:pt x="84" y="3"/>
                  </a:lnTo>
                  <a:lnTo>
                    <a:pt x="82" y="4"/>
                  </a:lnTo>
                  <a:lnTo>
                    <a:pt x="82" y="5"/>
                  </a:lnTo>
                  <a:lnTo>
                    <a:pt x="81" y="6"/>
                  </a:lnTo>
                  <a:lnTo>
                    <a:pt x="80" y="6"/>
                  </a:lnTo>
                  <a:lnTo>
                    <a:pt x="78" y="6"/>
                  </a:lnTo>
                  <a:lnTo>
                    <a:pt x="76" y="5"/>
                  </a:lnTo>
                  <a:lnTo>
                    <a:pt x="75" y="6"/>
                  </a:lnTo>
                  <a:lnTo>
                    <a:pt x="74" y="7"/>
                  </a:lnTo>
                  <a:lnTo>
                    <a:pt x="71" y="5"/>
                  </a:lnTo>
                  <a:lnTo>
                    <a:pt x="68" y="5"/>
                  </a:lnTo>
                  <a:lnTo>
                    <a:pt x="66" y="4"/>
                  </a:lnTo>
                  <a:lnTo>
                    <a:pt x="65" y="2"/>
                  </a:lnTo>
                  <a:lnTo>
                    <a:pt x="63" y="0"/>
                  </a:lnTo>
                  <a:lnTo>
                    <a:pt x="61" y="1"/>
                  </a:lnTo>
                  <a:lnTo>
                    <a:pt x="59" y="0"/>
                  </a:lnTo>
                  <a:lnTo>
                    <a:pt x="58" y="0"/>
                  </a:lnTo>
                  <a:lnTo>
                    <a:pt x="58" y="2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6" y="7"/>
                  </a:lnTo>
                  <a:lnTo>
                    <a:pt x="55" y="8"/>
                  </a:lnTo>
                  <a:lnTo>
                    <a:pt x="52" y="8"/>
                  </a:lnTo>
                  <a:lnTo>
                    <a:pt x="51" y="8"/>
                  </a:lnTo>
                  <a:lnTo>
                    <a:pt x="51" y="11"/>
                  </a:lnTo>
                  <a:lnTo>
                    <a:pt x="46" y="18"/>
                  </a:lnTo>
                  <a:lnTo>
                    <a:pt x="45" y="21"/>
                  </a:lnTo>
                  <a:lnTo>
                    <a:pt x="42" y="21"/>
                  </a:lnTo>
                  <a:lnTo>
                    <a:pt x="40" y="19"/>
                  </a:lnTo>
                  <a:lnTo>
                    <a:pt x="39" y="19"/>
                  </a:lnTo>
                  <a:lnTo>
                    <a:pt x="38" y="20"/>
                  </a:lnTo>
                  <a:lnTo>
                    <a:pt x="37" y="24"/>
                  </a:lnTo>
                  <a:lnTo>
                    <a:pt x="36" y="25"/>
                  </a:lnTo>
                  <a:lnTo>
                    <a:pt x="35" y="24"/>
                  </a:lnTo>
                  <a:lnTo>
                    <a:pt x="34" y="23"/>
                  </a:lnTo>
                  <a:lnTo>
                    <a:pt x="32" y="23"/>
                  </a:lnTo>
                  <a:lnTo>
                    <a:pt x="31" y="26"/>
                  </a:lnTo>
                  <a:lnTo>
                    <a:pt x="30" y="26"/>
                  </a:lnTo>
                  <a:lnTo>
                    <a:pt x="26" y="24"/>
                  </a:lnTo>
                  <a:lnTo>
                    <a:pt x="23" y="25"/>
                  </a:lnTo>
                  <a:lnTo>
                    <a:pt x="20" y="25"/>
                  </a:lnTo>
                  <a:lnTo>
                    <a:pt x="20" y="26"/>
                  </a:lnTo>
                  <a:lnTo>
                    <a:pt x="20" y="27"/>
                  </a:lnTo>
                  <a:lnTo>
                    <a:pt x="19" y="27"/>
                  </a:lnTo>
                  <a:lnTo>
                    <a:pt x="18" y="27"/>
                  </a:lnTo>
                  <a:lnTo>
                    <a:pt x="17" y="28"/>
                  </a:lnTo>
                  <a:lnTo>
                    <a:pt x="17" y="30"/>
                  </a:lnTo>
                  <a:lnTo>
                    <a:pt x="18" y="32"/>
                  </a:lnTo>
                  <a:lnTo>
                    <a:pt x="18" y="33"/>
                  </a:lnTo>
                  <a:lnTo>
                    <a:pt x="14" y="34"/>
                  </a:lnTo>
                  <a:lnTo>
                    <a:pt x="12" y="34"/>
                  </a:lnTo>
                  <a:lnTo>
                    <a:pt x="13" y="36"/>
                  </a:lnTo>
                  <a:lnTo>
                    <a:pt x="13" y="40"/>
                  </a:lnTo>
                  <a:lnTo>
                    <a:pt x="12" y="40"/>
                  </a:lnTo>
                  <a:lnTo>
                    <a:pt x="10" y="39"/>
                  </a:lnTo>
                  <a:lnTo>
                    <a:pt x="8" y="38"/>
                  </a:lnTo>
                  <a:lnTo>
                    <a:pt x="6" y="38"/>
                  </a:lnTo>
                  <a:lnTo>
                    <a:pt x="4" y="39"/>
                  </a:lnTo>
                  <a:lnTo>
                    <a:pt x="4" y="42"/>
                  </a:lnTo>
                  <a:lnTo>
                    <a:pt x="5" y="43"/>
                  </a:lnTo>
                  <a:lnTo>
                    <a:pt x="5" y="44"/>
                  </a:lnTo>
                  <a:lnTo>
                    <a:pt x="4" y="49"/>
                  </a:lnTo>
                  <a:lnTo>
                    <a:pt x="3" y="49"/>
                  </a:lnTo>
                  <a:lnTo>
                    <a:pt x="1" y="49"/>
                  </a:lnTo>
                  <a:lnTo>
                    <a:pt x="0" y="51"/>
                  </a:lnTo>
                  <a:close/>
                </a:path>
              </a:pathLst>
            </a:custGeom>
            <a:grpFill/>
            <a:ln w="22225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12BD720A-BB11-4FD4-86BF-414EABC7E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2454" y="4101102"/>
              <a:ext cx="749529" cy="250723"/>
            </a:xfrm>
            <a:custGeom>
              <a:avLst/>
              <a:gdLst>
                <a:gd name="T0" fmla="*/ 2147483646 w 111"/>
                <a:gd name="T1" fmla="*/ 0 h 39"/>
                <a:gd name="T2" fmla="*/ 2147483646 w 111"/>
                <a:gd name="T3" fmla="*/ 2147483646 h 39"/>
                <a:gd name="T4" fmla="*/ 2147483646 w 111"/>
                <a:gd name="T5" fmla="*/ 2147483646 h 39"/>
                <a:gd name="T6" fmla="*/ 2147483646 w 111"/>
                <a:gd name="T7" fmla="*/ 2147483646 h 39"/>
                <a:gd name="T8" fmla="*/ 2147483646 w 111"/>
                <a:gd name="T9" fmla="*/ 2147483646 h 39"/>
                <a:gd name="T10" fmla="*/ 2147483646 w 111"/>
                <a:gd name="T11" fmla="*/ 2147483646 h 39"/>
                <a:gd name="T12" fmla="*/ 2147483646 w 111"/>
                <a:gd name="T13" fmla="*/ 2147483646 h 39"/>
                <a:gd name="T14" fmla="*/ 2147483646 w 111"/>
                <a:gd name="T15" fmla="*/ 2147483646 h 39"/>
                <a:gd name="T16" fmla="*/ 2147483646 w 111"/>
                <a:gd name="T17" fmla="*/ 2147483646 h 39"/>
                <a:gd name="T18" fmla="*/ 2147483646 w 111"/>
                <a:gd name="T19" fmla="*/ 2147483646 h 39"/>
                <a:gd name="T20" fmla="*/ 2147483646 w 111"/>
                <a:gd name="T21" fmla="*/ 2147483646 h 39"/>
                <a:gd name="T22" fmla="*/ 2147483646 w 111"/>
                <a:gd name="T23" fmla="*/ 2147483646 h 39"/>
                <a:gd name="T24" fmla="*/ 2147483646 w 111"/>
                <a:gd name="T25" fmla="*/ 2147483646 h 39"/>
                <a:gd name="T26" fmla="*/ 2147483646 w 111"/>
                <a:gd name="T27" fmla="*/ 2147483646 h 39"/>
                <a:gd name="T28" fmla="*/ 2147483646 w 111"/>
                <a:gd name="T29" fmla="*/ 2147483646 h 39"/>
                <a:gd name="T30" fmla="*/ 2147483646 w 111"/>
                <a:gd name="T31" fmla="*/ 2147483646 h 39"/>
                <a:gd name="T32" fmla="*/ 2147483646 w 111"/>
                <a:gd name="T33" fmla="*/ 2147483646 h 39"/>
                <a:gd name="T34" fmla="*/ 2147483646 w 111"/>
                <a:gd name="T35" fmla="*/ 2147483646 h 39"/>
                <a:gd name="T36" fmla="*/ 2147483646 w 111"/>
                <a:gd name="T37" fmla="*/ 2147483646 h 39"/>
                <a:gd name="T38" fmla="*/ 2147483646 w 111"/>
                <a:gd name="T39" fmla="*/ 2147483646 h 39"/>
                <a:gd name="T40" fmla="*/ 2147483646 w 111"/>
                <a:gd name="T41" fmla="*/ 2147483646 h 39"/>
                <a:gd name="T42" fmla="*/ 2147483646 w 111"/>
                <a:gd name="T43" fmla="*/ 2147483646 h 39"/>
                <a:gd name="T44" fmla="*/ 0 w 111"/>
                <a:gd name="T45" fmla="*/ 2147483646 h 39"/>
                <a:gd name="T46" fmla="*/ 2147483646 w 111"/>
                <a:gd name="T47" fmla="*/ 2147483646 h 39"/>
                <a:gd name="T48" fmla="*/ 2147483646 w 111"/>
                <a:gd name="T49" fmla="*/ 2147483646 h 39"/>
                <a:gd name="T50" fmla="*/ 2147483646 w 111"/>
                <a:gd name="T51" fmla="*/ 2147483646 h 39"/>
                <a:gd name="T52" fmla="*/ 2147483646 w 111"/>
                <a:gd name="T53" fmla="*/ 2147483646 h 39"/>
                <a:gd name="T54" fmla="*/ 2147483646 w 111"/>
                <a:gd name="T55" fmla="*/ 2147483646 h 39"/>
                <a:gd name="T56" fmla="*/ 2147483646 w 111"/>
                <a:gd name="T57" fmla="*/ 2147483646 h 39"/>
                <a:gd name="T58" fmla="*/ 2147483646 w 111"/>
                <a:gd name="T59" fmla="*/ 2147483646 h 39"/>
                <a:gd name="T60" fmla="*/ 2147483646 w 111"/>
                <a:gd name="T61" fmla="*/ 2147483646 h 39"/>
                <a:gd name="T62" fmla="*/ 2147483646 w 111"/>
                <a:gd name="T63" fmla="*/ 2147483646 h 39"/>
                <a:gd name="T64" fmla="*/ 2147483646 w 111"/>
                <a:gd name="T65" fmla="*/ 2147483646 h 39"/>
                <a:gd name="T66" fmla="*/ 2147483646 w 111"/>
                <a:gd name="T67" fmla="*/ 2147483646 h 39"/>
                <a:gd name="T68" fmla="*/ 2147483646 w 111"/>
                <a:gd name="T69" fmla="*/ 2147483646 h 39"/>
                <a:gd name="T70" fmla="*/ 2147483646 w 111"/>
                <a:gd name="T71" fmla="*/ 2147483646 h 39"/>
                <a:gd name="T72" fmla="*/ 2147483646 w 111"/>
                <a:gd name="T73" fmla="*/ 2147483646 h 39"/>
                <a:gd name="T74" fmla="*/ 2147483646 w 111"/>
                <a:gd name="T75" fmla="*/ 2147483646 h 39"/>
                <a:gd name="T76" fmla="*/ 2147483646 w 111"/>
                <a:gd name="T77" fmla="*/ 2147483646 h 39"/>
                <a:gd name="T78" fmla="*/ 2147483646 w 111"/>
                <a:gd name="T79" fmla="*/ 2147483646 h 39"/>
                <a:gd name="T80" fmla="*/ 2147483646 w 111"/>
                <a:gd name="T81" fmla="*/ 2147483646 h 39"/>
                <a:gd name="T82" fmla="*/ 2147483646 w 111"/>
                <a:gd name="T83" fmla="*/ 2147483646 h 39"/>
                <a:gd name="T84" fmla="*/ 2147483646 w 111"/>
                <a:gd name="T85" fmla="*/ 2147483646 h 39"/>
                <a:gd name="T86" fmla="*/ 2147483646 w 111"/>
                <a:gd name="T87" fmla="*/ 2147483646 h 39"/>
                <a:gd name="T88" fmla="*/ 2147483646 w 111"/>
                <a:gd name="T89" fmla="*/ 2147483646 h 39"/>
                <a:gd name="T90" fmla="*/ 2147483646 w 111"/>
                <a:gd name="T91" fmla="*/ 2147483646 h 39"/>
                <a:gd name="T92" fmla="*/ 2147483646 w 111"/>
                <a:gd name="T93" fmla="*/ 2147483646 h 39"/>
                <a:gd name="T94" fmla="*/ 2147483646 w 111"/>
                <a:gd name="T95" fmla="*/ 2147483646 h 39"/>
                <a:gd name="T96" fmla="*/ 2147483646 w 111"/>
                <a:gd name="T97" fmla="*/ 2147483646 h 39"/>
                <a:gd name="T98" fmla="*/ 2147483646 w 111"/>
                <a:gd name="T99" fmla="*/ 2147483646 h 39"/>
                <a:gd name="T100" fmla="*/ 2147483646 w 111"/>
                <a:gd name="T101" fmla="*/ 2147483646 h 39"/>
                <a:gd name="T102" fmla="*/ 2147483646 w 111"/>
                <a:gd name="T103" fmla="*/ 2147483646 h 39"/>
                <a:gd name="T104" fmla="*/ 2147483646 w 111"/>
                <a:gd name="T105" fmla="*/ 2147483646 h 39"/>
                <a:gd name="T106" fmla="*/ 2147483646 w 111"/>
                <a:gd name="T107" fmla="*/ 2147483646 h 39"/>
                <a:gd name="T108" fmla="*/ 2147483646 w 111"/>
                <a:gd name="T109" fmla="*/ 2147483646 h 39"/>
                <a:gd name="T110" fmla="*/ 2147483646 w 111"/>
                <a:gd name="T111" fmla="*/ 2147483646 h 39"/>
                <a:gd name="T112" fmla="*/ 2147483646 w 111"/>
                <a:gd name="T113" fmla="*/ 2147483646 h 39"/>
                <a:gd name="T114" fmla="*/ 2147483646 w 111"/>
                <a:gd name="T115" fmla="*/ 0 h 39"/>
                <a:gd name="T116" fmla="*/ 2147483646 w 111"/>
                <a:gd name="T117" fmla="*/ 0 h 3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1"/>
                <a:gd name="T178" fmla="*/ 0 h 39"/>
                <a:gd name="T179" fmla="*/ 111 w 111"/>
                <a:gd name="T180" fmla="*/ 39 h 3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1" h="39">
                  <a:moveTo>
                    <a:pt x="111" y="0"/>
                  </a:moveTo>
                  <a:lnTo>
                    <a:pt x="89" y="3"/>
                  </a:lnTo>
                  <a:lnTo>
                    <a:pt x="87" y="4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28" y="9"/>
                  </a:lnTo>
                  <a:lnTo>
                    <a:pt x="29" y="10"/>
                  </a:lnTo>
                  <a:lnTo>
                    <a:pt x="29" y="11"/>
                  </a:lnTo>
                  <a:lnTo>
                    <a:pt x="9" y="13"/>
                  </a:lnTo>
                  <a:lnTo>
                    <a:pt x="8" y="15"/>
                  </a:lnTo>
                  <a:lnTo>
                    <a:pt x="7" y="18"/>
                  </a:lnTo>
                  <a:lnTo>
                    <a:pt x="8" y="19"/>
                  </a:lnTo>
                  <a:lnTo>
                    <a:pt x="7" y="22"/>
                  </a:lnTo>
                  <a:lnTo>
                    <a:pt x="7" y="23"/>
                  </a:lnTo>
                  <a:lnTo>
                    <a:pt x="6" y="25"/>
                  </a:lnTo>
                  <a:lnTo>
                    <a:pt x="5" y="26"/>
                  </a:lnTo>
                  <a:lnTo>
                    <a:pt x="4" y="30"/>
                  </a:lnTo>
                  <a:lnTo>
                    <a:pt x="2" y="32"/>
                  </a:lnTo>
                  <a:lnTo>
                    <a:pt x="2" y="35"/>
                  </a:lnTo>
                  <a:lnTo>
                    <a:pt x="2" y="38"/>
                  </a:lnTo>
                  <a:lnTo>
                    <a:pt x="0" y="39"/>
                  </a:lnTo>
                  <a:lnTo>
                    <a:pt x="29" y="37"/>
                  </a:lnTo>
                  <a:lnTo>
                    <a:pt x="65" y="34"/>
                  </a:lnTo>
                  <a:lnTo>
                    <a:pt x="78" y="32"/>
                  </a:lnTo>
                  <a:lnTo>
                    <a:pt x="79" y="28"/>
                  </a:lnTo>
                  <a:lnTo>
                    <a:pt x="80" y="28"/>
                  </a:lnTo>
                  <a:lnTo>
                    <a:pt x="81" y="27"/>
                  </a:lnTo>
                  <a:lnTo>
                    <a:pt x="82" y="26"/>
                  </a:lnTo>
                  <a:lnTo>
                    <a:pt x="81" y="25"/>
                  </a:lnTo>
                  <a:lnTo>
                    <a:pt x="82" y="24"/>
                  </a:lnTo>
                  <a:lnTo>
                    <a:pt x="83" y="23"/>
                  </a:lnTo>
                  <a:lnTo>
                    <a:pt x="86" y="22"/>
                  </a:lnTo>
                  <a:lnTo>
                    <a:pt x="89" y="21"/>
                  </a:lnTo>
                  <a:lnTo>
                    <a:pt x="92" y="18"/>
                  </a:lnTo>
                  <a:lnTo>
                    <a:pt x="93" y="18"/>
                  </a:lnTo>
                  <a:lnTo>
                    <a:pt x="95" y="16"/>
                  </a:lnTo>
                  <a:lnTo>
                    <a:pt x="96" y="14"/>
                  </a:lnTo>
                  <a:lnTo>
                    <a:pt x="97" y="14"/>
                  </a:lnTo>
                  <a:lnTo>
                    <a:pt x="98" y="14"/>
                  </a:lnTo>
                  <a:lnTo>
                    <a:pt x="98" y="13"/>
                  </a:lnTo>
                  <a:lnTo>
                    <a:pt x="99" y="12"/>
                  </a:lnTo>
                  <a:lnTo>
                    <a:pt x="100" y="13"/>
                  </a:lnTo>
                  <a:lnTo>
                    <a:pt x="101" y="12"/>
                  </a:lnTo>
                  <a:lnTo>
                    <a:pt x="103" y="10"/>
                  </a:lnTo>
                  <a:lnTo>
                    <a:pt x="104" y="10"/>
                  </a:lnTo>
                  <a:lnTo>
                    <a:pt x="106" y="10"/>
                  </a:lnTo>
                  <a:lnTo>
                    <a:pt x="109" y="6"/>
                  </a:lnTo>
                  <a:lnTo>
                    <a:pt x="110" y="5"/>
                  </a:lnTo>
                  <a:lnTo>
                    <a:pt x="111" y="4"/>
                  </a:lnTo>
                  <a:lnTo>
                    <a:pt x="111" y="3"/>
                  </a:lnTo>
                  <a:lnTo>
                    <a:pt x="111" y="1"/>
                  </a:lnTo>
                  <a:lnTo>
                    <a:pt x="111" y="0"/>
                  </a:lnTo>
                  <a:close/>
                </a:path>
              </a:pathLst>
            </a:custGeom>
            <a:grpFill/>
            <a:ln w="22225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715D0711-0A0F-4FEE-820D-4C33CAEAA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7755" y="4320155"/>
              <a:ext cx="351012" cy="533116"/>
            </a:xfrm>
            <a:custGeom>
              <a:avLst/>
              <a:gdLst>
                <a:gd name="T0" fmla="*/ 0 w 52"/>
                <a:gd name="T1" fmla="*/ 2147483646 h 83"/>
                <a:gd name="T2" fmla="*/ 2147483646 w 52"/>
                <a:gd name="T3" fmla="*/ 2147483646 h 83"/>
                <a:gd name="T4" fmla="*/ 0 w 52"/>
                <a:gd name="T5" fmla="*/ 2147483646 h 83"/>
                <a:gd name="T6" fmla="*/ 0 w 52"/>
                <a:gd name="T7" fmla="*/ 2147483646 h 83"/>
                <a:gd name="T8" fmla="*/ 2147483646 w 52"/>
                <a:gd name="T9" fmla="*/ 2147483646 h 83"/>
                <a:gd name="T10" fmla="*/ 2147483646 w 52"/>
                <a:gd name="T11" fmla="*/ 2147483646 h 83"/>
                <a:gd name="T12" fmla="*/ 2147483646 w 52"/>
                <a:gd name="T13" fmla="*/ 2147483646 h 83"/>
                <a:gd name="T14" fmla="*/ 2147483646 w 52"/>
                <a:gd name="T15" fmla="*/ 2147483646 h 83"/>
                <a:gd name="T16" fmla="*/ 2147483646 w 52"/>
                <a:gd name="T17" fmla="*/ 2147483646 h 83"/>
                <a:gd name="T18" fmla="*/ 2147483646 w 52"/>
                <a:gd name="T19" fmla="*/ 2147483646 h 83"/>
                <a:gd name="T20" fmla="*/ 2147483646 w 52"/>
                <a:gd name="T21" fmla="*/ 2147483646 h 83"/>
                <a:gd name="T22" fmla="*/ 2147483646 w 52"/>
                <a:gd name="T23" fmla="*/ 2147483646 h 83"/>
                <a:gd name="T24" fmla="*/ 2147483646 w 52"/>
                <a:gd name="T25" fmla="*/ 2147483646 h 83"/>
                <a:gd name="T26" fmla="*/ 2147483646 w 52"/>
                <a:gd name="T27" fmla="*/ 2147483646 h 83"/>
                <a:gd name="T28" fmla="*/ 2147483646 w 52"/>
                <a:gd name="T29" fmla="*/ 2147483646 h 83"/>
                <a:gd name="T30" fmla="*/ 2147483646 w 52"/>
                <a:gd name="T31" fmla="*/ 2147483646 h 83"/>
                <a:gd name="T32" fmla="*/ 2147483646 w 52"/>
                <a:gd name="T33" fmla="*/ 2147483646 h 83"/>
                <a:gd name="T34" fmla="*/ 2147483646 w 52"/>
                <a:gd name="T35" fmla="*/ 2147483646 h 83"/>
                <a:gd name="T36" fmla="*/ 2147483646 w 52"/>
                <a:gd name="T37" fmla="*/ 2147483646 h 83"/>
                <a:gd name="T38" fmla="*/ 2147483646 w 52"/>
                <a:gd name="T39" fmla="*/ 2147483646 h 83"/>
                <a:gd name="T40" fmla="*/ 2147483646 w 52"/>
                <a:gd name="T41" fmla="*/ 2147483646 h 83"/>
                <a:gd name="T42" fmla="*/ 2147483646 w 52"/>
                <a:gd name="T43" fmla="*/ 2147483646 h 83"/>
                <a:gd name="T44" fmla="*/ 2147483646 w 52"/>
                <a:gd name="T45" fmla="*/ 2147483646 h 83"/>
                <a:gd name="T46" fmla="*/ 2147483646 w 52"/>
                <a:gd name="T47" fmla="*/ 2147483646 h 83"/>
                <a:gd name="T48" fmla="*/ 2147483646 w 52"/>
                <a:gd name="T49" fmla="*/ 2147483646 h 83"/>
                <a:gd name="T50" fmla="*/ 2147483646 w 52"/>
                <a:gd name="T51" fmla="*/ 2147483646 h 83"/>
                <a:gd name="T52" fmla="*/ 2147483646 w 52"/>
                <a:gd name="T53" fmla="*/ 2147483646 h 83"/>
                <a:gd name="T54" fmla="*/ 2147483646 w 52"/>
                <a:gd name="T55" fmla="*/ 2147483646 h 83"/>
                <a:gd name="T56" fmla="*/ 2147483646 w 52"/>
                <a:gd name="T57" fmla="*/ 2147483646 h 83"/>
                <a:gd name="T58" fmla="*/ 2147483646 w 52"/>
                <a:gd name="T59" fmla="*/ 2147483646 h 83"/>
                <a:gd name="T60" fmla="*/ 2147483646 w 52"/>
                <a:gd name="T61" fmla="*/ 2147483646 h 83"/>
                <a:gd name="T62" fmla="*/ 2147483646 w 52"/>
                <a:gd name="T63" fmla="*/ 2147483646 h 83"/>
                <a:gd name="T64" fmla="*/ 2147483646 w 52"/>
                <a:gd name="T65" fmla="*/ 2147483646 h 83"/>
                <a:gd name="T66" fmla="*/ 2147483646 w 52"/>
                <a:gd name="T67" fmla="*/ 2147483646 h 83"/>
                <a:gd name="T68" fmla="*/ 2147483646 w 52"/>
                <a:gd name="T69" fmla="*/ 2147483646 h 83"/>
                <a:gd name="T70" fmla="*/ 2147483646 w 52"/>
                <a:gd name="T71" fmla="*/ 2147483646 h 83"/>
                <a:gd name="T72" fmla="*/ 2147483646 w 52"/>
                <a:gd name="T73" fmla="*/ 2147483646 h 83"/>
                <a:gd name="T74" fmla="*/ 2147483646 w 52"/>
                <a:gd name="T75" fmla="*/ 2147483646 h 83"/>
                <a:gd name="T76" fmla="*/ 2147483646 w 52"/>
                <a:gd name="T77" fmla="*/ 2147483646 h 83"/>
                <a:gd name="T78" fmla="*/ 2147483646 w 52"/>
                <a:gd name="T79" fmla="*/ 2147483646 h 83"/>
                <a:gd name="T80" fmla="*/ 2147483646 w 52"/>
                <a:gd name="T81" fmla="*/ 2147483646 h 83"/>
                <a:gd name="T82" fmla="*/ 2147483646 w 52"/>
                <a:gd name="T83" fmla="*/ 2147483646 h 83"/>
                <a:gd name="T84" fmla="*/ 2147483646 w 52"/>
                <a:gd name="T85" fmla="*/ 2147483646 h 83"/>
                <a:gd name="T86" fmla="*/ 2147483646 w 52"/>
                <a:gd name="T87" fmla="*/ 2147483646 h 83"/>
                <a:gd name="T88" fmla="*/ 2147483646 w 52"/>
                <a:gd name="T89" fmla="*/ 2147483646 h 83"/>
                <a:gd name="T90" fmla="*/ 2147483646 w 52"/>
                <a:gd name="T91" fmla="*/ 2147483646 h 83"/>
                <a:gd name="T92" fmla="*/ 2147483646 w 52"/>
                <a:gd name="T93" fmla="*/ 2147483646 h 83"/>
                <a:gd name="T94" fmla="*/ 2147483646 w 52"/>
                <a:gd name="T95" fmla="*/ 2147483646 h 83"/>
                <a:gd name="T96" fmla="*/ 2147483646 w 52"/>
                <a:gd name="T97" fmla="*/ 2147483646 h 83"/>
                <a:gd name="T98" fmla="*/ 2147483646 w 52"/>
                <a:gd name="T99" fmla="*/ 2147483646 h 83"/>
                <a:gd name="T100" fmla="*/ 2147483646 w 52"/>
                <a:gd name="T101" fmla="*/ 2147483646 h 83"/>
                <a:gd name="T102" fmla="*/ 2147483646 w 52"/>
                <a:gd name="T103" fmla="*/ 0 h 83"/>
                <a:gd name="T104" fmla="*/ 0 w 52"/>
                <a:gd name="T105" fmla="*/ 2147483646 h 83"/>
                <a:gd name="T106" fmla="*/ 0 w 52"/>
                <a:gd name="T107" fmla="*/ 2147483646 h 8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2"/>
                <a:gd name="T163" fmla="*/ 0 h 83"/>
                <a:gd name="T164" fmla="*/ 52 w 52"/>
                <a:gd name="T165" fmla="*/ 83 h 8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2" h="83">
                  <a:moveTo>
                    <a:pt x="0" y="3"/>
                  </a:moveTo>
                  <a:lnTo>
                    <a:pt x="1" y="5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3" y="82"/>
                  </a:lnTo>
                  <a:lnTo>
                    <a:pt x="4" y="82"/>
                  </a:lnTo>
                  <a:lnTo>
                    <a:pt x="5" y="81"/>
                  </a:lnTo>
                  <a:lnTo>
                    <a:pt x="7" y="82"/>
                  </a:lnTo>
                  <a:lnTo>
                    <a:pt x="8" y="81"/>
                  </a:lnTo>
                  <a:lnTo>
                    <a:pt x="8" y="77"/>
                  </a:lnTo>
                  <a:lnTo>
                    <a:pt x="9" y="75"/>
                  </a:lnTo>
                  <a:lnTo>
                    <a:pt x="10" y="77"/>
                  </a:lnTo>
                  <a:lnTo>
                    <a:pt x="10" y="78"/>
                  </a:lnTo>
                  <a:lnTo>
                    <a:pt x="11" y="80"/>
                  </a:lnTo>
                  <a:lnTo>
                    <a:pt x="13" y="83"/>
                  </a:lnTo>
                  <a:lnTo>
                    <a:pt x="14" y="83"/>
                  </a:lnTo>
                  <a:lnTo>
                    <a:pt x="15" y="83"/>
                  </a:lnTo>
                  <a:lnTo>
                    <a:pt x="17" y="81"/>
                  </a:lnTo>
                  <a:lnTo>
                    <a:pt x="18" y="80"/>
                  </a:lnTo>
                  <a:lnTo>
                    <a:pt x="18" y="79"/>
                  </a:lnTo>
                  <a:lnTo>
                    <a:pt x="17" y="79"/>
                  </a:lnTo>
                  <a:lnTo>
                    <a:pt x="17" y="78"/>
                  </a:lnTo>
                  <a:lnTo>
                    <a:pt x="18" y="77"/>
                  </a:lnTo>
                  <a:lnTo>
                    <a:pt x="18" y="76"/>
                  </a:lnTo>
                  <a:lnTo>
                    <a:pt x="16" y="75"/>
                  </a:lnTo>
                  <a:lnTo>
                    <a:pt x="15" y="75"/>
                  </a:lnTo>
                  <a:lnTo>
                    <a:pt x="14" y="73"/>
                  </a:lnTo>
                  <a:lnTo>
                    <a:pt x="14" y="72"/>
                  </a:lnTo>
                  <a:lnTo>
                    <a:pt x="14" y="71"/>
                  </a:lnTo>
                  <a:lnTo>
                    <a:pt x="14" y="70"/>
                  </a:lnTo>
                  <a:lnTo>
                    <a:pt x="52" y="66"/>
                  </a:lnTo>
                  <a:lnTo>
                    <a:pt x="52" y="65"/>
                  </a:lnTo>
                  <a:lnTo>
                    <a:pt x="50" y="63"/>
                  </a:lnTo>
                  <a:lnTo>
                    <a:pt x="50" y="58"/>
                  </a:lnTo>
                  <a:lnTo>
                    <a:pt x="48" y="55"/>
                  </a:lnTo>
                  <a:lnTo>
                    <a:pt x="48" y="52"/>
                  </a:lnTo>
                  <a:lnTo>
                    <a:pt x="49" y="50"/>
                  </a:lnTo>
                  <a:lnTo>
                    <a:pt x="49" y="47"/>
                  </a:lnTo>
                  <a:lnTo>
                    <a:pt x="50" y="45"/>
                  </a:lnTo>
                  <a:lnTo>
                    <a:pt x="51" y="45"/>
                  </a:lnTo>
                  <a:lnTo>
                    <a:pt x="49" y="44"/>
                  </a:lnTo>
                  <a:lnTo>
                    <a:pt x="50" y="42"/>
                  </a:lnTo>
                  <a:lnTo>
                    <a:pt x="49" y="41"/>
                  </a:lnTo>
                  <a:lnTo>
                    <a:pt x="48" y="40"/>
                  </a:lnTo>
                  <a:lnTo>
                    <a:pt x="47" y="39"/>
                  </a:lnTo>
                  <a:lnTo>
                    <a:pt x="46" y="37"/>
                  </a:lnTo>
                  <a:lnTo>
                    <a:pt x="45" y="36"/>
                  </a:lnTo>
                  <a:lnTo>
                    <a:pt x="36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22225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1AD3AB14-9053-4EDC-A2BF-72B62F243D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2085" y="3502007"/>
              <a:ext cx="384002" cy="405116"/>
            </a:xfrm>
            <a:custGeom>
              <a:avLst/>
              <a:gdLst>
                <a:gd name="T0" fmla="*/ 2147483646 w 57"/>
                <a:gd name="T1" fmla="*/ 2147483646 h 63"/>
                <a:gd name="T2" fmla="*/ 2147483646 w 57"/>
                <a:gd name="T3" fmla="*/ 2147483646 h 63"/>
                <a:gd name="T4" fmla="*/ 2147483646 w 57"/>
                <a:gd name="T5" fmla="*/ 2147483646 h 63"/>
                <a:gd name="T6" fmla="*/ 2147483646 w 57"/>
                <a:gd name="T7" fmla="*/ 2147483646 h 63"/>
                <a:gd name="T8" fmla="*/ 2147483646 w 57"/>
                <a:gd name="T9" fmla="*/ 2147483646 h 63"/>
                <a:gd name="T10" fmla="*/ 2147483646 w 57"/>
                <a:gd name="T11" fmla="*/ 2147483646 h 63"/>
                <a:gd name="T12" fmla="*/ 2147483646 w 57"/>
                <a:gd name="T13" fmla="*/ 2147483646 h 63"/>
                <a:gd name="T14" fmla="*/ 2147483646 w 57"/>
                <a:gd name="T15" fmla="*/ 2147483646 h 63"/>
                <a:gd name="T16" fmla="*/ 2147483646 w 57"/>
                <a:gd name="T17" fmla="*/ 2147483646 h 63"/>
                <a:gd name="T18" fmla="*/ 2147483646 w 57"/>
                <a:gd name="T19" fmla="*/ 2147483646 h 63"/>
                <a:gd name="T20" fmla="*/ 2147483646 w 57"/>
                <a:gd name="T21" fmla="*/ 2147483646 h 63"/>
                <a:gd name="T22" fmla="*/ 2147483646 w 57"/>
                <a:gd name="T23" fmla="*/ 2147483646 h 63"/>
                <a:gd name="T24" fmla="*/ 2147483646 w 57"/>
                <a:gd name="T25" fmla="*/ 2147483646 h 63"/>
                <a:gd name="T26" fmla="*/ 2147483646 w 57"/>
                <a:gd name="T27" fmla="*/ 2147483646 h 63"/>
                <a:gd name="T28" fmla="*/ 2147483646 w 57"/>
                <a:gd name="T29" fmla="*/ 2147483646 h 63"/>
                <a:gd name="T30" fmla="*/ 2147483646 w 57"/>
                <a:gd name="T31" fmla="*/ 2147483646 h 63"/>
                <a:gd name="T32" fmla="*/ 2147483646 w 57"/>
                <a:gd name="T33" fmla="*/ 2147483646 h 63"/>
                <a:gd name="T34" fmla="*/ 2147483646 w 57"/>
                <a:gd name="T35" fmla="*/ 2147483646 h 63"/>
                <a:gd name="T36" fmla="*/ 2147483646 w 57"/>
                <a:gd name="T37" fmla="*/ 2147483646 h 63"/>
                <a:gd name="T38" fmla="*/ 2147483646 w 57"/>
                <a:gd name="T39" fmla="*/ 2147483646 h 63"/>
                <a:gd name="T40" fmla="*/ 2147483646 w 57"/>
                <a:gd name="T41" fmla="*/ 2147483646 h 63"/>
                <a:gd name="T42" fmla="*/ 2147483646 w 57"/>
                <a:gd name="T43" fmla="*/ 2147483646 h 63"/>
                <a:gd name="T44" fmla="*/ 2147483646 w 57"/>
                <a:gd name="T45" fmla="*/ 2147483646 h 63"/>
                <a:gd name="T46" fmla="*/ 2147483646 w 57"/>
                <a:gd name="T47" fmla="*/ 2147483646 h 63"/>
                <a:gd name="T48" fmla="*/ 2147483646 w 57"/>
                <a:gd name="T49" fmla="*/ 2147483646 h 63"/>
                <a:gd name="T50" fmla="*/ 2147483646 w 57"/>
                <a:gd name="T51" fmla="*/ 2147483646 h 63"/>
                <a:gd name="T52" fmla="*/ 2147483646 w 57"/>
                <a:gd name="T53" fmla="*/ 2147483646 h 63"/>
                <a:gd name="T54" fmla="*/ 2147483646 w 57"/>
                <a:gd name="T55" fmla="*/ 2147483646 h 63"/>
                <a:gd name="T56" fmla="*/ 2147483646 w 57"/>
                <a:gd name="T57" fmla="*/ 2147483646 h 63"/>
                <a:gd name="T58" fmla="*/ 2147483646 w 57"/>
                <a:gd name="T59" fmla="*/ 2147483646 h 63"/>
                <a:gd name="T60" fmla="*/ 2147483646 w 57"/>
                <a:gd name="T61" fmla="*/ 2147483646 h 63"/>
                <a:gd name="T62" fmla="*/ 2147483646 w 57"/>
                <a:gd name="T63" fmla="*/ 2147483646 h 63"/>
                <a:gd name="T64" fmla="*/ 2147483646 w 57"/>
                <a:gd name="T65" fmla="*/ 2147483646 h 63"/>
                <a:gd name="T66" fmla="*/ 2147483646 w 57"/>
                <a:gd name="T67" fmla="*/ 2147483646 h 63"/>
                <a:gd name="T68" fmla="*/ 2147483646 w 57"/>
                <a:gd name="T69" fmla="*/ 2147483646 h 63"/>
                <a:gd name="T70" fmla="*/ 2147483646 w 57"/>
                <a:gd name="T71" fmla="*/ 2147483646 h 63"/>
                <a:gd name="T72" fmla="*/ 2147483646 w 57"/>
                <a:gd name="T73" fmla="*/ 2147483646 h 63"/>
                <a:gd name="T74" fmla="*/ 0 w 57"/>
                <a:gd name="T75" fmla="*/ 2147483646 h 6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"/>
                <a:gd name="T115" fmla="*/ 0 h 63"/>
                <a:gd name="T116" fmla="*/ 57 w 57"/>
                <a:gd name="T117" fmla="*/ 63 h 6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" h="63">
                  <a:moveTo>
                    <a:pt x="0" y="11"/>
                  </a:moveTo>
                  <a:lnTo>
                    <a:pt x="5" y="55"/>
                  </a:lnTo>
                  <a:lnTo>
                    <a:pt x="6" y="55"/>
                  </a:lnTo>
                  <a:lnTo>
                    <a:pt x="8" y="56"/>
                  </a:lnTo>
                  <a:lnTo>
                    <a:pt x="10" y="55"/>
                  </a:lnTo>
                  <a:lnTo>
                    <a:pt x="12" y="57"/>
                  </a:lnTo>
                  <a:lnTo>
                    <a:pt x="13" y="59"/>
                  </a:lnTo>
                  <a:lnTo>
                    <a:pt x="15" y="60"/>
                  </a:lnTo>
                  <a:lnTo>
                    <a:pt x="18" y="60"/>
                  </a:lnTo>
                  <a:lnTo>
                    <a:pt x="21" y="62"/>
                  </a:lnTo>
                  <a:lnTo>
                    <a:pt x="22" y="61"/>
                  </a:lnTo>
                  <a:lnTo>
                    <a:pt x="23" y="60"/>
                  </a:lnTo>
                  <a:lnTo>
                    <a:pt x="25" y="61"/>
                  </a:lnTo>
                  <a:lnTo>
                    <a:pt x="27" y="61"/>
                  </a:lnTo>
                  <a:lnTo>
                    <a:pt x="28" y="61"/>
                  </a:lnTo>
                  <a:lnTo>
                    <a:pt x="29" y="60"/>
                  </a:lnTo>
                  <a:lnTo>
                    <a:pt x="29" y="59"/>
                  </a:lnTo>
                  <a:lnTo>
                    <a:pt x="31" y="58"/>
                  </a:lnTo>
                  <a:lnTo>
                    <a:pt x="31" y="59"/>
                  </a:lnTo>
                  <a:lnTo>
                    <a:pt x="33" y="61"/>
                  </a:lnTo>
                  <a:lnTo>
                    <a:pt x="34" y="62"/>
                  </a:lnTo>
                  <a:lnTo>
                    <a:pt x="36" y="63"/>
                  </a:lnTo>
                  <a:lnTo>
                    <a:pt x="38" y="63"/>
                  </a:lnTo>
                  <a:lnTo>
                    <a:pt x="39" y="61"/>
                  </a:lnTo>
                  <a:lnTo>
                    <a:pt x="40" y="60"/>
                  </a:lnTo>
                  <a:lnTo>
                    <a:pt x="40" y="58"/>
                  </a:lnTo>
                  <a:lnTo>
                    <a:pt x="40" y="56"/>
                  </a:lnTo>
                  <a:lnTo>
                    <a:pt x="41" y="52"/>
                  </a:lnTo>
                  <a:lnTo>
                    <a:pt x="42" y="52"/>
                  </a:lnTo>
                  <a:lnTo>
                    <a:pt x="44" y="54"/>
                  </a:lnTo>
                  <a:lnTo>
                    <a:pt x="45" y="52"/>
                  </a:lnTo>
                  <a:lnTo>
                    <a:pt x="45" y="51"/>
                  </a:lnTo>
                  <a:lnTo>
                    <a:pt x="46" y="48"/>
                  </a:lnTo>
                  <a:lnTo>
                    <a:pt x="47" y="47"/>
                  </a:lnTo>
                  <a:lnTo>
                    <a:pt x="47" y="46"/>
                  </a:lnTo>
                  <a:lnTo>
                    <a:pt x="48" y="45"/>
                  </a:lnTo>
                  <a:lnTo>
                    <a:pt x="49" y="45"/>
                  </a:lnTo>
                  <a:lnTo>
                    <a:pt x="51" y="44"/>
                  </a:lnTo>
                  <a:lnTo>
                    <a:pt x="53" y="41"/>
                  </a:lnTo>
                  <a:lnTo>
                    <a:pt x="54" y="41"/>
                  </a:lnTo>
                  <a:lnTo>
                    <a:pt x="55" y="39"/>
                  </a:lnTo>
                  <a:lnTo>
                    <a:pt x="55" y="37"/>
                  </a:lnTo>
                  <a:lnTo>
                    <a:pt x="55" y="36"/>
                  </a:lnTo>
                  <a:lnTo>
                    <a:pt x="55" y="35"/>
                  </a:lnTo>
                  <a:lnTo>
                    <a:pt x="56" y="34"/>
                  </a:lnTo>
                  <a:lnTo>
                    <a:pt x="57" y="27"/>
                  </a:lnTo>
                  <a:lnTo>
                    <a:pt x="54" y="26"/>
                  </a:lnTo>
                  <a:lnTo>
                    <a:pt x="56" y="25"/>
                  </a:lnTo>
                  <a:lnTo>
                    <a:pt x="55" y="23"/>
                  </a:lnTo>
                  <a:lnTo>
                    <a:pt x="56" y="22"/>
                  </a:lnTo>
                  <a:lnTo>
                    <a:pt x="57" y="22"/>
                  </a:lnTo>
                  <a:lnTo>
                    <a:pt x="53" y="0"/>
                  </a:lnTo>
                  <a:lnTo>
                    <a:pt x="46" y="3"/>
                  </a:lnTo>
                  <a:lnTo>
                    <a:pt x="44" y="5"/>
                  </a:lnTo>
                  <a:lnTo>
                    <a:pt x="42" y="6"/>
                  </a:lnTo>
                  <a:lnTo>
                    <a:pt x="39" y="10"/>
                  </a:lnTo>
                  <a:lnTo>
                    <a:pt x="37" y="10"/>
                  </a:lnTo>
                  <a:lnTo>
                    <a:pt x="36" y="10"/>
                  </a:lnTo>
                  <a:lnTo>
                    <a:pt x="34" y="10"/>
                  </a:lnTo>
                  <a:lnTo>
                    <a:pt x="33" y="11"/>
                  </a:lnTo>
                  <a:lnTo>
                    <a:pt x="30" y="13"/>
                  </a:lnTo>
                  <a:lnTo>
                    <a:pt x="29" y="13"/>
                  </a:lnTo>
                  <a:lnTo>
                    <a:pt x="27" y="12"/>
                  </a:lnTo>
                  <a:lnTo>
                    <a:pt x="26" y="13"/>
                  </a:lnTo>
                  <a:lnTo>
                    <a:pt x="25" y="12"/>
                  </a:lnTo>
                  <a:lnTo>
                    <a:pt x="26" y="11"/>
                  </a:lnTo>
                  <a:lnTo>
                    <a:pt x="25" y="11"/>
                  </a:lnTo>
                  <a:lnTo>
                    <a:pt x="23" y="11"/>
                  </a:lnTo>
                  <a:lnTo>
                    <a:pt x="19" y="9"/>
                  </a:lnTo>
                  <a:lnTo>
                    <a:pt x="18" y="9"/>
                  </a:lnTo>
                  <a:lnTo>
                    <a:pt x="17" y="10"/>
                  </a:lnTo>
                  <a:lnTo>
                    <a:pt x="17" y="9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22225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CE05556B-B61D-4867-8BF2-E37D9354D7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8973" y="4016649"/>
              <a:ext cx="804952" cy="328578"/>
            </a:xfrm>
            <a:custGeom>
              <a:avLst/>
              <a:gdLst>
                <a:gd name="T0" fmla="*/ 2147483646 w 119"/>
                <a:gd name="T1" fmla="*/ 2147483646 h 51"/>
                <a:gd name="T2" fmla="*/ 2147483646 w 119"/>
                <a:gd name="T3" fmla="*/ 2147483646 h 51"/>
                <a:gd name="T4" fmla="*/ 2147483646 w 119"/>
                <a:gd name="T5" fmla="*/ 2147483646 h 51"/>
                <a:gd name="T6" fmla="*/ 2147483646 w 119"/>
                <a:gd name="T7" fmla="*/ 2147483646 h 51"/>
                <a:gd name="T8" fmla="*/ 2147483646 w 119"/>
                <a:gd name="T9" fmla="*/ 2147483646 h 51"/>
                <a:gd name="T10" fmla="*/ 2147483646 w 119"/>
                <a:gd name="T11" fmla="*/ 2147483646 h 51"/>
                <a:gd name="T12" fmla="*/ 2147483646 w 119"/>
                <a:gd name="T13" fmla="*/ 2147483646 h 51"/>
                <a:gd name="T14" fmla="*/ 2147483646 w 119"/>
                <a:gd name="T15" fmla="*/ 2147483646 h 51"/>
                <a:gd name="T16" fmla="*/ 2147483646 w 119"/>
                <a:gd name="T17" fmla="*/ 2147483646 h 51"/>
                <a:gd name="T18" fmla="*/ 2147483646 w 119"/>
                <a:gd name="T19" fmla="*/ 2147483646 h 51"/>
                <a:gd name="T20" fmla="*/ 2147483646 w 119"/>
                <a:gd name="T21" fmla="*/ 2147483646 h 51"/>
                <a:gd name="T22" fmla="*/ 2147483646 w 119"/>
                <a:gd name="T23" fmla="*/ 2147483646 h 51"/>
                <a:gd name="T24" fmla="*/ 2147483646 w 119"/>
                <a:gd name="T25" fmla="*/ 2147483646 h 51"/>
                <a:gd name="T26" fmla="*/ 2147483646 w 119"/>
                <a:gd name="T27" fmla="*/ 2147483646 h 51"/>
                <a:gd name="T28" fmla="*/ 2147483646 w 119"/>
                <a:gd name="T29" fmla="*/ 2147483646 h 51"/>
                <a:gd name="T30" fmla="*/ 2147483646 w 119"/>
                <a:gd name="T31" fmla="*/ 2147483646 h 51"/>
                <a:gd name="T32" fmla="*/ 2147483646 w 119"/>
                <a:gd name="T33" fmla="*/ 2147483646 h 51"/>
                <a:gd name="T34" fmla="*/ 2147483646 w 119"/>
                <a:gd name="T35" fmla="*/ 2147483646 h 51"/>
                <a:gd name="T36" fmla="*/ 2147483646 w 119"/>
                <a:gd name="T37" fmla="*/ 2147483646 h 51"/>
                <a:gd name="T38" fmla="*/ 2147483646 w 119"/>
                <a:gd name="T39" fmla="*/ 2147483646 h 51"/>
                <a:gd name="T40" fmla="*/ 2147483646 w 119"/>
                <a:gd name="T41" fmla="*/ 2147483646 h 51"/>
                <a:gd name="T42" fmla="*/ 2147483646 w 119"/>
                <a:gd name="T43" fmla="*/ 2147483646 h 51"/>
                <a:gd name="T44" fmla="*/ 2147483646 w 119"/>
                <a:gd name="T45" fmla="*/ 2147483646 h 51"/>
                <a:gd name="T46" fmla="*/ 2147483646 w 119"/>
                <a:gd name="T47" fmla="*/ 2147483646 h 51"/>
                <a:gd name="T48" fmla="*/ 2147483646 w 119"/>
                <a:gd name="T49" fmla="*/ 2147483646 h 51"/>
                <a:gd name="T50" fmla="*/ 2147483646 w 119"/>
                <a:gd name="T51" fmla="*/ 2147483646 h 51"/>
                <a:gd name="T52" fmla="*/ 2147483646 w 119"/>
                <a:gd name="T53" fmla="*/ 2147483646 h 51"/>
                <a:gd name="T54" fmla="*/ 2147483646 w 119"/>
                <a:gd name="T55" fmla="*/ 2147483646 h 51"/>
                <a:gd name="T56" fmla="*/ 2147483646 w 119"/>
                <a:gd name="T57" fmla="*/ 2147483646 h 51"/>
                <a:gd name="T58" fmla="*/ 2147483646 w 119"/>
                <a:gd name="T59" fmla="*/ 2147483646 h 51"/>
                <a:gd name="T60" fmla="*/ 2147483646 w 119"/>
                <a:gd name="T61" fmla="*/ 2147483646 h 51"/>
                <a:gd name="T62" fmla="*/ 2147483646 w 119"/>
                <a:gd name="T63" fmla="*/ 2147483646 h 51"/>
                <a:gd name="T64" fmla="*/ 2147483646 w 119"/>
                <a:gd name="T65" fmla="*/ 2147483646 h 51"/>
                <a:gd name="T66" fmla="*/ 2147483646 w 119"/>
                <a:gd name="T67" fmla="*/ 2147483646 h 51"/>
                <a:gd name="T68" fmla="*/ 2147483646 w 119"/>
                <a:gd name="T69" fmla="*/ 2147483646 h 51"/>
                <a:gd name="T70" fmla="*/ 2147483646 w 119"/>
                <a:gd name="T71" fmla="*/ 2147483646 h 51"/>
                <a:gd name="T72" fmla="*/ 2147483646 w 119"/>
                <a:gd name="T73" fmla="*/ 2147483646 h 51"/>
                <a:gd name="T74" fmla="*/ 2147483646 w 119"/>
                <a:gd name="T75" fmla="*/ 2147483646 h 51"/>
                <a:gd name="T76" fmla="*/ 2147483646 w 119"/>
                <a:gd name="T77" fmla="*/ 2147483646 h 51"/>
                <a:gd name="T78" fmla="*/ 2147483646 w 119"/>
                <a:gd name="T79" fmla="*/ 2147483646 h 51"/>
                <a:gd name="T80" fmla="*/ 2147483646 w 119"/>
                <a:gd name="T81" fmla="*/ 2147483646 h 51"/>
                <a:gd name="T82" fmla="*/ 2147483646 w 119"/>
                <a:gd name="T83" fmla="*/ 2147483646 h 51"/>
                <a:gd name="T84" fmla="*/ 2147483646 w 119"/>
                <a:gd name="T85" fmla="*/ 2147483646 h 51"/>
                <a:gd name="T86" fmla="*/ 2147483646 w 119"/>
                <a:gd name="T87" fmla="*/ 2147483646 h 51"/>
                <a:gd name="T88" fmla="*/ 2147483646 w 119"/>
                <a:gd name="T89" fmla="*/ 2147483646 h 51"/>
                <a:gd name="T90" fmla="*/ 2147483646 w 119"/>
                <a:gd name="T91" fmla="*/ 2147483646 h 51"/>
                <a:gd name="T92" fmla="*/ 2147483646 w 119"/>
                <a:gd name="T93" fmla="*/ 2147483646 h 51"/>
                <a:gd name="T94" fmla="*/ 2147483646 w 119"/>
                <a:gd name="T95" fmla="*/ 2147483646 h 51"/>
                <a:gd name="T96" fmla="*/ 2147483646 w 119"/>
                <a:gd name="T97" fmla="*/ 2147483646 h 51"/>
                <a:gd name="T98" fmla="*/ 0 w 119"/>
                <a:gd name="T99" fmla="*/ 2147483646 h 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19"/>
                <a:gd name="T151" fmla="*/ 0 h 51"/>
                <a:gd name="T152" fmla="*/ 119 w 119"/>
                <a:gd name="T153" fmla="*/ 51 h 5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19" h="51">
                  <a:moveTo>
                    <a:pt x="0" y="45"/>
                  </a:moveTo>
                  <a:lnTo>
                    <a:pt x="1" y="41"/>
                  </a:lnTo>
                  <a:lnTo>
                    <a:pt x="2" y="41"/>
                  </a:lnTo>
                  <a:lnTo>
                    <a:pt x="3" y="40"/>
                  </a:lnTo>
                  <a:lnTo>
                    <a:pt x="4" y="39"/>
                  </a:lnTo>
                  <a:lnTo>
                    <a:pt x="3" y="38"/>
                  </a:lnTo>
                  <a:lnTo>
                    <a:pt x="4" y="37"/>
                  </a:lnTo>
                  <a:lnTo>
                    <a:pt x="5" y="36"/>
                  </a:lnTo>
                  <a:lnTo>
                    <a:pt x="8" y="35"/>
                  </a:lnTo>
                  <a:lnTo>
                    <a:pt x="11" y="34"/>
                  </a:lnTo>
                  <a:lnTo>
                    <a:pt x="14" y="31"/>
                  </a:lnTo>
                  <a:lnTo>
                    <a:pt x="15" y="31"/>
                  </a:lnTo>
                  <a:lnTo>
                    <a:pt x="17" y="29"/>
                  </a:lnTo>
                  <a:lnTo>
                    <a:pt x="18" y="27"/>
                  </a:lnTo>
                  <a:lnTo>
                    <a:pt x="19" y="27"/>
                  </a:lnTo>
                  <a:lnTo>
                    <a:pt x="20" y="27"/>
                  </a:lnTo>
                  <a:lnTo>
                    <a:pt x="20" y="26"/>
                  </a:lnTo>
                  <a:lnTo>
                    <a:pt x="21" y="25"/>
                  </a:lnTo>
                  <a:lnTo>
                    <a:pt x="22" y="26"/>
                  </a:lnTo>
                  <a:lnTo>
                    <a:pt x="23" y="25"/>
                  </a:lnTo>
                  <a:lnTo>
                    <a:pt x="25" y="23"/>
                  </a:lnTo>
                  <a:lnTo>
                    <a:pt x="26" y="23"/>
                  </a:lnTo>
                  <a:lnTo>
                    <a:pt x="28" y="23"/>
                  </a:lnTo>
                  <a:lnTo>
                    <a:pt x="31" y="19"/>
                  </a:lnTo>
                  <a:lnTo>
                    <a:pt x="32" y="18"/>
                  </a:lnTo>
                  <a:lnTo>
                    <a:pt x="33" y="17"/>
                  </a:lnTo>
                  <a:lnTo>
                    <a:pt x="33" y="16"/>
                  </a:lnTo>
                  <a:lnTo>
                    <a:pt x="33" y="14"/>
                  </a:lnTo>
                  <a:lnTo>
                    <a:pt x="33" y="13"/>
                  </a:lnTo>
                  <a:lnTo>
                    <a:pt x="37" y="12"/>
                  </a:lnTo>
                  <a:lnTo>
                    <a:pt x="37" y="13"/>
                  </a:lnTo>
                  <a:lnTo>
                    <a:pt x="40" y="13"/>
                  </a:lnTo>
                  <a:lnTo>
                    <a:pt x="42" y="12"/>
                  </a:lnTo>
                  <a:lnTo>
                    <a:pt x="78" y="7"/>
                  </a:lnTo>
                  <a:lnTo>
                    <a:pt x="112" y="0"/>
                  </a:lnTo>
                  <a:lnTo>
                    <a:pt x="113" y="1"/>
                  </a:lnTo>
                  <a:lnTo>
                    <a:pt x="114" y="2"/>
                  </a:lnTo>
                  <a:lnTo>
                    <a:pt x="115" y="3"/>
                  </a:lnTo>
                  <a:lnTo>
                    <a:pt x="116" y="5"/>
                  </a:lnTo>
                  <a:lnTo>
                    <a:pt x="116" y="6"/>
                  </a:lnTo>
                  <a:lnTo>
                    <a:pt x="115" y="5"/>
                  </a:lnTo>
                  <a:lnTo>
                    <a:pt x="114" y="5"/>
                  </a:lnTo>
                  <a:lnTo>
                    <a:pt x="113" y="5"/>
                  </a:lnTo>
                  <a:lnTo>
                    <a:pt x="112" y="5"/>
                  </a:lnTo>
                  <a:lnTo>
                    <a:pt x="113" y="6"/>
                  </a:lnTo>
                  <a:lnTo>
                    <a:pt x="110" y="8"/>
                  </a:lnTo>
                  <a:lnTo>
                    <a:pt x="109" y="8"/>
                  </a:lnTo>
                  <a:lnTo>
                    <a:pt x="108" y="10"/>
                  </a:lnTo>
                  <a:lnTo>
                    <a:pt x="106" y="10"/>
                  </a:lnTo>
                  <a:lnTo>
                    <a:pt x="105" y="11"/>
                  </a:lnTo>
                  <a:lnTo>
                    <a:pt x="105" y="12"/>
                  </a:lnTo>
                  <a:lnTo>
                    <a:pt x="106" y="12"/>
                  </a:lnTo>
                  <a:lnTo>
                    <a:pt x="108" y="11"/>
                  </a:lnTo>
                  <a:lnTo>
                    <a:pt x="111" y="10"/>
                  </a:lnTo>
                  <a:lnTo>
                    <a:pt x="112" y="9"/>
                  </a:lnTo>
                  <a:lnTo>
                    <a:pt x="114" y="9"/>
                  </a:lnTo>
                  <a:lnTo>
                    <a:pt x="114" y="10"/>
                  </a:lnTo>
                  <a:lnTo>
                    <a:pt x="114" y="11"/>
                  </a:lnTo>
                  <a:lnTo>
                    <a:pt x="115" y="12"/>
                  </a:lnTo>
                  <a:lnTo>
                    <a:pt x="115" y="11"/>
                  </a:lnTo>
                  <a:lnTo>
                    <a:pt x="116" y="11"/>
                  </a:lnTo>
                  <a:lnTo>
                    <a:pt x="117" y="9"/>
                  </a:lnTo>
                  <a:lnTo>
                    <a:pt x="118" y="9"/>
                  </a:lnTo>
                  <a:lnTo>
                    <a:pt x="119" y="11"/>
                  </a:lnTo>
                  <a:lnTo>
                    <a:pt x="119" y="14"/>
                  </a:lnTo>
                  <a:lnTo>
                    <a:pt x="119" y="15"/>
                  </a:lnTo>
                  <a:lnTo>
                    <a:pt x="117" y="16"/>
                  </a:lnTo>
                  <a:lnTo>
                    <a:pt x="117" y="17"/>
                  </a:lnTo>
                  <a:lnTo>
                    <a:pt x="117" y="18"/>
                  </a:lnTo>
                  <a:lnTo>
                    <a:pt x="115" y="19"/>
                  </a:lnTo>
                  <a:lnTo>
                    <a:pt x="114" y="19"/>
                  </a:lnTo>
                  <a:lnTo>
                    <a:pt x="113" y="20"/>
                  </a:lnTo>
                  <a:lnTo>
                    <a:pt x="111" y="20"/>
                  </a:lnTo>
                  <a:lnTo>
                    <a:pt x="110" y="20"/>
                  </a:lnTo>
                  <a:lnTo>
                    <a:pt x="109" y="19"/>
                  </a:lnTo>
                  <a:lnTo>
                    <a:pt x="109" y="18"/>
                  </a:lnTo>
                  <a:lnTo>
                    <a:pt x="108" y="18"/>
                  </a:lnTo>
                  <a:lnTo>
                    <a:pt x="108" y="20"/>
                  </a:lnTo>
                  <a:lnTo>
                    <a:pt x="108" y="21"/>
                  </a:lnTo>
                  <a:lnTo>
                    <a:pt x="108" y="22"/>
                  </a:lnTo>
                  <a:lnTo>
                    <a:pt x="109" y="22"/>
                  </a:lnTo>
                  <a:lnTo>
                    <a:pt x="110" y="23"/>
                  </a:lnTo>
                  <a:lnTo>
                    <a:pt x="110" y="24"/>
                  </a:lnTo>
                  <a:lnTo>
                    <a:pt x="107" y="28"/>
                  </a:lnTo>
                  <a:lnTo>
                    <a:pt x="105" y="27"/>
                  </a:lnTo>
                  <a:lnTo>
                    <a:pt x="104" y="27"/>
                  </a:lnTo>
                  <a:lnTo>
                    <a:pt x="104" y="28"/>
                  </a:lnTo>
                  <a:lnTo>
                    <a:pt x="105" y="29"/>
                  </a:lnTo>
                  <a:lnTo>
                    <a:pt x="108" y="28"/>
                  </a:lnTo>
                  <a:lnTo>
                    <a:pt x="110" y="28"/>
                  </a:lnTo>
                  <a:lnTo>
                    <a:pt x="112" y="27"/>
                  </a:lnTo>
                  <a:lnTo>
                    <a:pt x="112" y="26"/>
                  </a:lnTo>
                  <a:lnTo>
                    <a:pt x="113" y="26"/>
                  </a:lnTo>
                  <a:lnTo>
                    <a:pt x="114" y="27"/>
                  </a:lnTo>
                  <a:lnTo>
                    <a:pt x="113" y="29"/>
                  </a:lnTo>
                  <a:lnTo>
                    <a:pt x="111" y="31"/>
                  </a:lnTo>
                  <a:lnTo>
                    <a:pt x="109" y="32"/>
                  </a:lnTo>
                  <a:lnTo>
                    <a:pt x="108" y="32"/>
                  </a:lnTo>
                  <a:lnTo>
                    <a:pt x="105" y="32"/>
                  </a:lnTo>
                  <a:lnTo>
                    <a:pt x="103" y="36"/>
                  </a:lnTo>
                  <a:lnTo>
                    <a:pt x="102" y="37"/>
                  </a:lnTo>
                  <a:lnTo>
                    <a:pt x="99" y="39"/>
                  </a:lnTo>
                  <a:lnTo>
                    <a:pt x="97" y="41"/>
                  </a:lnTo>
                  <a:lnTo>
                    <a:pt x="96" y="44"/>
                  </a:lnTo>
                  <a:lnTo>
                    <a:pt x="95" y="48"/>
                  </a:lnTo>
                  <a:lnTo>
                    <a:pt x="95" y="49"/>
                  </a:lnTo>
                  <a:lnTo>
                    <a:pt x="93" y="50"/>
                  </a:lnTo>
                  <a:lnTo>
                    <a:pt x="88" y="51"/>
                  </a:lnTo>
                  <a:lnTo>
                    <a:pt x="87" y="51"/>
                  </a:lnTo>
                  <a:lnTo>
                    <a:pt x="69" y="39"/>
                  </a:lnTo>
                  <a:lnTo>
                    <a:pt x="54" y="41"/>
                  </a:lnTo>
                  <a:lnTo>
                    <a:pt x="53" y="39"/>
                  </a:lnTo>
                  <a:lnTo>
                    <a:pt x="50" y="36"/>
                  </a:lnTo>
                  <a:lnTo>
                    <a:pt x="49" y="37"/>
                  </a:lnTo>
                  <a:lnTo>
                    <a:pt x="49" y="36"/>
                  </a:lnTo>
                  <a:lnTo>
                    <a:pt x="49" y="35"/>
                  </a:lnTo>
                  <a:lnTo>
                    <a:pt x="31" y="37"/>
                  </a:lnTo>
                  <a:lnTo>
                    <a:pt x="30" y="37"/>
                  </a:lnTo>
                  <a:lnTo>
                    <a:pt x="30" y="38"/>
                  </a:lnTo>
                  <a:lnTo>
                    <a:pt x="26" y="40"/>
                  </a:lnTo>
                  <a:lnTo>
                    <a:pt x="25" y="40"/>
                  </a:lnTo>
                  <a:lnTo>
                    <a:pt x="21" y="42"/>
                  </a:lnTo>
                  <a:lnTo>
                    <a:pt x="0" y="45"/>
                  </a:lnTo>
                  <a:close/>
                </a:path>
              </a:pathLst>
            </a:custGeom>
            <a:grpFill/>
            <a:ln w="22225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12D5DA69-0189-40EB-8186-FE654B1EC6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2766" y="4725271"/>
              <a:ext cx="831344" cy="597777"/>
            </a:xfrm>
            <a:custGeom>
              <a:avLst/>
              <a:gdLst>
                <a:gd name="T0" fmla="*/ 0 w 123"/>
                <a:gd name="T1" fmla="*/ 2147483646 h 93"/>
                <a:gd name="T2" fmla="*/ 0 w 123"/>
                <a:gd name="T3" fmla="*/ 2147483646 h 93"/>
                <a:gd name="T4" fmla="*/ 2147483646 w 123"/>
                <a:gd name="T5" fmla="*/ 2147483646 h 93"/>
                <a:gd name="T6" fmla="*/ 2147483646 w 123"/>
                <a:gd name="T7" fmla="*/ 2147483646 h 93"/>
                <a:gd name="T8" fmla="*/ 2147483646 w 123"/>
                <a:gd name="T9" fmla="*/ 2147483646 h 93"/>
                <a:gd name="T10" fmla="*/ 2147483646 w 123"/>
                <a:gd name="T11" fmla="*/ 2147483646 h 93"/>
                <a:gd name="T12" fmla="*/ 2147483646 w 123"/>
                <a:gd name="T13" fmla="*/ 2147483646 h 93"/>
                <a:gd name="T14" fmla="*/ 2147483646 w 123"/>
                <a:gd name="T15" fmla="*/ 2147483646 h 93"/>
                <a:gd name="T16" fmla="*/ 2147483646 w 123"/>
                <a:gd name="T17" fmla="*/ 2147483646 h 93"/>
                <a:gd name="T18" fmla="*/ 2147483646 w 123"/>
                <a:gd name="T19" fmla="*/ 2147483646 h 93"/>
                <a:gd name="T20" fmla="*/ 2147483646 w 123"/>
                <a:gd name="T21" fmla="*/ 2147483646 h 93"/>
                <a:gd name="T22" fmla="*/ 2147483646 w 123"/>
                <a:gd name="T23" fmla="*/ 2147483646 h 93"/>
                <a:gd name="T24" fmla="*/ 2147483646 w 123"/>
                <a:gd name="T25" fmla="*/ 2147483646 h 93"/>
                <a:gd name="T26" fmla="*/ 2147483646 w 123"/>
                <a:gd name="T27" fmla="*/ 2147483646 h 93"/>
                <a:gd name="T28" fmla="*/ 2147483646 w 123"/>
                <a:gd name="T29" fmla="*/ 2147483646 h 93"/>
                <a:gd name="T30" fmla="*/ 2147483646 w 123"/>
                <a:gd name="T31" fmla="*/ 2147483646 h 93"/>
                <a:gd name="T32" fmla="*/ 2147483646 w 123"/>
                <a:gd name="T33" fmla="*/ 2147483646 h 93"/>
                <a:gd name="T34" fmla="*/ 2147483646 w 123"/>
                <a:gd name="T35" fmla="*/ 2147483646 h 93"/>
                <a:gd name="T36" fmla="*/ 2147483646 w 123"/>
                <a:gd name="T37" fmla="*/ 2147483646 h 93"/>
                <a:gd name="T38" fmla="*/ 2147483646 w 123"/>
                <a:gd name="T39" fmla="*/ 2147483646 h 93"/>
                <a:gd name="T40" fmla="*/ 2147483646 w 123"/>
                <a:gd name="T41" fmla="*/ 2147483646 h 93"/>
                <a:gd name="T42" fmla="*/ 2147483646 w 123"/>
                <a:gd name="T43" fmla="*/ 2147483646 h 93"/>
                <a:gd name="T44" fmla="*/ 2147483646 w 123"/>
                <a:gd name="T45" fmla="*/ 2147483646 h 93"/>
                <a:gd name="T46" fmla="*/ 2147483646 w 123"/>
                <a:gd name="T47" fmla="*/ 2147483646 h 93"/>
                <a:gd name="T48" fmla="*/ 2147483646 w 123"/>
                <a:gd name="T49" fmla="*/ 2147483646 h 93"/>
                <a:gd name="T50" fmla="*/ 2147483646 w 123"/>
                <a:gd name="T51" fmla="*/ 2147483646 h 93"/>
                <a:gd name="T52" fmla="*/ 2147483646 w 123"/>
                <a:gd name="T53" fmla="*/ 2147483646 h 93"/>
                <a:gd name="T54" fmla="*/ 2147483646 w 123"/>
                <a:gd name="T55" fmla="*/ 2147483646 h 93"/>
                <a:gd name="T56" fmla="*/ 2147483646 w 123"/>
                <a:gd name="T57" fmla="*/ 2147483646 h 93"/>
                <a:gd name="T58" fmla="*/ 2147483646 w 123"/>
                <a:gd name="T59" fmla="*/ 2147483646 h 93"/>
                <a:gd name="T60" fmla="*/ 2147483646 w 123"/>
                <a:gd name="T61" fmla="*/ 2147483646 h 93"/>
                <a:gd name="T62" fmla="*/ 2147483646 w 123"/>
                <a:gd name="T63" fmla="*/ 2147483646 h 93"/>
                <a:gd name="T64" fmla="*/ 2147483646 w 123"/>
                <a:gd name="T65" fmla="*/ 2147483646 h 93"/>
                <a:gd name="T66" fmla="*/ 2147483646 w 123"/>
                <a:gd name="T67" fmla="*/ 2147483646 h 93"/>
                <a:gd name="T68" fmla="*/ 2147483646 w 123"/>
                <a:gd name="T69" fmla="*/ 2147483646 h 93"/>
                <a:gd name="T70" fmla="*/ 2147483646 w 123"/>
                <a:gd name="T71" fmla="*/ 2147483646 h 93"/>
                <a:gd name="T72" fmla="*/ 2147483646 w 123"/>
                <a:gd name="T73" fmla="*/ 2147483646 h 93"/>
                <a:gd name="T74" fmla="*/ 2147483646 w 123"/>
                <a:gd name="T75" fmla="*/ 2147483646 h 93"/>
                <a:gd name="T76" fmla="*/ 2147483646 w 123"/>
                <a:gd name="T77" fmla="*/ 2147483646 h 93"/>
                <a:gd name="T78" fmla="*/ 2147483646 w 123"/>
                <a:gd name="T79" fmla="*/ 2147483646 h 93"/>
                <a:gd name="T80" fmla="*/ 2147483646 w 123"/>
                <a:gd name="T81" fmla="*/ 2147483646 h 93"/>
                <a:gd name="T82" fmla="*/ 2147483646 w 123"/>
                <a:gd name="T83" fmla="*/ 2147483646 h 93"/>
                <a:gd name="T84" fmla="*/ 2147483646 w 123"/>
                <a:gd name="T85" fmla="*/ 2147483646 h 93"/>
                <a:gd name="T86" fmla="*/ 2147483646 w 123"/>
                <a:gd name="T87" fmla="*/ 2147483646 h 93"/>
                <a:gd name="T88" fmla="*/ 2147483646 w 123"/>
                <a:gd name="T89" fmla="*/ 2147483646 h 93"/>
                <a:gd name="T90" fmla="*/ 2147483646 w 123"/>
                <a:gd name="T91" fmla="*/ 2147483646 h 93"/>
                <a:gd name="T92" fmla="*/ 2147483646 w 123"/>
                <a:gd name="T93" fmla="*/ 2147483646 h 93"/>
                <a:gd name="T94" fmla="*/ 2147483646 w 123"/>
                <a:gd name="T95" fmla="*/ 2147483646 h 93"/>
                <a:gd name="T96" fmla="*/ 2147483646 w 123"/>
                <a:gd name="T97" fmla="*/ 2147483646 h 93"/>
                <a:gd name="T98" fmla="*/ 2147483646 w 123"/>
                <a:gd name="T99" fmla="*/ 2147483646 h 93"/>
                <a:gd name="T100" fmla="*/ 2147483646 w 123"/>
                <a:gd name="T101" fmla="*/ 2147483646 h 93"/>
                <a:gd name="T102" fmla="*/ 2147483646 w 123"/>
                <a:gd name="T103" fmla="*/ 2147483646 h 93"/>
                <a:gd name="T104" fmla="*/ 2147483646 w 123"/>
                <a:gd name="T105" fmla="*/ 2147483646 h 93"/>
                <a:gd name="T106" fmla="*/ 2147483646 w 123"/>
                <a:gd name="T107" fmla="*/ 2147483646 h 93"/>
                <a:gd name="T108" fmla="*/ 2147483646 w 123"/>
                <a:gd name="T109" fmla="*/ 2147483646 h 93"/>
                <a:gd name="T110" fmla="*/ 2147483646 w 123"/>
                <a:gd name="T111" fmla="*/ 2147483646 h 93"/>
                <a:gd name="T112" fmla="*/ 2147483646 w 123"/>
                <a:gd name="T113" fmla="*/ 2147483646 h 93"/>
                <a:gd name="T114" fmla="*/ 2147483646 w 123"/>
                <a:gd name="T115" fmla="*/ 2147483646 h 93"/>
                <a:gd name="T116" fmla="*/ 2147483646 w 123"/>
                <a:gd name="T117" fmla="*/ 2147483646 h 93"/>
                <a:gd name="T118" fmla="*/ 2147483646 w 123"/>
                <a:gd name="T119" fmla="*/ 2147483646 h 9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23"/>
                <a:gd name="T181" fmla="*/ 0 h 93"/>
                <a:gd name="T182" fmla="*/ 123 w 123"/>
                <a:gd name="T183" fmla="*/ 93 h 9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23" h="93">
                  <a:moveTo>
                    <a:pt x="38" y="3"/>
                  </a:moveTo>
                  <a:lnTo>
                    <a:pt x="0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1" y="12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4" y="19"/>
                  </a:lnTo>
                  <a:lnTo>
                    <a:pt x="6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8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0" y="16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12" y="16"/>
                  </a:lnTo>
                  <a:lnTo>
                    <a:pt x="19" y="14"/>
                  </a:lnTo>
                  <a:lnTo>
                    <a:pt x="20" y="14"/>
                  </a:lnTo>
                  <a:lnTo>
                    <a:pt x="20" y="15"/>
                  </a:lnTo>
                  <a:lnTo>
                    <a:pt x="19" y="16"/>
                  </a:lnTo>
                  <a:lnTo>
                    <a:pt x="22" y="16"/>
                  </a:lnTo>
                  <a:lnTo>
                    <a:pt x="25" y="17"/>
                  </a:lnTo>
                  <a:lnTo>
                    <a:pt x="28" y="19"/>
                  </a:lnTo>
                  <a:lnTo>
                    <a:pt x="29" y="19"/>
                  </a:lnTo>
                  <a:lnTo>
                    <a:pt x="29" y="18"/>
                  </a:lnTo>
                  <a:lnTo>
                    <a:pt x="30" y="18"/>
                  </a:lnTo>
                  <a:lnTo>
                    <a:pt x="31" y="19"/>
                  </a:lnTo>
                  <a:lnTo>
                    <a:pt x="32" y="19"/>
                  </a:lnTo>
                  <a:lnTo>
                    <a:pt x="32" y="20"/>
                  </a:lnTo>
                  <a:lnTo>
                    <a:pt x="31" y="20"/>
                  </a:lnTo>
                  <a:lnTo>
                    <a:pt x="32" y="20"/>
                  </a:lnTo>
                  <a:lnTo>
                    <a:pt x="36" y="23"/>
                  </a:lnTo>
                  <a:lnTo>
                    <a:pt x="36" y="24"/>
                  </a:lnTo>
                  <a:lnTo>
                    <a:pt x="36" y="25"/>
                  </a:lnTo>
                  <a:lnTo>
                    <a:pt x="35" y="26"/>
                  </a:lnTo>
                  <a:lnTo>
                    <a:pt x="35" y="25"/>
                  </a:lnTo>
                  <a:lnTo>
                    <a:pt x="34" y="25"/>
                  </a:lnTo>
                  <a:lnTo>
                    <a:pt x="34" y="26"/>
                  </a:lnTo>
                  <a:lnTo>
                    <a:pt x="35" y="27"/>
                  </a:lnTo>
                  <a:lnTo>
                    <a:pt x="40" y="25"/>
                  </a:lnTo>
                  <a:lnTo>
                    <a:pt x="41" y="24"/>
                  </a:lnTo>
                  <a:lnTo>
                    <a:pt x="43" y="24"/>
                  </a:lnTo>
                  <a:lnTo>
                    <a:pt x="47" y="21"/>
                  </a:lnTo>
                  <a:lnTo>
                    <a:pt x="50" y="21"/>
                  </a:lnTo>
                  <a:lnTo>
                    <a:pt x="50" y="20"/>
                  </a:lnTo>
                  <a:lnTo>
                    <a:pt x="49" y="19"/>
                  </a:lnTo>
                  <a:lnTo>
                    <a:pt x="50" y="18"/>
                  </a:lnTo>
                  <a:lnTo>
                    <a:pt x="55" y="17"/>
                  </a:lnTo>
                  <a:lnTo>
                    <a:pt x="61" y="20"/>
                  </a:lnTo>
                  <a:lnTo>
                    <a:pt x="61" y="21"/>
                  </a:lnTo>
                  <a:lnTo>
                    <a:pt x="63" y="23"/>
                  </a:lnTo>
                  <a:lnTo>
                    <a:pt x="65" y="25"/>
                  </a:lnTo>
                  <a:lnTo>
                    <a:pt x="69" y="28"/>
                  </a:lnTo>
                  <a:lnTo>
                    <a:pt x="69" y="29"/>
                  </a:lnTo>
                  <a:lnTo>
                    <a:pt x="71" y="30"/>
                  </a:lnTo>
                  <a:lnTo>
                    <a:pt x="74" y="30"/>
                  </a:lnTo>
                  <a:lnTo>
                    <a:pt x="76" y="34"/>
                  </a:lnTo>
                  <a:lnTo>
                    <a:pt x="77" y="35"/>
                  </a:lnTo>
                  <a:lnTo>
                    <a:pt x="77" y="36"/>
                  </a:lnTo>
                  <a:lnTo>
                    <a:pt x="78" y="39"/>
                  </a:lnTo>
                  <a:lnTo>
                    <a:pt x="77" y="43"/>
                  </a:lnTo>
                  <a:lnTo>
                    <a:pt x="76" y="48"/>
                  </a:lnTo>
                  <a:lnTo>
                    <a:pt x="76" y="51"/>
                  </a:lnTo>
                  <a:lnTo>
                    <a:pt x="77" y="53"/>
                  </a:lnTo>
                  <a:lnTo>
                    <a:pt x="80" y="54"/>
                  </a:lnTo>
                  <a:lnTo>
                    <a:pt x="80" y="53"/>
                  </a:lnTo>
                  <a:lnTo>
                    <a:pt x="80" y="52"/>
                  </a:lnTo>
                  <a:lnTo>
                    <a:pt x="79" y="50"/>
                  </a:lnTo>
                  <a:lnTo>
                    <a:pt x="79" y="49"/>
                  </a:lnTo>
                  <a:lnTo>
                    <a:pt x="80" y="49"/>
                  </a:lnTo>
                  <a:lnTo>
                    <a:pt x="82" y="51"/>
                  </a:lnTo>
                  <a:lnTo>
                    <a:pt x="82" y="50"/>
                  </a:lnTo>
                  <a:lnTo>
                    <a:pt x="83" y="50"/>
                  </a:lnTo>
                  <a:lnTo>
                    <a:pt x="84" y="51"/>
                  </a:lnTo>
                  <a:lnTo>
                    <a:pt x="83" y="52"/>
                  </a:lnTo>
                  <a:lnTo>
                    <a:pt x="83" y="53"/>
                  </a:lnTo>
                  <a:lnTo>
                    <a:pt x="82" y="54"/>
                  </a:lnTo>
                  <a:lnTo>
                    <a:pt x="81" y="57"/>
                  </a:lnTo>
                  <a:lnTo>
                    <a:pt x="80" y="57"/>
                  </a:lnTo>
                  <a:lnTo>
                    <a:pt x="80" y="59"/>
                  </a:lnTo>
                  <a:lnTo>
                    <a:pt x="81" y="59"/>
                  </a:lnTo>
                  <a:lnTo>
                    <a:pt x="83" y="61"/>
                  </a:lnTo>
                  <a:lnTo>
                    <a:pt x="85" y="66"/>
                  </a:lnTo>
                  <a:lnTo>
                    <a:pt x="89" y="68"/>
                  </a:lnTo>
                  <a:lnTo>
                    <a:pt x="89" y="67"/>
                  </a:lnTo>
                  <a:lnTo>
                    <a:pt x="90" y="67"/>
                  </a:lnTo>
                  <a:lnTo>
                    <a:pt x="91" y="69"/>
                  </a:lnTo>
                  <a:lnTo>
                    <a:pt x="91" y="70"/>
                  </a:lnTo>
                  <a:lnTo>
                    <a:pt x="92" y="73"/>
                  </a:lnTo>
                  <a:lnTo>
                    <a:pt x="94" y="74"/>
                  </a:lnTo>
                  <a:lnTo>
                    <a:pt x="95" y="74"/>
                  </a:lnTo>
                  <a:lnTo>
                    <a:pt x="98" y="81"/>
                  </a:lnTo>
                  <a:lnTo>
                    <a:pt x="99" y="82"/>
                  </a:lnTo>
                  <a:lnTo>
                    <a:pt x="102" y="83"/>
                  </a:lnTo>
                  <a:lnTo>
                    <a:pt x="104" y="83"/>
                  </a:lnTo>
                  <a:lnTo>
                    <a:pt x="108" y="88"/>
                  </a:lnTo>
                  <a:lnTo>
                    <a:pt x="110" y="90"/>
                  </a:lnTo>
                  <a:lnTo>
                    <a:pt x="111" y="90"/>
                  </a:lnTo>
                  <a:lnTo>
                    <a:pt x="111" y="91"/>
                  </a:lnTo>
                  <a:lnTo>
                    <a:pt x="110" y="91"/>
                  </a:lnTo>
                  <a:lnTo>
                    <a:pt x="109" y="91"/>
                  </a:lnTo>
                  <a:lnTo>
                    <a:pt x="109" y="92"/>
                  </a:lnTo>
                  <a:lnTo>
                    <a:pt x="110" y="93"/>
                  </a:lnTo>
                  <a:lnTo>
                    <a:pt x="112" y="93"/>
                  </a:lnTo>
                  <a:lnTo>
                    <a:pt x="113" y="92"/>
                  </a:lnTo>
                  <a:lnTo>
                    <a:pt x="114" y="92"/>
                  </a:lnTo>
                  <a:lnTo>
                    <a:pt x="120" y="90"/>
                  </a:lnTo>
                  <a:lnTo>
                    <a:pt x="121" y="88"/>
                  </a:lnTo>
                  <a:lnTo>
                    <a:pt x="121" y="87"/>
                  </a:lnTo>
                  <a:lnTo>
                    <a:pt x="121" y="84"/>
                  </a:lnTo>
                  <a:lnTo>
                    <a:pt x="121" y="82"/>
                  </a:lnTo>
                  <a:lnTo>
                    <a:pt x="122" y="79"/>
                  </a:lnTo>
                  <a:lnTo>
                    <a:pt x="123" y="80"/>
                  </a:lnTo>
                  <a:lnTo>
                    <a:pt x="122" y="74"/>
                  </a:lnTo>
                  <a:lnTo>
                    <a:pt x="122" y="71"/>
                  </a:lnTo>
                  <a:lnTo>
                    <a:pt x="122" y="66"/>
                  </a:lnTo>
                  <a:lnTo>
                    <a:pt x="121" y="61"/>
                  </a:lnTo>
                  <a:lnTo>
                    <a:pt x="120" y="60"/>
                  </a:lnTo>
                  <a:lnTo>
                    <a:pt x="116" y="54"/>
                  </a:lnTo>
                  <a:lnTo>
                    <a:pt x="113" y="48"/>
                  </a:lnTo>
                  <a:lnTo>
                    <a:pt x="110" y="44"/>
                  </a:lnTo>
                  <a:lnTo>
                    <a:pt x="110" y="43"/>
                  </a:lnTo>
                  <a:lnTo>
                    <a:pt x="109" y="40"/>
                  </a:lnTo>
                  <a:lnTo>
                    <a:pt x="109" y="39"/>
                  </a:lnTo>
                  <a:lnTo>
                    <a:pt x="110" y="38"/>
                  </a:lnTo>
                  <a:lnTo>
                    <a:pt x="110" y="37"/>
                  </a:lnTo>
                  <a:lnTo>
                    <a:pt x="106" y="31"/>
                  </a:lnTo>
                  <a:lnTo>
                    <a:pt x="103" y="29"/>
                  </a:lnTo>
                  <a:lnTo>
                    <a:pt x="102" y="28"/>
                  </a:lnTo>
                  <a:lnTo>
                    <a:pt x="101" y="27"/>
                  </a:lnTo>
                  <a:lnTo>
                    <a:pt x="99" y="24"/>
                  </a:lnTo>
                  <a:lnTo>
                    <a:pt x="95" y="17"/>
                  </a:lnTo>
                  <a:lnTo>
                    <a:pt x="94" y="14"/>
                  </a:lnTo>
                  <a:lnTo>
                    <a:pt x="92" y="8"/>
                  </a:lnTo>
                  <a:lnTo>
                    <a:pt x="92" y="7"/>
                  </a:lnTo>
                  <a:lnTo>
                    <a:pt x="91" y="7"/>
                  </a:lnTo>
                  <a:lnTo>
                    <a:pt x="90" y="6"/>
                  </a:lnTo>
                  <a:lnTo>
                    <a:pt x="90" y="2"/>
                  </a:lnTo>
                  <a:lnTo>
                    <a:pt x="89" y="1"/>
                  </a:lnTo>
                  <a:lnTo>
                    <a:pt x="88" y="1"/>
                  </a:lnTo>
                  <a:lnTo>
                    <a:pt x="86" y="1"/>
                  </a:lnTo>
                  <a:lnTo>
                    <a:pt x="83" y="0"/>
                  </a:lnTo>
                  <a:lnTo>
                    <a:pt x="82" y="1"/>
                  </a:lnTo>
                  <a:lnTo>
                    <a:pt x="82" y="2"/>
                  </a:lnTo>
                  <a:lnTo>
                    <a:pt x="81" y="3"/>
                  </a:lnTo>
                  <a:lnTo>
                    <a:pt x="82" y="7"/>
                  </a:lnTo>
                  <a:lnTo>
                    <a:pt x="82" y="9"/>
                  </a:lnTo>
                  <a:lnTo>
                    <a:pt x="80" y="8"/>
                  </a:lnTo>
                  <a:lnTo>
                    <a:pt x="79" y="6"/>
                  </a:lnTo>
                  <a:lnTo>
                    <a:pt x="40" y="8"/>
                  </a:lnTo>
                  <a:lnTo>
                    <a:pt x="39" y="7"/>
                  </a:lnTo>
                  <a:lnTo>
                    <a:pt x="39" y="6"/>
                  </a:lnTo>
                  <a:lnTo>
                    <a:pt x="38" y="4"/>
                  </a:lnTo>
                  <a:lnTo>
                    <a:pt x="38" y="3"/>
                  </a:lnTo>
                  <a:close/>
                </a:path>
              </a:pathLst>
            </a:custGeom>
            <a:grpFill/>
            <a:ln w="22225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6F9FF3A4-7716-46C8-B958-479340517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3572" y="3643202"/>
              <a:ext cx="413033" cy="386641"/>
            </a:xfrm>
            <a:custGeom>
              <a:avLst/>
              <a:gdLst>
                <a:gd name="T0" fmla="*/ 2147483646 w 61"/>
                <a:gd name="T1" fmla="*/ 0 h 60"/>
                <a:gd name="T2" fmla="*/ 2147483646 w 61"/>
                <a:gd name="T3" fmla="*/ 2147483646 h 60"/>
                <a:gd name="T4" fmla="*/ 2147483646 w 61"/>
                <a:gd name="T5" fmla="*/ 2147483646 h 60"/>
                <a:gd name="T6" fmla="*/ 2147483646 w 61"/>
                <a:gd name="T7" fmla="*/ 2147483646 h 60"/>
                <a:gd name="T8" fmla="*/ 2147483646 w 61"/>
                <a:gd name="T9" fmla="*/ 2147483646 h 60"/>
                <a:gd name="T10" fmla="*/ 2147483646 w 61"/>
                <a:gd name="T11" fmla="*/ 2147483646 h 60"/>
                <a:gd name="T12" fmla="*/ 2147483646 w 61"/>
                <a:gd name="T13" fmla="*/ 2147483646 h 60"/>
                <a:gd name="T14" fmla="*/ 2147483646 w 61"/>
                <a:gd name="T15" fmla="*/ 2147483646 h 60"/>
                <a:gd name="T16" fmla="*/ 2147483646 w 61"/>
                <a:gd name="T17" fmla="*/ 2147483646 h 60"/>
                <a:gd name="T18" fmla="*/ 2147483646 w 61"/>
                <a:gd name="T19" fmla="*/ 2147483646 h 60"/>
                <a:gd name="T20" fmla="*/ 2147483646 w 61"/>
                <a:gd name="T21" fmla="*/ 2147483646 h 60"/>
                <a:gd name="T22" fmla="*/ 2147483646 w 61"/>
                <a:gd name="T23" fmla="*/ 2147483646 h 60"/>
                <a:gd name="T24" fmla="*/ 2147483646 w 61"/>
                <a:gd name="T25" fmla="*/ 2147483646 h 60"/>
                <a:gd name="T26" fmla="*/ 2147483646 w 61"/>
                <a:gd name="T27" fmla="*/ 2147483646 h 60"/>
                <a:gd name="T28" fmla="*/ 2147483646 w 61"/>
                <a:gd name="T29" fmla="*/ 2147483646 h 60"/>
                <a:gd name="T30" fmla="*/ 0 w 61"/>
                <a:gd name="T31" fmla="*/ 2147483646 h 60"/>
                <a:gd name="T32" fmla="*/ 0 w 61"/>
                <a:gd name="T33" fmla="*/ 2147483646 h 60"/>
                <a:gd name="T34" fmla="*/ 2147483646 w 61"/>
                <a:gd name="T35" fmla="*/ 2147483646 h 60"/>
                <a:gd name="T36" fmla="*/ 2147483646 w 61"/>
                <a:gd name="T37" fmla="*/ 2147483646 h 60"/>
                <a:gd name="T38" fmla="*/ 2147483646 w 61"/>
                <a:gd name="T39" fmla="*/ 2147483646 h 60"/>
                <a:gd name="T40" fmla="*/ 2147483646 w 61"/>
                <a:gd name="T41" fmla="*/ 2147483646 h 60"/>
                <a:gd name="T42" fmla="*/ 2147483646 w 61"/>
                <a:gd name="T43" fmla="*/ 2147483646 h 60"/>
                <a:gd name="T44" fmla="*/ 2147483646 w 61"/>
                <a:gd name="T45" fmla="*/ 2147483646 h 60"/>
                <a:gd name="T46" fmla="*/ 2147483646 w 61"/>
                <a:gd name="T47" fmla="*/ 2147483646 h 60"/>
                <a:gd name="T48" fmla="*/ 2147483646 w 61"/>
                <a:gd name="T49" fmla="*/ 2147483646 h 60"/>
                <a:gd name="T50" fmla="*/ 2147483646 w 61"/>
                <a:gd name="T51" fmla="*/ 2147483646 h 60"/>
                <a:gd name="T52" fmla="*/ 2147483646 w 61"/>
                <a:gd name="T53" fmla="*/ 2147483646 h 60"/>
                <a:gd name="T54" fmla="*/ 2147483646 w 61"/>
                <a:gd name="T55" fmla="*/ 2147483646 h 60"/>
                <a:gd name="T56" fmla="*/ 2147483646 w 61"/>
                <a:gd name="T57" fmla="*/ 2147483646 h 60"/>
                <a:gd name="T58" fmla="*/ 2147483646 w 61"/>
                <a:gd name="T59" fmla="*/ 2147483646 h 60"/>
                <a:gd name="T60" fmla="*/ 2147483646 w 61"/>
                <a:gd name="T61" fmla="*/ 2147483646 h 60"/>
                <a:gd name="T62" fmla="*/ 2147483646 w 61"/>
                <a:gd name="T63" fmla="*/ 2147483646 h 60"/>
                <a:gd name="T64" fmla="*/ 2147483646 w 61"/>
                <a:gd name="T65" fmla="*/ 2147483646 h 60"/>
                <a:gd name="T66" fmla="*/ 2147483646 w 61"/>
                <a:gd name="T67" fmla="*/ 2147483646 h 60"/>
                <a:gd name="T68" fmla="*/ 2147483646 w 61"/>
                <a:gd name="T69" fmla="*/ 2147483646 h 60"/>
                <a:gd name="T70" fmla="*/ 2147483646 w 61"/>
                <a:gd name="T71" fmla="*/ 2147483646 h 60"/>
                <a:gd name="T72" fmla="*/ 2147483646 w 61"/>
                <a:gd name="T73" fmla="*/ 2147483646 h 60"/>
                <a:gd name="T74" fmla="*/ 2147483646 w 61"/>
                <a:gd name="T75" fmla="*/ 2147483646 h 60"/>
                <a:gd name="T76" fmla="*/ 2147483646 w 61"/>
                <a:gd name="T77" fmla="*/ 2147483646 h 60"/>
                <a:gd name="T78" fmla="*/ 2147483646 w 61"/>
                <a:gd name="T79" fmla="*/ 2147483646 h 60"/>
                <a:gd name="T80" fmla="*/ 2147483646 w 61"/>
                <a:gd name="T81" fmla="*/ 2147483646 h 60"/>
                <a:gd name="T82" fmla="*/ 2147483646 w 61"/>
                <a:gd name="T83" fmla="*/ 2147483646 h 60"/>
                <a:gd name="T84" fmla="*/ 2147483646 w 61"/>
                <a:gd name="T85" fmla="*/ 2147483646 h 60"/>
                <a:gd name="T86" fmla="*/ 2147483646 w 61"/>
                <a:gd name="T87" fmla="*/ 2147483646 h 60"/>
                <a:gd name="T88" fmla="*/ 2147483646 w 61"/>
                <a:gd name="T89" fmla="*/ 2147483646 h 60"/>
                <a:gd name="T90" fmla="*/ 2147483646 w 61"/>
                <a:gd name="T91" fmla="*/ 2147483646 h 60"/>
                <a:gd name="T92" fmla="*/ 2147483646 w 61"/>
                <a:gd name="T93" fmla="*/ 2147483646 h 60"/>
                <a:gd name="T94" fmla="*/ 2147483646 w 61"/>
                <a:gd name="T95" fmla="*/ 2147483646 h 60"/>
                <a:gd name="T96" fmla="*/ 2147483646 w 61"/>
                <a:gd name="T97" fmla="*/ 2147483646 h 60"/>
                <a:gd name="T98" fmla="*/ 2147483646 w 61"/>
                <a:gd name="T99" fmla="*/ 2147483646 h 60"/>
                <a:gd name="T100" fmla="*/ 2147483646 w 61"/>
                <a:gd name="T101" fmla="*/ 2147483646 h 60"/>
                <a:gd name="T102" fmla="*/ 2147483646 w 61"/>
                <a:gd name="T103" fmla="*/ 2147483646 h 60"/>
                <a:gd name="T104" fmla="*/ 2147483646 w 61"/>
                <a:gd name="T105" fmla="*/ 2147483646 h 60"/>
                <a:gd name="T106" fmla="*/ 2147483646 w 61"/>
                <a:gd name="T107" fmla="*/ 2147483646 h 60"/>
                <a:gd name="T108" fmla="*/ 2147483646 w 61"/>
                <a:gd name="T109" fmla="*/ 0 h 6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1"/>
                <a:gd name="T166" fmla="*/ 0 h 60"/>
                <a:gd name="T167" fmla="*/ 61 w 61"/>
                <a:gd name="T168" fmla="*/ 60 h 6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1" h="60">
                  <a:moveTo>
                    <a:pt x="21" y="0"/>
                  </a:moveTo>
                  <a:lnTo>
                    <a:pt x="20" y="0"/>
                  </a:lnTo>
                  <a:lnTo>
                    <a:pt x="19" y="1"/>
                  </a:lnTo>
                  <a:lnTo>
                    <a:pt x="20" y="3"/>
                  </a:lnTo>
                  <a:lnTo>
                    <a:pt x="18" y="4"/>
                  </a:lnTo>
                  <a:lnTo>
                    <a:pt x="21" y="5"/>
                  </a:lnTo>
                  <a:lnTo>
                    <a:pt x="20" y="12"/>
                  </a:lnTo>
                  <a:lnTo>
                    <a:pt x="19" y="13"/>
                  </a:lnTo>
                  <a:lnTo>
                    <a:pt x="19" y="14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8" y="19"/>
                  </a:lnTo>
                  <a:lnTo>
                    <a:pt x="17" y="19"/>
                  </a:lnTo>
                  <a:lnTo>
                    <a:pt x="15" y="22"/>
                  </a:lnTo>
                  <a:lnTo>
                    <a:pt x="13" y="23"/>
                  </a:lnTo>
                  <a:lnTo>
                    <a:pt x="12" y="23"/>
                  </a:lnTo>
                  <a:lnTo>
                    <a:pt x="11" y="24"/>
                  </a:lnTo>
                  <a:lnTo>
                    <a:pt x="11" y="25"/>
                  </a:lnTo>
                  <a:lnTo>
                    <a:pt x="10" y="26"/>
                  </a:lnTo>
                  <a:lnTo>
                    <a:pt x="9" y="29"/>
                  </a:lnTo>
                  <a:lnTo>
                    <a:pt x="9" y="30"/>
                  </a:lnTo>
                  <a:lnTo>
                    <a:pt x="8" y="32"/>
                  </a:lnTo>
                  <a:lnTo>
                    <a:pt x="6" y="30"/>
                  </a:lnTo>
                  <a:lnTo>
                    <a:pt x="5" y="30"/>
                  </a:lnTo>
                  <a:lnTo>
                    <a:pt x="4" y="34"/>
                  </a:lnTo>
                  <a:lnTo>
                    <a:pt x="4" y="36"/>
                  </a:lnTo>
                  <a:lnTo>
                    <a:pt x="4" y="38"/>
                  </a:lnTo>
                  <a:lnTo>
                    <a:pt x="3" y="39"/>
                  </a:lnTo>
                  <a:lnTo>
                    <a:pt x="2" y="41"/>
                  </a:lnTo>
                  <a:lnTo>
                    <a:pt x="0" y="41"/>
                  </a:lnTo>
                  <a:lnTo>
                    <a:pt x="0" y="43"/>
                  </a:lnTo>
                  <a:lnTo>
                    <a:pt x="0" y="45"/>
                  </a:lnTo>
                  <a:lnTo>
                    <a:pt x="0" y="46"/>
                  </a:lnTo>
                  <a:lnTo>
                    <a:pt x="1" y="47"/>
                  </a:lnTo>
                  <a:lnTo>
                    <a:pt x="3" y="51"/>
                  </a:lnTo>
                  <a:lnTo>
                    <a:pt x="5" y="53"/>
                  </a:lnTo>
                  <a:lnTo>
                    <a:pt x="6" y="54"/>
                  </a:lnTo>
                  <a:lnTo>
                    <a:pt x="6" y="53"/>
                  </a:lnTo>
                  <a:lnTo>
                    <a:pt x="8" y="54"/>
                  </a:lnTo>
                  <a:lnTo>
                    <a:pt x="8" y="55"/>
                  </a:lnTo>
                  <a:lnTo>
                    <a:pt x="9" y="55"/>
                  </a:lnTo>
                  <a:lnTo>
                    <a:pt x="10" y="55"/>
                  </a:lnTo>
                  <a:lnTo>
                    <a:pt x="11" y="56"/>
                  </a:lnTo>
                  <a:lnTo>
                    <a:pt x="10" y="57"/>
                  </a:lnTo>
                  <a:lnTo>
                    <a:pt x="12" y="59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59"/>
                  </a:lnTo>
                  <a:lnTo>
                    <a:pt x="18" y="58"/>
                  </a:lnTo>
                  <a:lnTo>
                    <a:pt x="19" y="57"/>
                  </a:lnTo>
                  <a:lnTo>
                    <a:pt x="20" y="58"/>
                  </a:lnTo>
                  <a:lnTo>
                    <a:pt x="21" y="59"/>
                  </a:lnTo>
                  <a:lnTo>
                    <a:pt x="22" y="58"/>
                  </a:lnTo>
                  <a:lnTo>
                    <a:pt x="25" y="57"/>
                  </a:lnTo>
                  <a:lnTo>
                    <a:pt x="26" y="55"/>
                  </a:lnTo>
                  <a:lnTo>
                    <a:pt x="27" y="56"/>
                  </a:lnTo>
                  <a:lnTo>
                    <a:pt x="30" y="53"/>
                  </a:lnTo>
                  <a:lnTo>
                    <a:pt x="31" y="54"/>
                  </a:lnTo>
                  <a:lnTo>
                    <a:pt x="33" y="51"/>
                  </a:lnTo>
                  <a:lnTo>
                    <a:pt x="32" y="50"/>
                  </a:lnTo>
                  <a:lnTo>
                    <a:pt x="33" y="48"/>
                  </a:lnTo>
                  <a:lnTo>
                    <a:pt x="35" y="43"/>
                  </a:lnTo>
                  <a:lnTo>
                    <a:pt x="38" y="32"/>
                  </a:lnTo>
                  <a:lnTo>
                    <a:pt x="40" y="33"/>
                  </a:lnTo>
                  <a:lnTo>
                    <a:pt x="40" y="34"/>
                  </a:lnTo>
                  <a:lnTo>
                    <a:pt x="41" y="35"/>
                  </a:lnTo>
                  <a:lnTo>
                    <a:pt x="43" y="34"/>
                  </a:lnTo>
                  <a:lnTo>
                    <a:pt x="44" y="32"/>
                  </a:lnTo>
                  <a:lnTo>
                    <a:pt x="45" y="28"/>
                  </a:lnTo>
                  <a:lnTo>
                    <a:pt x="46" y="27"/>
                  </a:lnTo>
                  <a:lnTo>
                    <a:pt x="48" y="27"/>
                  </a:lnTo>
                  <a:lnTo>
                    <a:pt x="49" y="25"/>
                  </a:lnTo>
                  <a:lnTo>
                    <a:pt x="50" y="25"/>
                  </a:lnTo>
                  <a:lnTo>
                    <a:pt x="51" y="23"/>
                  </a:lnTo>
                  <a:lnTo>
                    <a:pt x="51" y="21"/>
                  </a:lnTo>
                  <a:lnTo>
                    <a:pt x="52" y="20"/>
                  </a:lnTo>
                  <a:lnTo>
                    <a:pt x="52" y="19"/>
                  </a:lnTo>
                  <a:lnTo>
                    <a:pt x="52" y="16"/>
                  </a:lnTo>
                  <a:lnTo>
                    <a:pt x="52" y="15"/>
                  </a:lnTo>
                  <a:lnTo>
                    <a:pt x="53" y="15"/>
                  </a:lnTo>
                  <a:lnTo>
                    <a:pt x="59" y="19"/>
                  </a:lnTo>
                  <a:lnTo>
                    <a:pt x="60" y="19"/>
                  </a:lnTo>
                  <a:lnTo>
                    <a:pt x="61" y="16"/>
                  </a:lnTo>
                  <a:lnTo>
                    <a:pt x="59" y="13"/>
                  </a:lnTo>
                  <a:lnTo>
                    <a:pt x="59" y="12"/>
                  </a:lnTo>
                  <a:lnTo>
                    <a:pt x="58" y="11"/>
                  </a:lnTo>
                  <a:lnTo>
                    <a:pt x="57" y="12"/>
                  </a:lnTo>
                  <a:lnTo>
                    <a:pt x="56" y="11"/>
                  </a:lnTo>
                  <a:lnTo>
                    <a:pt x="55" y="11"/>
                  </a:lnTo>
                  <a:lnTo>
                    <a:pt x="51" y="12"/>
                  </a:lnTo>
                  <a:lnTo>
                    <a:pt x="50" y="13"/>
                  </a:lnTo>
                  <a:lnTo>
                    <a:pt x="49" y="14"/>
                  </a:lnTo>
                  <a:lnTo>
                    <a:pt x="47" y="14"/>
                  </a:lnTo>
                  <a:lnTo>
                    <a:pt x="46" y="13"/>
                  </a:lnTo>
                  <a:lnTo>
                    <a:pt x="46" y="15"/>
                  </a:lnTo>
                  <a:lnTo>
                    <a:pt x="45" y="15"/>
                  </a:lnTo>
                  <a:lnTo>
                    <a:pt x="44" y="17"/>
                  </a:lnTo>
                  <a:lnTo>
                    <a:pt x="42" y="17"/>
                  </a:lnTo>
                  <a:lnTo>
                    <a:pt x="40" y="20"/>
                  </a:lnTo>
                  <a:lnTo>
                    <a:pt x="39" y="20"/>
                  </a:lnTo>
                  <a:lnTo>
                    <a:pt x="38" y="21"/>
                  </a:lnTo>
                  <a:lnTo>
                    <a:pt x="36" y="13"/>
                  </a:lnTo>
                  <a:lnTo>
                    <a:pt x="23" y="15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22225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60238DAB-518C-47AF-9A3F-9A621268EA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4701" y="4184237"/>
              <a:ext cx="453940" cy="398517"/>
            </a:xfrm>
            <a:custGeom>
              <a:avLst/>
              <a:gdLst>
                <a:gd name="T0" fmla="*/ 0 w 67"/>
                <a:gd name="T1" fmla="*/ 2147483646 h 62"/>
                <a:gd name="T2" fmla="*/ 2147483646 w 67"/>
                <a:gd name="T3" fmla="*/ 0 h 62"/>
                <a:gd name="T4" fmla="*/ 2147483646 w 67"/>
                <a:gd name="T5" fmla="*/ 2147483646 h 62"/>
                <a:gd name="T6" fmla="*/ 2147483646 w 67"/>
                <a:gd name="T7" fmla="*/ 2147483646 h 62"/>
                <a:gd name="T8" fmla="*/ 2147483646 w 67"/>
                <a:gd name="T9" fmla="*/ 2147483646 h 62"/>
                <a:gd name="T10" fmla="*/ 2147483646 w 67"/>
                <a:gd name="T11" fmla="*/ 2147483646 h 62"/>
                <a:gd name="T12" fmla="*/ 2147483646 w 67"/>
                <a:gd name="T13" fmla="*/ 2147483646 h 62"/>
                <a:gd name="T14" fmla="*/ 2147483646 w 67"/>
                <a:gd name="T15" fmla="*/ 2147483646 h 62"/>
                <a:gd name="T16" fmla="*/ 2147483646 w 67"/>
                <a:gd name="T17" fmla="*/ 2147483646 h 62"/>
                <a:gd name="T18" fmla="*/ 2147483646 w 67"/>
                <a:gd name="T19" fmla="*/ 2147483646 h 62"/>
                <a:gd name="T20" fmla="*/ 2147483646 w 67"/>
                <a:gd name="T21" fmla="*/ 2147483646 h 62"/>
                <a:gd name="T22" fmla="*/ 2147483646 w 67"/>
                <a:gd name="T23" fmla="*/ 2147483646 h 62"/>
                <a:gd name="T24" fmla="*/ 2147483646 w 67"/>
                <a:gd name="T25" fmla="*/ 2147483646 h 62"/>
                <a:gd name="T26" fmla="*/ 2147483646 w 67"/>
                <a:gd name="T27" fmla="*/ 2147483646 h 62"/>
                <a:gd name="T28" fmla="*/ 2147483646 w 67"/>
                <a:gd name="T29" fmla="*/ 2147483646 h 62"/>
                <a:gd name="T30" fmla="*/ 2147483646 w 67"/>
                <a:gd name="T31" fmla="*/ 2147483646 h 62"/>
                <a:gd name="T32" fmla="*/ 2147483646 w 67"/>
                <a:gd name="T33" fmla="*/ 2147483646 h 62"/>
                <a:gd name="T34" fmla="*/ 2147483646 w 67"/>
                <a:gd name="T35" fmla="*/ 2147483646 h 62"/>
                <a:gd name="T36" fmla="*/ 2147483646 w 67"/>
                <a:gd name="T37" fmla="*/ 2147483646 h 62"/>
                <a:gd name="T38" fmla="*/ 2147483646 w 67"/>
                <a:gd name="T39" fmla="*/ 2147483646 h 62"/>
                <a:gd name="T40" fmla="*/ 2147483646 w 67"/>
                <a:gd name="T41" fmla="*/ 2147483646 h 62"/>
                <a:gd name="T42" fmla="*/ 2147483646 w 67"/>
                <a:gd name="T43" fmla="*/ 2147483646 h 62"/>
                <a:gd name="T44" fmla="*/ 2147483646 w 67"/>
                <a:gd name="T45" fmla="*/ 2147483646 h 62"/>
                <a:gd name="T46" fmla="*/ 2147483646 w 67"/>
                <a:gd name="T47" fmla="*/ 2147483646 h 62"/>
                <a:gd name="T48" fmla="*/ 2147483646 w 67"/>
                <a:gd name="T49" fmla="*/ 2147483646 h 62"/>
                <a:gd name="T50" fmla="*/ 2147483646 w 67"/>
                <a:gd name="T51" fmla="*/ 2147483646 h 62"/>
                <a:gd name="T52" fmla="*/ 2147483646 w 67"/>
                <a:gd name="T53" fmla="*/ 2147483646 h 62"/>
                <a:gd name="T54" fmla="*/ 2147483646 w 67"/>
                <a:gd name="T55" fmla="*/ 2147483646 h 62"/>
                <a:gd name="T56" fmla="*/ 2147483646 w 67"/>
                <a:gd name="T57" fmla="*/ 2147483646 h 62"/>
                <a:gd name="T58" fmla="*/ 2147483646 w 67"/>
                <a:gd name="T59" fmla="*/ 2147483646 h 62"/>
                <a:gd name="T60" fmla="*/ 2147483646 w 67"/>
                <a:gd name="T61" fmla="*/ 2147483646 h 62"/>
                <a:gd name="T62" fmla="*/ 2147483646 w 67"/>
                <a:gd name="T63" fmla="*/ 2147483646 h 62"/>
                <a:gd name="T64" fmla="*/ 2147483646 w 67"/>
                <a:gd name="T65" fmla="*/ 2147483646 h 62"/>
                <a:gd name="T66" fmla="*/ 2147483646 w 67"/>
                <a:gd name="T67" fmla="*/ 2147483646 h 62"/>
                <a:gd name="T68" fmla="*/ 2147483646 w 67"/>
                <a:gd name="T69" fmla="*/ 2147483646 h 62"/>
                <a:gd name="T70" fmla="*/ 2147483646 w 67"/>
                <a:gd name="T71" fmla="*/ 2147483646 h 62"/>
                <a:gd name="T72" fmla="*/ 2147483646 w 67"/>
                <a:gd name="T73" fmla="*/ 2147483646 h 62"/>
                <a:gd name="T74" fmla="*/ 2147483646 w 67"/>
                <a:gd name="T75" fmla="*/ 2147483646 h 62"/>
                <a:gd name="T76" fmla="*/ 2147483646 w 67"/>
                <a:gd name="T77" fmla="*/ 2147483646 h 62"/>
                <a:gd name="T78" fmla="*/ 2147483646 w 67"/>
                <a:gd name="T79" fmla="*/ 2147483646 h 62"/>
                <a:gd name="T80" fmla="*/ 2147483646 w 67"/>
                <a:gd name="T81" fmla="*/ 2147483646 h 62"/>
                <a:gd name="T82" fmla="*/ 2147483646 w 67"/>
                <a:gd name="T83" fmla="*/ 2147483646 h 62"/>
                <a:gd name="T84" fmla="*/ 2147483646 w 67"/>
                <a:gd name="T85" fmla="*/ 2147483646 h 62"/>
                <a:gd name="T86" fmla="*/ 2147483646 w 67"/>
                <a:gd name="T87" fmla="*/ 2147483646 h 62"/>
                <a:gd name="T88" fmla="*/ 2147483646 w 67"/>
                <a:gd name="T89" fmla="*/ 2147483646 h 62"/>
                <a:gd name="T90" fmla="*/ 2147483646 w 67"/>
                <a:gd name="T91" fmla="*/ 2147483646 h 62"/>
                <a:gd name="T92" fmla="*/ 2147483646 w 67"/>
                <a:gd name="T93" fmla="*/ 2147483646 h 62"/>
                <a:gd name="T94" fmla="*/ 2147483646 w 67"/>
                <a:gd name="T95" fmla="*/ 2147483646 h 62"/>
                <a:gd name="T96" fmla="*/ 0 w 67"/>
                <a:gd name="T97" fmla="*/ 2147483646 h 62"/>
                <a:gd name="T98" fmla="*/ 0 w 67"/>
                <a:gd name="T99" fmla="*/ 2147483646 h 6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67"/>
                <a:gd name="T151" fmla="*/ 0 h 62"/>
                <a:gd name="T152" fmla="*/ 67 w 67"/>
                <a:gd name="T153" fmla="*/ 62 h 6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67" h="62">
                  <a:moveTo>
                    <a:pt x="0" y="3"/>
                  </a:moveTo>
                  <a:lnTo>
                    <a:pt x="60" y="0"/>
                  </a:lnTo>
                  <a:lnTo>
                    <a:pt x="60" y="1"/>
                  </a:lnTo>
                  <a:lnTo>
                    <a:pt x="61" y="2"/>
                  </a:lnTo>
                  <a:lnTo>
                    <a:pt x="62" y="3"/>
                  </a:lnTo>
                  <a:lnTo>
                    <a:pt x="61" y="5"/>
                  </a:lnTo>
                  <a:lnTo>
                    <a:pt x="60" y="6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67" y="9"/>
                  </a:lnTo>
                  <a:lnTo>
                    <a:pt x="67" y="10"/>
                  </a:lnTo>
                  <a:lnTo>
                    <a:pt x="66" y="12"/>
                  </a:lnTo>
                  <a:lnTo>
                    <a:pt x="65" y="13"/>
                  </a:lnTo>
                  <a:lnTo>
                    <a:pt x="64" y="17"/>
                  </a:lnTo>
                  <a:lnTo>
                    <a:pt x="62" y="19"/>
                  </a:lnTo>
                  <a:lnTo>
                    <a:pt x="62" y="22"/>
                  </a:lnTo>
                  <a:lnTo>
                    <a:pt x="62" y="25"/>
                  </a:lnTo>
                  <a:lnTo>
                    <a:pt x="60" y="26"/>
                  </a:lnTo>
                  <a:lnTo>
                    <a:pt x="60" y="27"/>
                  </a:lnTo>
                  <a:lnTo>
                    <a:pt x="57" y="29"/>
                  </a:lnTo>
                  <a:lnTo>
                    <a:pt x="57" y="32"/>
                  </a:lnTo>
                  <a:lnTo>
                    <a:pt x="57" y="35"/>
                  </a:lnTo>
                  <a:lnTo>
                    <a:pt x="56" y="36"/>
                  </a:lnTo>
                  <a:lnTo>
                    <a:pt x="54" y="38"/>
                  </a:lnTo>
                  <a:lnTo>
                    <a:pt x="52" y="40"/>
                  </a:lnTo>
                  <a:lnTo>
                    <a:pt x="51" y="41"/>
                  </a:lnTo>
                  <a:lnTo>
                    <a:pt x="51" y="43"/>
                  </a:lnTo>
                  <a:lnTo>
                    <a:pt x="50" y="45"/>
                  </a:lnTo>
                  <a:lnTo>
                    <a:pt x="50" y="46"/>
                  </a:lnTo>
                  <a:lnTo>
                    <a:pt x="49" y="49"/>
                  </a:lnTo>
                  <a:lnTo>
                    <a:pt x="48" y="51"/>
                  </a:lnTo>
                  <a:lnTo>
                    <a:pt x="49" y="54"/>
                  </a:lnTo>
                  <a:lnTo>
                    <a:pt x="50" y="55"/>
                  </a:lnTo>
                  <a:lnTo>
                    <a:pt x="50" y="57"/>
                  </a:lnTo>
                  <a:lnTo>
                    <a:pt x="50" y="58"/>
                  </a:lnTo>
                  <a:lnTo>
                    <a:pt x="49" y="60"/>
                  </a:lnTo>
                  <a:lnTo>
                    <a:pt x="50" y="61"/>
                  </a:lnTo>
                  <a:lnTo>
                    <a:pt x="8" y="62"/>
                  </a:lnTo>
                  <a:lnTo>
                    <a:pt x="8" y="53"/>
                  </a:lnTo>
                  <a:lnTo>
                    <a:pt x="6" y="52"/>
                  </a:lnTo>
                  <a:lnTo>
                    <a:pt x="4" y="53"/>
                  </a:lnTo>
                  <a:lnTo>
                    <a:pt x="2" y="51"/>
                  </a:lnTo>
                  <a:lnTo>
                    <a:pt x="2" y="22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22225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A4D3C544-A2F1-48EE-A2DA-7EABB70E4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2048" y="3271078"/>
              <a:ext cx="729735" cy="1183676"/>
            </a:xfrm>
            <a:custGeom>
              <a:avLst/>
              <a:gdLst>
                <a:gd name="T0" fmla="*/ 2147483646 w 108"/>
                <a:gd name="T1" fmla="*/ 2147483646 h 184"/>
                <a:gd name="T2" fmla="*/ 2147483646 w 108"/>
                <a:gd name="T3" fmla="*/ 2147483646 h 184"/>
                <a:gd name="T4" fmla="*/ 2147483646 w 108"/>
                <a:gd name="T5" fmla="*/ 2147483646 h 184"/>
                <a:gd name="T6" fmla="*/ 2147483646 w 108"/>
                <a:gd name="T7" fmla="*/ 2147483646 h 184"/>
                <a:gd name="T8" fmla="*/ 2147483646 w 108"/>
                <a:gd name="T9" fmla="*/ 2147483646 h 184"/>
                <a:gd name="T10" fmla="*/ 2147483646 w 108"/>
                <a:gd name="T11" fmla="*/ 2147483646 h 184"/>
                <a:gd name="T12" fmla="*/ 2147483646 w 108"/>
                <a:gd name="T13" fmla="*/ 2147483646 h 184"/>
                <a:gd name="T14" fmla="*/ 2147483646 w 108"/>
                <a:gd name="T15" fmla="*/ 2147483646 h 184"/>
                <a:gd name="T16" fmla="*/ 2147483646 w 108"/>
                <a:gd name="T17" fmla="*/ 2147483646 h 184"/>
                <a:gd name="T18" fmla="*/ 2147483646 w 108"/>
                <a:gd name="T19" fmla="*/ 2147483646 h 184"/>
                <a:gd name="T20" fmla="*/ 2147483646 w 108"/>
                <a:gd name="T21" fmla="*/ 2147483646 h 184"/>
                <a:gd name="T22" fmla="*/ 2147483646 w 108"/>
                <a:gd name="T23" fmla="*/ 2147483646 h 184"/>
                <a:gd name="T24" fmla="*/ 2147483646 w 108"/>
                <a:gd name="T25" fmla="*/ 2147483646 h 184"/>
                <a:gd name="T26" fmla="*/ 2147483646 w 108"/>
                <a:gd name="T27" fmla="*/ 2147483646 h 184"/>
                <a:gd name="T28" fmla="*/ 2147483646 w 108"/>
                <a:gd name="T29" fmla="*/ 2147483646 h 184"/>
                <a:gd name="T30" fmla="*/ 2147483646 w 108"/>
                <a:gd name="T31" fmla="*/ 2147483646 h 184"/>
                <a:gd name="T32" fmla="*/ 2147483646 w 108"/>
                <a:gd name="T33" fmla="*/ 2147483646 h 184"/>
                <a:gd name="T34" fmla="*/ 2147483646 w 108"/>
                <a:gd name="T35" fmla="*/ 2147483646 h 184"/>
                <a:gd name="T36" fmla="*/ 2147483646 w 108"/>
                <a:gd name="T37" fmla="*/ 2147483646 h 184"/>
                <a:gd name="T38" fmla="*/ 2147483646 w 108"/>
                <a:gd name="T39" fmla="*/ 2147483646 h 184"/>
                <a:gd name="T40" fmla="*/ 2147483646 w 108"/>
                <a:gd name="T41" fmla="*/ 2147483646 h 184"/>
                <a:gd name="T42" fmla="*/ 2147483646 w 108"/>
                <a:gd name="T43" fmla="*/ 2147483646 h 184"/>
                <a:gd name="T44" fmla="*/ 2147483646 w 108"/>
                <a:gd name="T45" fmla="*/ 2147483646 h 184"/>
                <a:gd name="T46" fmla="*/ 2147483646 w 108"/>
                <a:gd name="T47" fmla="*/ 2147483646 h 184"/>
                <a:gd name="T48" fmla="*/ 2147483646 w 108"/>
                <a:gd name="T49" fmla="*/ 2147483646 h 184"/>
                <a:gd name="T50" fmla="*/ 2147483646 w 108"/>
                <a:gd name="T51" fmla="*/ 2147483646 h 184"/>
                <a:gd name="T52" fmla="*/ 2147483646 w 108"/>
                <a:gd name="T53" fmla="*/ 2147483646 h 184"/>
                <a:gd name="T54" fmla="*/ 2147483646 w 108"/>
                <a:gd name="T55" fmla="*/ 2147483646 h 184"/>
                <a:gd name="T56" fmla="*/ 2147483646 w 108"/>
                <a:gd name="T57" fmla="*/ 2147483646 h 184"/>
                <a:gd name="T58" fmla="*/ 2147483646 w 108"/>
                <a:gd name="T59" fmla="*/ 2147483646 h 184"/>
                <a:gd name="T60" fmla="*/ 2147483646 w 108"/>
                <a:gd name="T61" fmla="*/ 2147483646 h 184"/>
                <a:gd name="T62" fmla="*/ 0 w 108"/>
                <a:gd name="T63" fmla="*/ 2147483646 h 184"/>
                <a:gd name="T64" fmla="*/ 0 w 108"/>
                <a:gd name="T65" fmla="*/ 2147483646 h 184"/>
                <a:gd name="T66" fmla="*/ 2147483646 w 108"/>
                <a:gd name="T67" fmla="*/ 2147483646 h 184"/>
                <a:gd name="T68" fmla="*/ 2147483646 w 108"/>
                <a:gd name="T69" fmla="*/ 2147483646 h 184"/>
                <a:gd name="T70" fmla="*/ 2147483646 w 108"/>
                <a:gd name="T71" fmla="*/ 2147483646 h 184"/>
                <a:gd name="T72" fmla="*/ 2147483646 w 108"/>
                <a:gd name="T73" fmla="*/ 2147483646 h 184"/>
                <a:gd name="T74" fmla="*/ 2147483646 w 108"/>
                <a:gd name="T75" fmla="*/ 2147483646 h 184"/>
                <a:gd name="T76" fmla="*/ 2147483646 w 108"/>
                <a:gd name="T77" fmla="*/ 2147483646 h 184"/>
                <a:gd name="T78" fmla="*/ 2147483646 w 108"/>
                <a:gd name="T79" fmla="*/ 2147483646 h 184"/>
                <a:gd name="T80" fmla="*/ 2147483646 w 108"/>
                <a:gd name="T81" fmla="*/ 2147483646 h 184"/>
                <a:gd name="T82" fmla="*/ 2147483646 w 108"/>
                <a:gd name="T83" fmla="*/ 2147483646 h 184"/>
                <a:gd name="T84" fmla="*/ 2147483646 w 108"/>
                <a:gd name="T85" fmla="*/ 2147483646 h 184"/>
                <a:gd name="T86" fmla="*/ 2147483646 w 108"/>
                <a:gd name="T87" fmla="*/ 2147483646 h 184"/>
                <a:gd name="T88" fmla="*/ 2147483646 w 108"/>
                <a:gd name="T89" fmla="*/ 2147483646 h 184"/>
                <a:gd name="T90" fmla="*/ 2147483646 w 108"/>
                <a:gd name="T91" fmla="*/ 2147483646 h 184"/>
                <a:gd name="T92" fmla="*/ 2147483646 w 108"/>
                <a:gd name="T93" fmla="*/ 2147483646 h 18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8"/>
                <a:gd name="T142" fmla="*/ 0 h 184"/>
                <a:gd name="T143" fmla="*/ 108 w 108"/>
                <a:gd name="T144" fmla="*/ 184 h 18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8" h="184">
                  <a:moveTo>
                    <a:pt x="94" y="183"/>
                  </a:moveTo>
                  <a:lnTo>
                    <a:pt x="61" y="180"/>
                  </a:lnTo>
                  <a:lnTo>
                    <a:pt x="61" y="179"/>
                  </a:lnTo>
                  <a:lnTo>
                    <a:pt x="60" y="178"/>
                  </a:lnTo>
                  <a:lnTo>
                    <a:pt x="60" y="177"/>
                  </a:lnTo>
                  <a:lnTo>
                    <a:pt x="61" y="177"/>
                  </a:lnTo>
                  <a:lnTo>
                    <a:pt x="60" y="176"/>
                  </a:lnTo>
                  <a:lnTo>
                    <a:pt x="60" y="175"/>
                  </a:lnTo>
                  <a:lnTo>
                    <a:pt x="60" y="174"/>
                  </a:lnTo>
                  <a:lnTo>
                    <a:pt x="60" y="169"/>
                  </a:lnTo>
                  <a:lnTo>
                    <a:pt x="57" y="163"/>
                  </a:lnTo>
                  <a:lnTo>
                    <a:pt x="55" y="161"/>
                  </a:lnTo>
                  <a:lnTo>
                    <a:pt x="54" y="159"/>
                  </a:lnTo>
                  <a:lnTo>
                    <a:pt x="50" y="156"/>
                  </a:lnTo>
                  <a:lnTo>
                    <a:pt x="48" y="156"/>
                  </a:lnTo>
                  <a:lnTo>
                    <a:pt x="47" y="155"/>
                  </a:lnTo>
                  <a:lnTo>
                    <a:pt x="48" y="153"/>
                  </a:lnTo>
                  <a:lnTo>
                    <a:pt x="48" y="152"/>
                  </a:lnTo>
                  <a:lnTo>
                    <a:pt x="48" y="151"/>
                  </a:lnTo>
                  <a:lnTo>
                    <a:pt x="46" y="150"/>
                  </a:lnTo>
                  <a:lnTo>
                    <a:pt x="43" y="149"/>
                  </a:lnTo>
                  <a:lnTo>
                    <a:pt x="41" y="149"/>
                  </a:lnTo>
                  <a:lnTo>
                    <a:pt x="39" y="147"/>
                  </a:lnTo>
                  <a:lnTo>
                    <a:pt x="37" y="143"/>
                  </a:lnTo>
                  <a:lnTo>
                    <a:pt x="35" y="141"/>
                  </a:lnTo>
                  <a:lnTo>
                    <a:pt x="33" y="141"/>
                  </a:lnTo>
                  <a:lnTo>
                    <a:pt x="27" y="138"/>
                  </a:lnTo>
                  <a:lnTo>
                    <a:pt x="25" y="138"/>
                  </a:lnTo>
                  <a:lnTo>
                    <a:pt x="22" y="136"/>
                  </a:lnTo>
                  <a:lnTo>
                    <a:pt x="21" y="135"/>
                  </a:lnTo>
                  <a:lnTo>
                    <a:pt x="21" y="133"/>
                  </a:lnTo>
                  <a:lnTo>
                    <a:pt x="22" y="132"/>
                  </a:lnTo>
                  <a:lnTo>
                    <a:pt x="22" y="129"/>
                  </a:lnTo>
                  <a:lnTo>
                    <a:pt x="23" y="128"/>
                  </a:lnTo>
                  <a:lnTo>
                    <a:pt x="23" y="127"/>
                  </a:lnTo>
                  <a:lnTo>
                    <a:pt x="22" y="124"/>
                  </a:lnTo>
                  <a:lnTo>
                    <a:pt x="21" y="124"/>
                  </a:lnTo>
                  <a:lnTo>
                    <a:pt x="21" y="122"/>
                  </a:lnTo>
                  <a:lnTo>
                    <a:pt x="21" y="121"/>
                  </a:lnTo>
                  <a:lnTo>
                    <a:pt x="22" y="120"/>
                  </a:lnTo>
                  <a:lnTo>
                    <a:pt x="20" y="118"/>
                  </a:lnTo>
                  <a:lnTo>
                    <a:pt x="16" y="111"/>
                  </a:lnTo>
                  <a:lnTo>
                    <a:pt x="16" y="109"/>
                  </a:lnTo>
                  <a:lnTo>
                    <a:pt x="15" y="107"/>
                  </a:lnTo>
                  <a:lnTo>
                    <a:pt x="15" y="106"/>
                  </a:lnTo>
                  <a:lnTo>
                    <a:pt x="12" y="102"/>
                  </a:lnTo>
                  <a:lnTo>
                    <a:pt x="12" y="97"/>
                  </a:lnTo>
                  <a:lnTo>
                    <a:pt x="13" y="96"/>
                  </a:lnTo>
                  <a:lnTo>
                    <a:pt x="14" y="96"/>
                  </a:lnTo>
                  <a:lnTo>
                    <a:pt x="15" y="95"/>
                  </a:lnTo>
                  <a:lnTo>
                    <a:pt x="15" y="92"/>
                  </a:lnTo>
                  <a:lnTo>
                    <a:pt x="14" y="91"/>
                  </a:lnTo>
                  <a:lnTo>
                    <a:pt x="12" y="90"/>
                  </a:lnTo>
                  <a:lnTo>
                    <a:pt x="10" y="88"/>
                  </a:lnTo>
                  <a:lnTo>
                    <a:pt x="9" y="86"/>
                  </a:lnTo>
                  <a:lnTo>
                    <a:pt x="9" y="80"/>
                  </a:lnTo>
                  <a:lnTo>
                    <a:pt x="10" y="79"/>
                  </a:lnTo>
                  <a:lnTo>
                    <a:pt x="9" y="78"/>
                  </a:lnTo>
                  <a:lnTo>
                    <a:pt x="10" y="78"/>
                  </a:lnTo>
                  <a:lnTo>
                    <a:pt x="10" y="75"/>
                  </a:lnTo>
                  <a:lnTo>
                    <a:pt x="11" y="75"/>
                  </a:lnTo>
                  <a:lnTo>
                    <a:pt x="12" y="76"/>
                  </a:lnTo>
                  <a:lnTo>
                    <a:pt x="12" y="78"/>
                  </a:lnTo>
                  <a:lnTo>
                    <a:pt x="12" y="79"/>
                  </a:lnTo>
                  <a:lnTo>
                    <a:pt x="14" y="80"/>
                  </a:lnTo>
                  <a:lnTo>
                    <a:pt x="14" y="79"/>
                  </a:lnTo>
                  <a:lnTo>
                    <a:pt x="15" y="78"/>
                  </a:lnTo>
                  <a:lnTo>
                    <a:pt x="14" y="75"/>
                  </a:lnTo>
                  <a:lnTo>
                    <a:pt x="13" y="73"/>
                  </a:lnTo>
                  <a:lnTo>
                    <a:pt x="14" y="71"/>
                  </a:lnTo>
                  <a:lnTo>
                    <a:pt x="13" y="70"/>
                  </a:lnTo>
                  <a:lnTo>
                    <a:pt x="12" y="72"/>
                  </a:lnTo>
                  <a:lnTo>
                    <a:pt x="12" y="73"/>
                  </a:lnTo>
                  <a:lnTo>
                    <a:pt x="11" y="74"/>
                  </a:lnTo>
                  <a:lnTo>
                    <a:pt x="9" y="73"/>
                  </a:lnTo>
                  <a:lnTo>
                    <a:pt x="7" y="70"/>
                  </a:lnTo>
                  <a:lnTo>
                    <a:pt x="5" y="69"/>
                  </a:lnTo>
                  <a:lnTo>
                    <a:pt x="6" y="68"/>
                  </a:lnTo>
                  <a:lnTo>
                    <a:pt x="6" y="61"/>
                  </a:lnTo>
                  <a:lnTo>
                    <a:pt x="4" y="59"/>
                  </a:lnTo>
                  <a:lnTo>
                    <a:pt x="3" y="56"/>
                  </a:lnTo>
                  <a:lnTo>
                    <a:pt x="1" y="51"/>
                  </a:lnTo>
                  <a:lnTo>
                    <a:pt x="2" y="49"/>
                  </a:lnTo>
                  <a:lnTo>
                    <a:pt x="1" y="48"/>
                  </a:lnTo>
                  <a:lnTo>
                    <a:pt x="1" y="46"/>
                  </a:lnTo>
                  <a:lnTo>
                    <a:pt x="2" y="43"/>
                  </a:lnTo>
                  <a:lnTo>
                    <a:pt x="3" y="41"/>
                  </a:lnTo>
                  <a:lnTo>
                    <a:pt x="4" y="40"/>
                  </a:lnTo>
                  <a:lnTo>
                    <a:pt x="3" y="36"/>
                  </a:lnTo>
                  <a:lnTo>
                    <a:pt x="2" y="33"/>
                  </a:lnTo>
                  <a:lnTo>
                    <a:pt x="2" y="32"/>
                  </a:lnTo>
                  <a:lnTo>
                    <a:pt x="1" y="31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2" y="21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7" y="13"/>
                  </a:lnTo>
                  <a:lnTo>
                    <a:pt x="8" y="12"/>
                  </a:lnTo>
                  <a:lnTo>
                    <a:pt x="9" y="10"/>
                  </a:lnTo>
                  <a:lnTo>
                    <a:pt x="9" y="5"/>
                  </a:lnTo>
                  <a:lnTo>
                    <a:pt x="8" y="3"/>
                  </a:lnTo>
                  <a:lnTo>
                    <a:pt x="9" y="1"/>
                  </a:lnTo>
                  <a:lnTo>
                    <a:pt x="10" y="0"/>
                  </a:lnTo>
                  <a:lnTo>
                    <a:pt x="61" y="13"/>
                  </a:lnTo>
                  <a:lnTo>
                    <a:pt x="48" y="64"/>
                  </a:lnTo>
                  <a:lnTo>
                    <a:pt x="104" y="146"/>
                  </a:lnTo>
                  <a:lnTo>
                    <a:pt x="104" y="148"/>
                  </a:lnTo>
                  <a:lnTo>
                    <a:pt x="104" y="149"/>
                  </a:lnTo>
                  <a:lnTo>
                    <a:pt x="104" y="150"/>
                  </a:lnTo>
                  <a:lnTo>
                    <a:pt x="105" y="152"/>
                  </a:lnTo>
                  <a:lnTo>
                    <a:pt x="105" y="153"/>
                  </a:lnTo>
                  <a:lnTo>
                    <a:pt x="105" y="155"/>
                  </a:lnTo>
                  <a:lnTo>
                    <a:pt x="106" y="157"/>
                  </a:lnTo>
                  <a:lnTo>
                    <a:pt x="107" y="158"/>
                  </a:lnTo>
                  <a:lnTo>
                    <a:pt x="108" y="160"/>
                  </a:lnTo>
                  <a:lnTo>
                    <a:pt x="107" y="160"/>
                  </a:lnTo>
                  <a:lnTo>
                    <a:pt x="105" y="161"/>
                  </a:lnTo>
                  <a:lnTo>
                    <a:pt x="103" y="162"/>
                  </a:lnTo>
                  <a:lnTo>
                    <a:pt x="102" y="164"/>
                  </a:lnTo>
                  <a:lnTo>
                    <a:pt x="100" y="169"/>
                  </a:lnTo>
                  <a:lnTo>
                    <a:pt x="98" y="172"/>
                  </a:lnTo>
                  <a:lnTo>
                    <a:pt x="96" y="172"/>
                  </a:lnTo>
                  <a:lnTo>
                    <a:pt x="96" y="173"/>
                  </a:lnTo>
                  <a:lnTo>
                    <a:pt x="97" y="174"/>
                  </a:lnTo>
                  <a:lnTo>
                    <a:pt x="96" y="175"/>
                  </a:lnTo>
                  <a:lnTo>
                    <a:pt x="96" y="177"/>
                  </a:lnTo>
                  <a:lnTo>
                    <a:pt x="96" y="178"/>
                  </a:lnTo>
                  <a:lnTo>
                    <a:pt x="98" y="180"/>
                  </a:lnTo>
                  <a:lnTo>
                    <a:pt x="99" y="181"/>
                  </a:lnTo>
                  <a:lnTo>
                    <a:pt x="98" y="181"/>
                  </a:lnTo>
                  <a:lnTo>
                    <a:pt x="98" y="183"/>
                  </a:lnTo>
                  <a:lnTo>
                    <a:pt x="97" y="184"/>
                  </a:lnTo>
                  <a:lnTo>
                    <a:pt x="96" y="184"/>
                  </a:lnTo>
                  <a:lnTo>
                    <a:pt x="94" y="183"/>
                  </a:lnTo>
                  <a:close/>
                </a:path>
              </a:pathLst>
            </a:custGeom>
            <a:grpFill/>
            <a:ln w="22225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0D870329-E16E-45C1-8E68-B3BDEB5398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497" y="3180026"/>
              <a:ext cx="637364" cy="502765"/>
            </a:xfrm>
            <a:custGeom>
              <a:avLst/>
              <a:gdLst>
                <a:gd name="T0" fmla="*/ 2147483646 w 94"/>
                <a:gd name="T1" fmla="*/ 2147483646 h 78"/>
                <a:gd name="T2" fmla="*/ 2147483646 w 94"/>
                <a:gd name="T3" fmla="*/ 2147483646 h 78"/>
                <a:gd name="T4" fmla="*/ 2147483646 w 94"/>
                <a:gd name="T5" fmla="*/ 2147483646 h 78"/>
                <a:gd name="T6" fmla="*/ 2147483646 w 94"/>
                <a:gd name="T7" fmla="*/ 0 h 78"/>
                <a:gd name="T8" fmla="*/ 2147483646 w 94"/>
                <a:gd name="T9" fmla="*/ 2147483646 h 78"/>
                <a:gd name="T10" fmla="*/ 2147483646 w 94"/>
                <a:gd name="T11" fmla="*/ 2147483646 h 78"/>
                <a:gd name="T12" fmla="*/ 2147483646 w 94"/>
                <a:gd name="T13" fmla="*/ 2147483646 h 78"/>
                <a:gd name="T14" fmla="*/ 0 w 94"/>
                <a:gd name="T15" fmla="*/ 2147483646 h 78"/>
                <a:gd name="T16" fmla="*/ 2147483646 w 94"/>
                <a:gd name="T17" fmla="*/ 2147483646 h 78"/>
                <a:gd name="T18" fmla="*/ 2147483646 w 94"/>
                <a:gd name="T19" fmla="*/ 2147483646 h 78"/>
                <a:gd name="T20" fmla="*/ 2147483646 w 94"/>
                <a:gd name="T21" fmla="*/ 2147483646 h 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4"/>
                <a:gd name="T34" fmla="*/ 0 h 78"/>
                <a:gd name="T35" fmla="*/ 94 w 94"/>
                <a:gd name="T36" fmla="*/ 78 h 7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4" h="78">
                  <a:moveTo>
                    <a:pt x="88" y="78"/>
                  </a:moveTo>
                  <a:lnTo>
                    <a:pt x="91" y="44"/>
                  </a:lnTo>
                  <a:lnTo>
                    <a:pt x="94" y="10"/>
                  </a:lnTo>
                  <a:lnTo>
                    <a:pt x="10" y="0"/>
                  </a:lnTo>
                  <a:lnTo>
                    <a:pt x="9" y="8"/>
                  </a:lnTo>
                  <a:lnTo>
                    <a:pt x="3" y="50"/>
                  </a:lnTo>
                  <a:lnTo>
                    <a:pt x="2" y="50"/>
                  </a:lnTo>
                  <a:lnTo>
                    <a:pt x="0" y="67"/>
                  </a:lnTo>
                  <a:lnTo>
                    <a:pt x="25" y="71"/>
                  </a:lnTo>
                  <a:lnTo>
                    <a:pt x="88" y="78"/>
                  </a:lnTo>
                  <a:close/>
                </a:path>
              </a:pathLst>
            </a:custGeom>
            <a:grpFill/>
            <a:ln w="22225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3E8DDB42-D1BE-4FF6-979C-4B60DB53F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6425" y="3637924"/>
              <a:ext cx="670354" cy="494849"/>
            </a:xfrm>
            <a:custGeom>
              <a:avLst/>
              <a:gdLst>
                <a:gd name="T0" fmla="*/ 0 w 99"/>
                <a:gd name="T1" fmla="*/ 2147483646 h 77"/>
                <a:gd name="T2" fmla="*/ 2147483646 w 99"/>
                <a:gd name="T3" fmla="*/ 0 h 77"/>
                <a:gd name="T4" fmla="*/ 2147483646 w 99"/>
                <a:gd name="T5" fmla="*/ 2147483646 h 77"/>
                <a:gd name="T6" fmla="*/ 2147483646 w 99"/>
                <a:gd name="T7" fmla="*/ 2147483646 h 77"/>
                <a:gd name="T8" fmla="*/ 2147483646 w 99"/>
                <a:gd name="T9" fmla="*/ 2147483646 h 77"/>
                <a:gd name="T10" fmla="*/ 2147483646 w 99"/>
                <a:gd name="T11" fmla="*/ 2147483646 h 77"/>
                <a:gd name="T12" fmla="*/ 2147483646 w 99"/>
                <a:gd name="T13" fmla="*/ 2147483646 h 77"/>
                <a:gd name="T14" fmla="*/ 0 w 99"/>
                <a:gd name="T15" fmla="*/ 2147483646 h 77"/>
                <a:gd name="T16" fmla="*/ 0 w 99"/>
                <a:gd name="T17" fmla="*/ 2147483646 h 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9"/>
                <a:gd name="T28" fmla="*/ 0 h 77"/>
                <a:gd name="T29" fmla="*/ 99 w 99"/>
                <a:gd name="T30" fmla="*/ 77 h 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9" h="77">
                  <a:moveTo>
                    <a:pt x="0" y="67"/>
                  </a:moveTo>
                  <a:lnTo>
                    <a:pt x="10" y="0"/>
                  </a:lnTo>
                  <a:lnTo>
                    <a:pt x="73" y="7"/>
                  </a:lnTo>
                  <a:lnTo>
                    <a:pt x="99" y="9"/>
                  </a:lnTo>
                  <a:lnTo>
                    <a:pt x="98" y="26"/>
                  </a:lnTo>
                  <a:lnTo>
                    <a:pt x="95" y="77"/>
                  </a:lnTo>
                  <a:lnTo>
                    <a:pt x="82" y="76"/>
                  </a:lnTo>
                  <a:lnTo>
                    <a:pt x="0" y="67"/>
                  </a:lnTo>
                  <a:close/>
                </a:path>
              </a:pathLst>
            </a:custGeom>
            <a:grpFill/>
            <a:ln w="22225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F745EA6C-0229-411C-974D-8C87A05F7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9332" y="4068112"/>
              <a:ext cx="640003" cy="630766"/>
            </a:xfrm>
            <a:custGeom>
              <a:avLst/>
              <a:gdLst>
                <a:gd name="T0" fmla="*/ 2147483646 w 95"/>
                <a:gd name="T1" fmla="*/ 0 h 98"/>
                <a:gd name="T2" fmla="*/ 0 w 95"/>
                <a:gd name="T3" fmla="*/ 2147483646 h 98"/>
                <a:gd name="T4" fmla="*/ 0 w 95"/>
                <a:gd name="T5" fmla="*/ 2147483646 h 98"/>
                <a:gd name="T6" fmla="*/ 2147483646 w 95"/>
                <a:gd name="T7" fmla="*/ 2147483646 h 98"/>
                <a:gd name="T8" fmla="*/ 2147483646 w 95"/>
                <a:gd name="T9" fmla="*/ 2147483646 h 98"/>
                <a:gd name="T10" fmla="*/ 2147483646 w 95"/>
                <a:gd name="T11" fmla="*/ 2147483646 h 98"/>
                <a:gd name="T12" fmla="*/ 2147483646 w 95"/>
                <a:gd name="T13" fmla="*/ 2147483646 h 98"/>
                <a:gd name="T14" fmla="*/ 2147483646 w 95"/>
                <a:gd name="T15" fmla="*/ 2147483646 h 98"/>
                <a:gd name="T16" fmla="*/ 2147483646 w 95"/>
                <a:gd name="T17" fmla="*/ 2147483646 h 98"/>
                <a:gd name="T18" fmla="*/ 2147483646 w 95"/>
                <a:gd name="T19" fmla="*/ 2147483646 h 98"/>
                <a:gd name="T20" fmla="*/ 2147483646 w 95"/>
                <a:gd name="T21" fmla="*/ 2147483646 h 98"/>
                <a:gd name="T22" fmla="*/ 2147483646 w 95"/>
                <a:gd name="T23" fmla="*/ 2147483646 h 98"/>
                <a:gd name="T24" fmla="*/ 2147483646 w 95"/>
                <a:gd name="T25" fmla="*/ 2147483646 h 98"/>
                <a:gd name="T26" fmla="*/ 2147483646 w 95"/>
                <a:gd name="T27" fmla="*/ 2147483646 h 98"/>
                <a:gd name="T28" fmla="*/ 2147483646 w 95"/>
                <a:gd name="T29" fmla="*/ 2147483646 h 98"/>
                <a:gd name="T30" fmla="*/ 2147483646 w 95"/>
                <a:gd name="T31" fmla="*/ 2147483646 h 98"/>
                <a:gd name="T32" fmla="*/ 2147483646 w 95"/>
                <a:gd name="T33" fmla="*/ 0 h 98"/>
                <a:gd name="T34" fmla="*/ 2147483646 w 95"/>
                <a:gd name="T35" fmla="*/ 0 h 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5"/>
                <a:gd name="T55" fmla="*/ 0 h 98"/>
                <a:gd name="T56" fmla="*/ 95 w 95"/>
                <a:gd name="T57" fmla="*/ 98 h 9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5" h="98">
                  <a:moveTo>
                    <a:pt x="13" y="0"/>
                  </a:moveTo>
                  <a:lnTo>
                    <a:pt x="0" y="96"/>
                  </a:lnTo>
                  <a:lnTo>
                    <a:pt x="12" y="98"/>
                  </a:lnTo>
                  <a:lnTo>
                    <a:pt x="13" y="90"/>
                  </a:lnTo>
                  <a:lnTo>
                    <a:pt x="37" y="93"/>
                  </a:lnTo>
                  <a:lnTo>
                    <a:pt x="36" y="92"/>
                  </a:lnTo>
                  <a:lnTo>
                    <a:pt x="37" y="91"/>
                  </a:lnTo>
                  <a:lnTo>
                    <a:pt x="36" y="90"/>
                  </a:lnTo>
                  <a:lnTo>
                    <a:pt x="87" y="94"/>
                  </a:lnTo>
                  <a:lnTo>
                    <a:pt x="93" y="18"/>
                  </a:lnTo>
                  <a:lnTo>
                    <a:pt x="94" y="18"/>
                  </a:lnTo>
                  <a:lnTo>
                    <a:pt x="95" y="9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22225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F38A1060-22E5-45DC-893E-612811979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2137" y="4184237"/>
              <a:ext cx="1278687" cy="1184995"/>
            </a:xfrm>
            <a:custGeom>
              <a:avLst/>
              <a:gdLst>
                <a:gd name="T0" fmla="*/ 2147483646 w 189"/>
                <a:gd name="T1" fmla="*/ 2147483646 h 184"/>
                <a:gd name="T2" fmla="*/ 2147483646 w 189"/>
                <a:gd name="T3" fmla="*/ 2147483646 h 184"/>
                <a:gd name="T4" fmla="*/ 2147483646 w 189"/>
                <a:gd name="T5" fmla="*/ 2147483646 h 184"/>
                <a:gd name="T6" fmla="*/ 2147483646 w 189"/>
                <a:gd name="T7" fmla="*/ 2147483646 h 184"/>
                <a:gd name="T8" fmla="*/ 2147483646 w 189"/>
                <a:gd name="T9" fmla="*/ 2147483646 h 184"/>
                <a:gd name="T10" fmla="*/ 2147483646 w 189"/>
                <a:gd name="T11" fmla="*/ 2147483646 h 184"/>
                <a:gd name="T12" fmla="*/ 2147483646 w 189"/>
                <a:gd name="T13" fmla="*/ 2147483646 h 184"/>
                <a:gd name="T14" fmla="*/ 2147483646 w 189"/>
                <a:gd name="T15" fmla="*/ 2147483646 h 184"/>
                <a:gd name="T16" fmla="*/ 2147483646 w 189"/>
                <a:gd name="T17" fmla="*/ 2147483646 h 184"/>
                <a:gd name="T18" fmla="*/ 2147483646 w 189"/>
                <a:gd name="T19" fmla="*/ 2147483646 h 184"/>
                <a:gd name="T20" fmla="*/ 2147483646 w 189"/>
                <a:gd name="T21" fmla="*/ 2147483646 h 184"/>
                <a:gd name="T22" fmla="*/ 2147483646 w 189"/>
                <a:gd name="T23" fmla="*/ 2147483646 h 184"/>
                <a:gd name="T24" fmla="*/ 2147483646 w 189"/>
                <a:gd name="T25" fmla="*/ 2147483646 h 184"/>
                <a:gd name="T26" fmla="*/ 2147483646 w 189"/>
                <a:gd name="T27" fmla="*/ 2147483646 h 184"/>
                <a:gd name="T28" fmla="*/ 2147483646 w 189"/>
                <a:gd name="T29" fmla="*/ 2147483646 h 184"/>
                <a:gd name="T30" fmla="*/ 2147483646 w 189"/>
                <a:gd name="T31" fmla="*/ 0 h 184"/>
                <a:gd name="T32" fmla="*/ 0 w 189"/>
                <a:gd name="T33" fmla="*/ 2147483646 h 184"/>
                <a:gd name="T34" fmla="*/ 2147483646 w 189"/>
                <a:gd name="T35" fmla="*/ 2147483646 h 184"/>
                <a:gd name="T36" fmla="*/ 2147483646 w 189"/>
                <a:gd name="T37" fmla="*/ 2147483646 h 184"/>
                <a:gd name="T38" fmla="*/ 2147483646 w 189"/>
                <a:gd name="T39" fmla="*/ 2147483646 h 184"/>
                <a:gd name="T40" fmla="*/ 2147483646 w 189"/>
                <a:gd name="T41" fmla="*/ 2147483646 h 184"/>
                <a:gd name="T42" fmla="*/ 2147483646 w 189"/>
                <a:gd name="T43" fmla="*/ 2147483646 h 184"/>
                <a:gd name="T44" fmla="*/ 2147483646 w 189"/>
                <a:gd name="T45" fmla="*/ 2147483646 h 184"/>
                <a:gd name="T46" fmla="*/ 2147483646 w 189"/>
                <a:gd name="T47" fmla="*/ 2147483646 h 184"/>
                <a:gd name="T48" fmla="*/ 2147483646 w 189"/>
                <a:gd name="T49" fmla="*/ 2147483646 h 184"/>
                <a:gd name="T50" fmla="*/ 2147483646 w 189"/>
                <a:gd name="T51" fmla="*/ 2147483646 h 184"/>
                <a:gd name="T52" fmla="*/ 2147483646 w 189"/>
                <a:gd name="T53" fmla="*/ 2147483646 h 184"/>
                <a:gd name="T54" fmla="*/ 2147483646 w 189"/>
                <a:gd name="T55" fmla="*/ 2147483646 h 184"/>
                <a:gd name="T56" fmla="*/ 2147483646 w 189"/>
                <a:gd name="T57" fmla="*/ 2147483646 h 184"/>
                <a:gd name="T58" fmla="*/ 2147483646 w 189"/>
                <a:gd name="T59" fmla="*/ 2147483646 h 184"/>
                <a:gd name="T60" fmla="*/ 2147483646 w 189"/>
                <a:gd name="T61" fmla="*/ 2147483646 h 184"/>
                <a:gd name="T62" fmla="*/ 2147483646 w 189"/>
                <a:gd name="T63" fmla="*/ 2147483646 h 184"/>
                <a:gd name="T64" fmla="*/ 2147483646 w 189"/>
                <a:gd name="T65" fmla="*/ 2147483646 h 184"/>
                <a:gd name="T66" fmla="*/ 2147483646 w 189"/>
                <a:gd name="T67" fmla="*/ 2147483646 h 184"/>
                <a:gd name="T68" fmla="*/ 2147483646 w 189"/>
                <a:gd name="T69" fmla="*/ 2147483646 h 184"/>
                <a:gd name="T70" fmla="*/ 2147483646 w 189"/>
                <a:gd name="T71" fmla="*/ 2147483646 h 184"/>
                <a:gd name="T72" fmla="*/ 2147483646 w 189"/>
                <a:gd name="T73" fmla="*/ 2147483646 h 184"/>
                <a:gd name="T74" fmla="*/ 2147483646 w 189"/>
                <a:gd name="T75" fmla="*/ 2147483646 h 184"/>
                <a:gd name="T76" fmla="*/ 2147483646 w 189"/>
                <a:gd name="T77" fmla="*/ 2147483646 h 184"/>
                <a:gd name="T78" fmla="*/ 2147483646 w 189"/>
                <a:gd name="T79" fmla="*/ 2147483646 h 184"/>
                <a:gd name="T80" fmla="*/ 2147483646 w 189"/>
                <a:gd name="T81" fmla="*/ 2147483646 h 184"/>
                <a:gd name="T82" fmla="*/ 2147483646 w 189"/>
                <a:gd name="T83" fmla="*/ 2147483646 h 184"/>
                <a:gd name="T84" fmla="*/ 2147483646 w 189"/>
                <a:gd name="T85" fmla="*/ 2147483646 h 184"/>
                <a:gd name="T86" fmla="*/ 2147483646 w 189"/>
                <a:gd name="T87" fmla="*/ 2147483646 h 184"/>
                <a:gd name="T88" fmla="*/ 2147483646 w 189"/>
                <a:gd name="T89" fmla="*/ 2147483646 h 184"/>
                <a:gd name="T90" fmla="*/ 2147483646 w 189"/>
                <a:gd name="T91" fmla="*/ 2147483646 h 184"/>
                <a:gd name="T92" fmla="*/ 2147483646 w 189"/>
                <a:gd name="T93" fmla="*/ 2147483646 h 184"/>
                <a:gd name="T94" fmla="*/ 2147483646 w 189"/>
                <a:gd name="T95" fmla="*/ 2147483646 h 184"/>
                <a:gd name="T96" fmla="*/ 2147483646 w 189"/>
                <a:gd name="T97" fmla="*/ 2147483646 h 184"/>
                <a:gd name="T98" fmla="*/ 2147483646 w 189"/>
                <a:gd name="T99" fmla="*/ 2147483646 h 184"/>
                <a:gd name="T100" fmla="*/ 2147483646 w 189"/>
                <a:gd name="T101" fmla="*/ 2147483646 h 184"/>
                <a:gd name="T102" fmla="*/ 2147483646 w 189"/>
                <a:gd name="T103" fmla="*/ 2147483646 h 184"/>
                <a:gd name="T104" fmla="*/ 2147483646 w 189"/>
                <a:gd name="T105" fmla="*/ 2147483646 h 184"/>
                <a:gd name="T106" fmla="*/ 2147483646 w 189"/>
                <a:gd name="T107" fmla="*/ 2147483646 h 184"/>
                <a:gd name="T108" fmla="*/ 2147483646 w 189"/>
                <a:gd name="T109" fmla="*/ 2147483646 h 184"/>
                <a:gd name="T110" fmla="*/ 2147483646 w 189"/>
                <a:gd name="T111" fmla="*/ 2147483646 h 184"/>
                <a:gd name="T112" fmla="*/ 2147483646 w 189"/>
                <a:gd name="T113" fmla="*/ 2147483646 h 184"/>
                <a:gd name="T114" fmla="*/ 2147483646 w 189"/>
                <a:gd name="T115" fmla="*/ 2147483646 h 184"/>
                <a:gd name="T116" fmla="*/ 2147483646 w 189"/>
                <a:gd name="T117" fmla="*/ 2147483646 h 184"/>
                <a:gd name="T118" fmla="*/ 2147483646 w 189"/>
                <a:gd name="T119" fmla="*/ 2147483646 h 18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89"/>
                <a:gd name="T181" fmla="*/ 0 h 184"/>
                <a:gd name="T182" fmla="*/ 189 w 189"/>
                <a:gd name="T183" fmla="*/ 184 h 18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89" h="184">
                  <a:moveTo>
                    <a:pt x="174" y="51"/>
                  </a:moveTo>
                  <a:lnTo>
                    <a:pt x="173" y="51"/>
                  </a:lnTo>
                  <a:lnTo>
                    <a:pt x="172" y="51"/>
                  </a:lnTo>
                  <a:lnTo>
                    <a:pt x="171" y="50"/>
                  </a:lnTo>
                  <a:lnTo>
                    <a:pt x="165" y="47"/>
                  </a:lnTo>
                  <a:lnTo>
                    <a:pt x="164" y="47"/>
                  </a:lnTo>
                  <a:lnTo>
                    <a:pt x="162" y="48"/>
                  </a:lnTo>
                  <a:lnTo>
                    <a:pt x="159" y="47"/>
                  </a:lnTo>
                  <a:lnTo>
                    <a:pt x="158" y="47"/>
                  </a:lnTo>
                  <a:lnTo>
                    <a:pt x="157" y="47"/>
                  </a:lnTo>
                  <a:lnTo>
                    <a:pt x="154" y="48"/>
                  </a:lnTo>
                  <a:lnTo>
                    <a:pt x="151" y="49"/>
                  </a:lnTo>
                  <a:lnTo>
                    <a:pt x="150" y="49"/>
                  </a:lnTo>
                  <a:lnTo>
                    <a:pt x="148" y="51"/>
                  </a:lnTo>
                  <a:lnTo>
                    <a:pt x="146" y="49"/>
                  </a:lnTo>
                  <a:lnTo>
                    <a:pt x="145" y="49"/>
                  </a:lnTo>
                  <a:lnTo>
                    <a:pt x="145" y="48"/>
                  </a:lnTo>
                  <a:lnTo>
                    <a:pt x="143" y="48"/>
                  </a:lnTo>
                  <a:lnTo>
                    <a:pt x="143" y="49"/>
                  </a:lnTo>
                  <a:lnTo>
                    <a:pt x="142" y="49"/>
                  </a:lnTo>
                  <a:lnTo>
                    <a:pt x="141" y="48"/>
                  </a:lnTo>
                  <a:lnTo>
                    <a:pt x="140" y="47"/>
                  </a:lnTo>
                  <a:lnTo>
                    <a:pt x="139" y="48"/>
                  </a:lnTo>
                  <a:lnTo>
                    <a:pt x="138" y="49"/>
                  </a:lnTo>
                  <a:lnTo>
                    <a:pt x="138" y="50"/>
                  </a:lnTo>
                  <a:lnTo>
                    <a:pt x="137" y="51"/>
                  </a:lnTo>
                  <a:lnTo>
                    <a:pt x="136" y="50"/>
                  </a:lnTo>
                  <a:lnTo>
                    <a:pt x="137" y="48"/>
                  </a:lnTo>
                  <a:lnTo>
                    <a:pt x="136" y="48"/>
                  </a:lnTo>
                  <a:lnTo>
                    <a:pt x="135" y="48"/>
                  </a:lnTo>
                  <a:lnTo>
                    <a:pt x="134" y="49"/>
                  </a:lnTo>
                  <a:lnTo>
                    <a:pt x="133" y="49"/>
                  </a:lnTo>
                  <a:lnTo>
                    <a:pt x="130" y="46"/>
                  </a:lnTo>
                  <a:lnTo>
                    <a:pt x="129" y="47"/>
                  </a:lnTo>
                  <a:lnTo>
                    <a:pt x="128" y="48"/>
                  </a:lnTo>
                  <a:lnTo>
                    <a:pt x="126" y="48"/>
                  </a:lnTo>
                  <a:lnTo>
                    <a:pt x="126" y="46"/>
                  </a:lnTo>
                  <a:lnTo>
                    <a:pt x="125" y="46"/>
                  </a:lnTo>
                  <a:lnTo>
                    <a:pt x="124" y="44"/>
                  </a:lnTo>
                  <a:lnTo>
                    <a:pt x="123" y="44"/>
                  </a:lnTo>
                  <a:lnTo>
                    <a:pt x="120" y="43"/>
                  </a:lnTo>
                  <a:lnTo>
                    <a:pt x="119" y="44"/>
                  </a:lnTo>
                  <a:lnTo>
                    <a:pt x="117" y="44"/>
                  </a:lnTo>
                  <a:lnTo>
                    <a:pt x="117" y="42"/>
                  </a:lnTo>
                  <a:lnTo>
                    <a:pt x="116" y="43"/>
                  </a:lnTo>
                  <a:lnTo>
                    <a:pt x="115" y="43"/>
                  </a:lnTo>
                  <a:lnTo>
                    <a:pt x="113" y="42"/>
                  </a:lnTo>
                  <a:lnTo>
                    <a:pt x="109" y="42"/>
                  </a:lnTo>
                  <a:lnTo>
                    <a:pt x="109" y="41"/>
                  </a:lnTo>
                  <a:lnTo>
                    <a:pt x="108" y="40"/>
                  </a:lnTo>
                  <a:lnTo>
                    <a:pt x="108" y="39"/>
                  </a:lnTo>
                  <a:lnTo>
                    <a:pt x="106" y="38"/>
                  </a:lnTo>
                  <a:lnTo>
                    <a:pt x="105" y="39"/>
                  </a:lnTo>
                  <a:lnTo>
                    <a:pt x="103" y="39"/>
                  </a:lnTo>
                  <a:lnTo>
                    <a:pt x="102" y="38"/>
                  </a:lnTo>
                  <a:lnTo>
                    <a:pt x="100" y="36"/>
                  </a:lnTo>
                  <a:lnTo>
                    <a:pt x="99" y="35"/>
                  </a:lnTo>
                  <a:lnTo>
                    <a:pt x="98" y="35"/>
                  </a:lnTo>
                  <a:lnTo>
                    <a:pt x="99" y="2"/>
                  </a:lnTo>
                  <a:lnTo>
                    <a:pt x="58" y="0"/>
                  </a:lnTo>
                  <a:lnTo>
                    <a:pt x="57" y="0"/>
                  </a:lnTo>
                  <a:lnTo>
                    <a:pt x="51" y="76"/>
                  </a:lnTo>
                  <a:lnTo>
                    <a:pt x="0" y="72"/>
                  </a:lnTo>
                  <a:lnTo>
                    <a:pt x="1" y="73"/>
                  </a:lnTo>
                  <a:lnTo>
                    <a:pt x="0" y="74"/>
                  </a:lnTo>
                  <a:lnTo>
                    <a:pt x="1" y="75"/>
                  </a:lnTo>
                  <a:lnTo>
                    <a:pt x="3" y="77"/>
                  </a:lnTo>
                  <a:lnTo>
                    <a:pt x="4" y="79"/>
                  </a:lnTo>
                  <a:lnTo>
                    <a:pt x="5" y="81"/>
                  </a:lnTo>
                  <a:lnTo>
                    <a:pt x="8" y="83"/>
                  </a:lnTo>
                  <a:lnTo>
                    <a:pt x="16" y="92"/>
                  </a:lnTo>
                  <a:lnTo>
                    <a:pt x="22" y="98"/>
                  </a:lnTo>
                  <a:lnTo>
                    <a:pt x="23" y="99"/>
                  </a:lnTo>
                  <a:lnTo>
                    <a:pt x="23" y="100"/>
                  </a:lnTo>
                  <a:lnTo>
                    <a:pt x="23" y="101"/>
                  </a:lnTo>
                  <a:lnTo>
                    <a:pt x="24" y="102"/>
                  </a:lnTo>
                  <a:lnTo>
                    <a:pt x="25" y="104"/>
                  </a:lnTo>
                  <a:lnTo>
                    <a:pt x="25" y="110"/>
                  </a:lnTo>
                  <a:lnTo>
                    <a:pt x="25" y="112"/>
                  </a:lnTo>
                  <a:lnTo>
                    <a:pt x="28" y="115"/>
                  </a:lnTo>
                  <a:lnTo>
                    <a:pt x="38" y="123"/>
                  </a:lnTo>
                  <a:lnTo>
                    <a:pt x="45" y="127"/>
                  </a:lnTo>
                  <a:lnTo>
                    <a:pt x="46" y="127"/>
                  </a:lnTo>
                  <a:lnTo>
                    <a:pt x="48" y="127"/>
                  </a:lnTo>
                  <a:lnTo>
                    <a:pt x="49" y="125"/>
                  </a:lnTo>
                  <a:lnTo>
                    <a:pt x="50" y="124"/>
                  </a:lnTo>
                  <a:lnTo>
                    <a:pt x="53" y="117"/>
                  </a:lnTo>
                  <a:lnTo>
                    <a:pt x="55" y="115"/>
                  </a:lnTo>
                  <a:lnTo>
                    <a:pt x="56" y="114"/>
                  </a:lnTo>
                  <a:lnTo>
                    <a:pt x="58" y="115"/>
                  </a:lnTo>
                  <a:lnTo>
                    <a:pt x="59" y="115"/>
                  </a:lnTo>
                  <a:lnTo>
                    <a:pt x="59" y="114"/>
                  </a:lnTo>
                  <a:lnTo>
                    <a:pt x="60" y="113"/>
                  </a:lnTo>
                  <a:lnTo>
                    <a:pt x="61" y="114"/>
                  </a:lnTo>
                  <a:lnTo>
                    <a:pt x="62" y="114"/>
                  </a:lnTo>
                  <a:lnTo>
                    <a:pt x="66" y="115"/>
                  </a:lnTo>
                  <a:lnTo>
                    <a:pt x="67" y="115"/>
                  </a:lnTo>
                  <a:lnTo>
                    <a:pt x="70" y="116"/>
                  </a:lnTo>
                  <a:lnTo>
                    <a:pt x="71" y="116"/>
                  </a:lnTo>
                  <a:lnTo>
                    <a:pt x="74" y="117"/>
                  </a:lnTo>
                  <a:lnTo>
                    <a:pt x="75" y="119"/>
                  </a:lnTo>
                  <a:lnTo>
                    <a:pt x="75" y="120"/>
                  </a:lnTo>
                  <a:lnTo>
                    <a:pt x="76" y="120"/>
                  </a:lnTo>
                  <a:lnTo>
                    <a:pt x="77" y="121"/>
                  </a:lnTo>
                  <a:lnTo>
                    <a:pt x="79" y="123"/>
                  </a:lnTo>
                  <a:lnTo>
                    <a:pt x="82" y="126"/>
                  </a:lnTo>
                  <a:lnTo>
                    <a:pt x="83" y="128"/>
                  </a:lnTo>
                  <a:lnTo>
                    <a:pt x="83" y="129"/>
                  </a:lnTo>
                  <a:lnTo>
                    <a:pt x="88" y="140"/>
                  </a:lnTo>
                  <a:lnTo>
                    <a:pt x="89" y="142"/>
                  </a:lnTo>
                  <a:lnTo>
                    <a:pt x="93" y="147"/>
                  </a:lnTo>
                  <a:lnTo>
                    <a:pt x="94" y="149"/>
                  </a:lnTo>
                  <a:lnTo>
                    <a:pt x="97" y="152"/>
                  </a:lnTo>
                  <a:lnTo>
                    <a:pt x="98" y="153"/>
                  </a:lnTo>
                  <a:lnTo>
                    <a:pt x="99" y="154"/>
                  </a:lnTo>
                  <a:lnTo>
                    <a:pt x="100" y="155"/>
                  </a:lnTo>
                  <a:lnTo>
                    <a:pt x="100" y="159"/>
                  </a:lnTo>
                  <a:lnTo>
                    <a:pt x="101" y="160"/>
                  </a:lnTo>
                  <a:lnTo>
                    <a:pt x="101" y="164"/>
                  </a:lnTo>
                  <a:lnTo>
                    <a:pt x="102" y="165"/>
                  </a:lnTo>
                  <a:lnTo>
                    <a:pt x="105" y="172"/>
                  </a:lnTo>
                  <a:lnTo>
                    <a:pt x="106" y="174"/>
                  </a:lnTo>
                  <a:lnTo>
                    <a:pt x="108" y="174"/>
                  </a:lnTo>
                  <a:lnTo>
                    <a:pt x="111" y="176"/>
                  </a:lnTo>
                  <a:lnTo>
                    <a:pt x="114" y="177"/>
                  </a:lnTo>
                  <a:lnTo>
                    <a:pt x="119" y="180"/>
                  </a:lnTo>
                  <a:lnTo>
                    <a:pt x="125" y="181"/>
                  </a:lnTo>
                  <a:lnTo>
                    <a:pt x="126" y="181"/>
                  </a:lnTo>
                  <a:lnTo>
                    <a:pt x="130" y="183"/>
                  </a:lnTo>
                  <a:lnTo>
                    <a:pt x="132" y="184"/>
                  </a:lnTo>
                  <a:lnTo>
                    <a:pt x="133" y="182"/>
                  </a:lnTo>
                  <a:lnTo>
                    <a:pt x="135" y="182"/>
                  </a:lnTo>
                  <a:lnTo>
                    <a:pt x="135" y="181"/>
                  </a:lnTo>
                  <a:lnTo>
                    <a:pt x="134" y="180"/>
                  </a:lnTo>
                  <a:lnTo>
                    <a:pt x="133" y="178"/>
                  </a:lnTo>
                  <a:lnTo>
                    <a:pt x="130" y="170"/>
                  </a:lnTo>
                  <a:lnTo>
                    <a:pt x="129" y="167"/>
                  </a:lnTo>
                  <a:lnTo>
                    <a:pt x="131" y="162"/>
                  </a:lnTo>
                  <a:lnTo>
                    <a:pt x="131" y="160"/>
                  </a:lnTo>
                  <a:lnTo>
                    <a:pt x="130" y="160"/>
                  </a:lnTo>
                  <a:lnTo>
                    <a:pt x="130" y="159"/>
                  </a:lnTo>
                  <a:lnTo>
                    <a:pt x="132" y="158"/>
                  </a:lnTo>
                  <a:lnTo>
                    <a:pt x="133" y="153"/>
                  </a:lnTo>
                  <a:lnTo>
                    <a:pt x="132" y="153"/>
                  </a:lnTo>
                  <a:lnTo>
                    <a:pt x="132" y="151"/>
                  </a:lnTo>
                  <a:lnTo>
                    <a:pt x="133" y="150"/>
                  </a:lnTo>
                  <a:lnTo>
                    <a:pt x="134" y="151"/>
                  </a:lnTo>
                  <a:lnTo>
                    <a:pt x="137" y="149"/>
                  </a:lnTo>
                  <a:lnTo>
                    <a:pt x="137" y="147"/>
                  </a:lnTo>
                  <a:lnTo>
                    <a:pt x="136" y="146"/>
                  </a:lnTo>
                  <a:lnTo>
                    <a:pt x="137" y="145"/>
                  </a:lnTo>
                  <a:lnTo>
                    <a:pt x="138" y="145"/>
                  </a:lnTo>
                  <a:lnTo>
                    <a:pt x="138" y="144"/>
                  </a:lnTo>
                  <a:lnTo>
                    <a:pt x="139" y="145"/>
                  </a:lnTo>
                  <a:lnTo>
                    <a:pt x="140" y="145"/>
                  </a:lnTo>
                  <a:lnTo>
                    <a:pt x="141" y="144"/>
                  </a:lnTo>
                  <a:lnTo>
                    <a:pt x="141" y="142"/>
                  </a:lnTo>
                  <a:lnTo>
                    <a:pt x="142" y="141"/>
                  </a:lnTo>
                  <a:lnTo>
                    <a:pt x="142" y="142"/>
                  </a:lnTo>
                  <a:lnTo>
                    <a:pt x="143" y="142"/>
                  </a:lnTo>
                  <a:lnTo>
                    <a:pt x="146" y="141"/>
                  </a:lnTo>
                  <a:lnTo>
                    <a:pt x="147" y="141"/>
                  </a:lnTo>
                  <a:lnTo>
                    <a:pt x="147" y="140"/>
                  </a:lnTo>
                  <a:lnTo>
                    <a:pt x="145" y="139"/>
                  </a:lnTo>
                  <a:lnTo>
                    <a:pt x="145" y="138"/>
                  </a:lnTo>
                  <a:lnTo>
                    <a:pt x="148" y="137"/>
                  </a:lnTo>
                  <a:lnTo>
                    <a:pt x="149" y="136"/>
                  </a:lnTo>
                  <a:lnTo>
                    <a:pt x="150" y="136"/>
                  </a:lnTo>
                  <a:lnTo>
                    <a:pt x="149" y="137"/>
                  </a:lnTo>
                  <a:lnTo>
                    <a:pt x="150" y="138"/>
                  </a:lnTo>
                  <a:lnTo>
                    <a:pt x="151" y="137"/>
                  </a:lnTo>
                  <a:lnTo>
                    <a:pt x="156" y="135"/>
                  </a:lnTo>
                  <a:lnTo>
                    <a:pt x="165" y="130"/>
                  </a:lnTo>
                  <a:lnTo>
                    <a:pt x="165" y="128"/>
                  </a:lnTo>
                  <a:lnTo>
                    <a:pt x="169" y="124"/>
                  </a:lnTo>
                  <a:lnTo>
                    <a:pt x="168" y="121"/>
                  </a:lnTo>
                  <a:lnTo>
                    <a:pt x="168" y="119"/>
                  </a:lnTo>
                  <a:lnTo>
                    <a:pt x="171" y="118"/>
                  </a:lnTo>
                  <a:lnTo>
                    <a:pt x="171" y="120"/>
                  </a:lnTo>
                  <a:lnTo>
                    <a:pt x="171" y="121"/>
                  </a:lnTo>
                  <a:lnTo>
                    <a:pt x="174" y="121"/>
                  </a:lnTo>
                  <a:lnTo>
                    <a:pt x="175" y="122"/>
                  </a:lnTo>
                  <a:lnTo>
                    <a:pt x="181" y="119"/>
                  </a:lnTo>
                  <a:lnTo>
                    <a:pt x="185" y="119"/>
                  </a:lnTo>
                  <a:lnTo>
                    <a:pt x="184" y="118"/>
                  </a:lnTo>
                  <a:lnTo>
                    <a:pt x="184" y="117"/>
                  </a:lnTo>
                  <a:lnTo>
                    <a:pt x="184" y="116"/>
                  </a:lnTo>
                  <a:lnTo>
                    <a:pt x="184" y="115"/>
                  </a:lnTo>
                  <a:lnTo>
                    <a:pt x="185" y="114"/>
                  </a:lnTo>
                  <a:lnTo>
                    <a:pt x="187" y="110"/>
                  </a:lnTo>
                  <a:lnTo>
                    <a:pt x="186" y="108"/>
                  </a:lnTo>
                  <a:lnTo>
                    <a:pt x="186" y="107"/>
                  </a:lnTo>
                  <a:lnTo>
                    <a:pt x="186" y="106"/>
                  </a:lnTo>
                  <a:lnTo>
                    <a:pt x="186" y="105"/>
                  </a:lnTo>
                  <a:lnTo>
                    <a:pt x="186" y="103"/>
                  </a:lnTo>
                  <a:lnTo>
                    <a:pt x="187" y="102"/>
                  </a:lnTo>
                  <a:lnTo>
                    <a:pt x="188" y="101"/>
                  </a:lnTo>
                  <a:lnTo>
                    <a:pt x="189" y="98"/>
                  </a:lnTo>
                  <a:lnTo>
                    <a:pt x="189" y="96"/>
                  </a:lnTo>
                  <a:lnTo>
                    <a:pt x="188" y="93"/>
                  </a:lnTo>
                  <a:lnTo>
                    <a:pt x="187" y="91"/>
                  </a:lnTo>
                  <a:lnTo>
                    <a:pt x="186" y="91"/>
                  </a:lnTo>
                  <a:lnTo>
                    <a:pt x="187" y="90"/>
                  </a:lnTo>
                  <a:lnTo>
                    <a:pt x="186" y="89"/>
                  </a:lnTo>
                  <a:lnTo>
                    <a:pt x="185" y="88"/>
                  </a:lnTo>
                  <a:lnTo>
                    <a:pt x="184" y="87"/>
                  </a:lnTo>
                  <a:lnTo>
                    <a:pt x="184" y="86"/>
                  </a:lnTo>
                  <a:lnTo>
                    <a:pt x="185" y="85"/>
                  </a:lnTo>
                  <a:lnTo>
                    <a:pt x="184" y="82"/>
                  </a:lnTo>
                  <a:lnTo>
                    <a:pt x="181" y="80"/>
                  </a:lnTo>
                  <a:lnTo>
                    <a:pt x="181" y="79"/>
                  </a:lnTo>
                  <a:lnTo>
                    <a:pt x="180" y="62"/>
                  </a:lnTo>
                  <a:lnTo>
                    <a:pt x="180" y="53"/>
                  </a:lnTo>
                  <a:lnTo>
                    <a:pt x="178" y="52"/>
                  </a:lnTo>
                  <a:lnTo>
                    <a:pt x="176" y="53"/>
                  </a:lnTo>
                  <a:lnTo>
                    <a:pt x="174" y="51"/>
                  </a:lnTo>
                  <a:close/>
                </a:path>
              </a:pathLst>
            </a:custGeom>
            <a:grpFill/>
            <a:ln w="22225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19966F20-DFDD-4AEF-BF6A-F0137749EB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3799" y="3058623"/>
              <a:ext cx="688828" cy="501445"/>
            </a:xfrm>
            <a:custGeom>
              <a:avLst/>
              <a:gdLst>
                <a:gd name="T0" fmla="*/ 2147483646 w 102"/>
                <a:gd name="T1" fmla="*/ 2147483646 h 78"/>
                <a:gd name="T2" fmla="*/ 2147483646 w 102"/>
                <a:gd name="T3" fmla="*/ 2147483646 h 78"/>
                <a:gd name="T4" fmla="*/ 2147483646 w 102"/>
                <a:gd name="T5" fmla="*/ 2147483646 h 78"/>
                <a:gd name="T6" fmla="*/ 2147483646 w 102"/>
                <a:gd name="T7" fmla="*/ 2147483646 h 78"/>
                <a:gd name="T8" fmla="*/ 2147483646 w 102"/>
                <a:gd name="T9" fmla="*/ 2147483646 h 78"/>
                <a:gd name="T10" fmla="*/ 2147483646 w 102"/>
                <a:gd name="T11" fmla="*/ 2147483646 h 78"/>
                <a:gd name="T12" fmla="*/ 2147483646 w 102"/>
                <a:gd name="T13" fmla="*/ 2147483646 h 78"/>
                <a:gd name="T14" fmla="*/ 2147483646 w 102"/>
                <a:gd name="T15" fmla="*/ 2147483646 h 78"/>
                <a:gd name="T16" fmla="*/ 2147483646 w 102"/>
                <a:gd name="T17" fmla="*/ 2147483646 h 78"/>
                <a:gd name="T18" fmla="*/ 2147483646 w 102"/>
                <a:gd name="T19" fmla="*/ 2147483646 h 78"/>
                <a:gd name="T20" fmla="*/ 2147483646 w 102"/>
                <a:gd name="T21" fmla="*/ 2147483646 h 78"/>
                <a:gd name="T22" fmla="*/ 2147483646 w 102"/>
                <a:gd name="T23" fmla="*/ 2147483646 h 78"/>
                <a:gd name="T24" fmla="*/ 2147483646 w 102"/>
                <a:gd name="T25" fmla="*/ 2147483646 h 78"/>
                <a:gd name="T26" fmla="*/ 2147483646 w 102"/>
                <a:gd name="T27" fmla="*/ 2147483646 h 78"/>
                <a:gd name="T28" fmla="*/ 2147483646 w 102"/>
                <a:gd name="T29" fmla="*/ 2147483646 h 78"/>
                <a:gd name="T30" fmla="*/ 2147483646 w 102"/>
                <a:gd name="T31" fmla="*/ 2147483646 h 78"/>
                <a:gd name="T32" fmla="*/ 2147483646 w 102"/>
                <a:gd name="T33" fmla="*/ 2147483646 h 78"/>
                <a:gd name="T34" fmla="*/ 2147483646 w 102"/>
                <a:gd name="T35" fmla="*/ 2147483646 h 78"/>
                <a:gd name="T36" fmla="*/ 2147483646 w 102"/>
                <a:gd name="T37" fmla="*/ 2147483646 h 78"/>
                <a:gd name="T38" fmla="*/ 2147483646 w 102"/>
                <a:gd name="T39" fmla="*/ 2147483646 h 78"/>
                <a:gd name="T40" fmla="*/ 2147483646 w 102"/>
                <a:gd name="T41" fmla="*/ 2147483646 h 78"/>
                <a:gd name="T42" fmla="*/ 2147483646 w 102"/>
                <a:gd name="T43" fmla="*/ 2147483646 h 78"/>
                <a:gd name="T44" fmla="*/ 2147483646 w 102"/>
                <a:gd name="T45" fmla="*/ 2147483646 h 78"/>
                <a:gd name="T46" fmla="*/ 2147483646 w 102"/>
                <a:gd name="T47" fmla="*/ 2147483646 h 78"/>
                <a:gd name="T48" fmla="*/ 2147483646 w 102"/>
                <a:gd name="T49" fmla="*/ 2147483646 h 78"/>
                <a:gd name="T50" fmla="*/ 2147483646 w 102"/>
                <a:gd name="T51" fmla="*/ 2147483646 h 78"/>
                <a:gd name="T52" fmla="*/ 2147483646 w 102"/>
                <a:gd name="T53" fmla="*/ 0 h 78"/>
                <a:gd name="T54" fmla="*/ 2147483646 w 102"/>
                <a:gd name="T55" fmla="*/ 2147483646 h 78"/>
                <a:gd name="T56" fmla="*/ 2147483646 w 102"/>
                <a:gd name="T57" fmla="*/ 2147483646 h 78"/>
                <a:gd name="T58" fmla="*/ 2147483646 w 102"/>
                <a:gd name="T59" fmla="*/ 2147483646 h 78"/>
                <a:gd name="T60" fmla="*/ 2147483646 w 102"/>
                <a:gd name="T61" fmla="*/ 2147483646 h 78"/>
                <a:gd name="T62" fmla="*/ 2147483646 w 102"/>
                <a:gd name="T63" fmla="*/ 2147483646 h 78"/>
                <a:gd name="T64" fmla="*/ 2147483646 w 102"/>
                <a:gd name="T65" fmla="*/ 2147483646 h 78"/>
                <a:gd name="T66" fmla="*/ 2147483646 w 102"/>
                <a:gd name="T67" fmla="*/ 2147483646 h 78"/>
                <a:gd name="T68" fmla="*/ 2147483646 w 102"/>
                <a:gd name="T69" fmla="*/ 2147483646 h 78"/>
                <a:gd name="T70" fmla="*/ 2147483646 w 102"/>
                <a:gd name="T71" fmla="*/ 2147483646 h 78"/>
                <a:gd name="T72" fmla="*/ 2147483646 w 102"/>
                <a:gd name="T73" fmla="*/ 2147483646 h 78"/>
                <a:gd name="T74" fmla="*/ 2147483646 w 102"/>
                <a:gd name="T75" fmla="*/ 2147483646 h 78"/>
                <a:gd name="T76" fmla="*/ 2147483646 w 102"/>
                <a:gd name="T77" fmla="*/ 2147483646 h 78"/>
                <a:gd name="T78" fmla="*/ 2147483646 w 102"/>
                <a:gd name="T79" fmla="*/ 2147483646 h 78"/>
                <a:gd name="T80" fmla="*/ 2147483646 w 102"/>
                <a:gd name="T81" fmla="*/ 2147483646 h 78"/>
                <a:gd name="T82" fmla="*/ 2147483646 w 102"/>
                <a:gd name="T83" fmla="*/ 2147483646 h 78"/>
                <a:gd name="T84" fmla="*/ 2147483646 w 102"/>
                <a:gd name="T85" fmla="*/ 2147483646 h 78"/>
                <a:gd name="T86" fmla="*/ 2147483646 w 102"/>
                <a:gd name="T87" fmla="*/ 2147483646 h 78"/>
                <a:gd name="T88" fmla="*/ 2147483646 w 102"/>
                <a:gd name="T89" fmla="*/ 2147483646 h 7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02"/>
                <a:gd name="T136" fmla="*/ 0 h 78"/>
                <a:gd name="T137" fmla="*/ 102 w 102"/>
                <a:gd name="T138" fmla="*/ 78 h 7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02" h="78">
                  <a:moveTo>
                    <a:pt x="66" y="64"/>
                  </a:moveTo>
                  <a:lnTo>
                    <a:pt x="77" y="68"/>
                  </a:lnTo>
                  <a:lnTo>
                    <a:pt x="78" y="70"/>
                  </a:lnTo>
                  <a:lnTo>
                    <a:pt x="77" y="71"/>
                  </a:lnTo>
                  <a:lnTo>
                    <a:pt x="77" y="72"/>
                  </a:lnTo>
                  <a:lnTo>
                    <a:pt x="76" y="73"/>
                  </a:lnTo>
                  <a:lnTo>
                    <a:pt x="76" y="75"/>
                  </a:lnTo>
                  <a:lnTo>
                    <a:pt x="75" y="75"/>
                  </a:lnTo>
                  <a:lnTo>
                    <a:pt x="74" y="77"/>
                  </a:lnTo>
                  <a:lnTo>
                    <a:pt x="74" y="78"/>
                  </a:lnTo>
                  <a:lnTo>
                    <a:pt x="75" y="78"/>
                  </a:lnTo>
                  <a:lnTo>
                    <a:pt x="75" y="77"/>
                  </a:lnTo>
                  <a:lnTo>
                    <a:pt x="77" y="76"/>
                  </a:lnTo>
                  <a:lnTo>
                    <a:pt x="78" y="76"/>
                  </a:lnTo>
                  <a:lnTo>
                    <a:pt x="81" y="76"/>
                  </a:lnTo>
                  <a:lnTo>
                    <a:pt x="81" y="75"/>
                  </a:lnTo>
                  <a:lnTo>
                    <a:pt x="84" y="75"/>
                  </a:lnTo>
                  <a:lnTo>
                    <a:pt x="86" y="74"/>
                  </a:lnTo>
                  <a:lnTo>
                    <a:pt x="87" y="73"/>
                  </a:lnTo>
                  <a:lnTo>
                    <a:pt x="88" y="72"/>
                  </a:lnTo>
                  <a:lnTo>
                    <a:pt x="94" y="67"/>
                  </a:lnTo>
                  <a:lnTo>
                    <a:pt x="96" y="66"/>
                  </a:lnTo>
                  <a:lnTo>
                    <a:pt x="97" y="65"/>
                  </a:lnTo>
                  <a:lnTo>
                    <a:pt x="98" y="65"/>
                  </a:lnTo>
                  <a:lnTo>
                    <a:pt x="99" y="64"/>
                  </a:lnTo>
                  <a:lnTo>
                    <a:pt x="100" y="63"/>
                  </a:lnTo>
                  <a:lnTo>
                    <a:pt x="101" y="63"/>
                  </a:lnTo>
                  <a:lnTo>
                    <a:pt x="102" y="61"/>
                  </a:lnTo>
                  <a:lnTo>
                    <a:pt x="100" y="62"/>
                  </a:lnTo>
                  <a:lnTo>
                    <a:pt x="99" y="62"/>
                  </a:lnTo>
                  <a:lnTo>
                    <a:pt x="97" y="63"/>
                  </a:lnTo>
                  <a:lnTo>
                    <a:pt x="97" y="64"/>
                  </a:lnTo>
                  <a:lnTo>
                    <a:pt x="96" y="65"/>
                  </a:lnTo>
                  <a:lnTo>
                    <a:pt x="95" y="66"/>
                  </a:lnTo>
                  <a:lnTo>
                    <a:pt x="94" y="65"/>
                  </a:lnTo>
                  <a:lnTo>
                    <a:pt x="95" y="64"/>
                  </a:lnTo>
                  <a:lnTo>
                    <a:pt x="96" y="63"/>
                  </a:lnTo>
                  <a:lnTo>
                    <a:pt x="97" y="61"/>
                  </a:lnTo>
                  <a:lnTo>
                    <a:pt x="97" y="60"/>
                  </a:lnTo>
                  <a:lnTo>
                    <a:pt x="96" y="61"/>
                  </a:lnTo>
                  <a:lnTo>
                    <a:pt x="95" y="62"/>
                  </a:lnTo>
                  <a:lnTo>
                    <a:pt x="94" y="63"/>
                  </a:lnTo>
                  <a:lnTo>
                    <a:pt x="91" y="65"/>
                  </a:lnTo>
                  <a:lnTo>
                    <a:pt x="86" y="67"/>
                  </a:lnTo>
                  <a:lnTo>
                    <a:pt x="83" y="69"/>
                  </a:lnTo>
                  <a:lnTo>
                    <a:pt x="81" y="70"/>
                  </a:lnTo>
                  <a:lnTo>
                    <a:pt x="80" y="72"/>
                  </a:lnTo>
                  <a:lnTo>
                    <a:pt x="79" y="71"/>
                  </a:lnTo>
                  <a:lnTo>
                    <a:pt x="79" y="70"/>
                  </a:lnTo>
                  <a:lnTo>
                    <a:pt x="79" y="68"/>
                  </a:lnTo>
                  <a:lnTo>
                    <a:pt x="81" y="67"/>
                  </a:lnTo>
                  <a:lnTo>
                    <a:pt x="79" y="66"/>
                  </a:lnTo>
                  <a:lnTo>
                    <a:pt x="81" y="64"/>
                  </a:lnTo>
                  <a:lnTo>
                    <a:pt x="81" y="63"/>
                  </a:lnTo>
                  <a:lnTo>
                    <a:pt x="81" y="62"/>
                  </a:lnTo>
                  <a:lnTo>
                    <a:pt x="79" y="49"/>
                  </a:lnTo>
                  <a:lnTo>
                    <a:pt x="78" y="49"/>
                  </a:lnTo>
                  <a:lnTo>
                    <a:pt x="78" y="37"/>
                  </a:lnTo>
                  <a:lnTo>
                    <a:pt x="77" y="34"/>
                  </a:lnTo>
                  <a:lnTo>
                    <a:pt x="76" y="32"/>
                  </a:lnTo>
                  <a:lnTo>
                    <a:pt x="76" y="29"/>
                  </a:lnTo>
                  <a:lnTo>
                    <a:pt x="75" y="25"/>
                  </a:lnTo>
                  <a:lnTo>
                    <a:pt x="74" y="23"/>
                  </a:lnTo>
                  <a:lnTo>
                    <a:pt x="73" y="23"/>
                  </a:lnTo>
                  <a:lnTo>
                    <a:pt x="74" y="24"/>
                  </a:lnTo>
                  <a:lnTo>
                    <a:pt x="73" y="24"/>
                  </a:lnTo>
                  <a:lnTo>
                    <a:pt x="73" y="23"/>
                  </a:lnTo>
                  <a:lnTo>
                    <a:pt x="73" y="21"/>
                  </a:lnTo>
                  <a:lnTo>
                    <a:pt x="71" y="16"/>
                  </a:lnTo>
                  <a:lnTo>
                    <a:pt x="71" y="14"/>
                  </a:lnTo>
                  <a:lnTo>
                    <a:pt x="72" y="12"/>
                  </a:lnTo>
                  <a:lnTo>
                    <a:pt x="71" y="9"/>
                  </a:lnTo>
                  <a:lnTo>
                    <a:pt x="69" y="4"/>
                  </a:lnTo>
                  <a:lnTo>
                    <a:pt x="69" y="3"/>
                  </a:lnTo>
                  <a:lnTo>
                    <a:pt x="68" y="3"/>
                  </a:lnTo>
                  <a:lnTo>
                    <a:pt x="69" y="2"/>
                  </a:lnTo>
                  <a:lnTo>
                    <a:pt x="68" y="0"/>
                  </a:lnTo>
                  <a:lnTo>
                    <a:pt x="52" y="4"/>
                  </a:lnTo>
                  <a:lnTo>
                    <a:pt x="51" y="4"/>
                  </a:lnTo>
                  <a:lnTo>
                    <a:pt x="50" y="5"/>
                  </a:lnTo>
                  <a:lnTo>
                    <a:pt x="46" y="9"/>
                  </a:lnTo>
                  <a:lnTo>
                    <a:pt x="42" y="14"/>
                  </a:lnTo>
                  <a:lnTo>
                    <a:pt x="41" y="15"/>
                  </a:lnTo>
                  <a:lnTo>
                    <a:pt x="42" y="16"/>
                  </a:lnTo>
                  <a:lnTo>
                    <a:pt x="41" y="18"/>
                  </a:lnTo>
                  <a:lnTo>
                    <a:pt x="40" y="19"/>
                  </a:lnTo>
                  <a:lnTo>
                    <a:pt x="36" y="22"/>
                  </a:lnTo>
                  <a:lnTo>
                    <a:pt x="36" y="23"/>
                  </a:lnTo>
                  <a:lnTo>
                    <a:pt x="36" y="25"/>
                  </a:lnTo>
                  <a:lnTo>
                    <a:pt x="37" y="25"/>
                  </a:lnTo>
                  <a:lnTo>
                    <a:pt x="38" y="25"/>
                  </a:lnTo>
                  <a:lnTo>
                    <a:pt x="39" y="26"/>
                  </a:lnTo>
                  <a:lnTo>
                    <a:pt x="38" y="27"/>
                  </a:lnTo>
                  <a:lnTo>
                    <a:pt x="38" y="29"/>
                  </a:lnTo>
                  <a:lnTo>
                    <a:pt x="39" y="30"/>
                  </a:lnTo>
                  <a:lnTo>
                    <a:pt x="39" y="32"/>
                  </a:lnTo>
                  <a:lnTo>
                    <a:pt x="36" y="34"/>
                  </a:lnTo>
                  <a:lnTo>
                    <a:pt x="33" y="38"/>
                  </a:lnTo>
                  <a:lnTo>
                    <a:pt x="30" y="39"/>
                  </a:lnTo>
                  <a:lnTo>
                    <a:pt x="23" y="40"/>
                  </a:lnTo>
                  <a:lnTo>
                    <a:pt x="21" y="39"/>
                  </a:lnTo>
                  <a:lnTo>
                    <a:pt x="19" y="39"/>
                  </a:lnTo>
                  <a:lnTo>
                    <a:pt x="16" y="39"/>
                  </a:lnTo>
                  <a:lnTo>
                    <a:pt x="13" y="40"/>
                  </a:lnTo>
                  <a:lnTo>
                    <a:pt x="9" y="42"/>
                  </a:lnTo>
                  <a:lnTo>
                    <a:pt x="7" y="43"/>
                  </a:lnTo>
                  <a:lnTo>
                    <a:pt x="6" y="45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0" y="51"/>
                  </a:lnTo>
                  <a:lnTo>
                    <a:pt x="9" y="52"/>
                  </a:lnTo>
                  <a:lnTo>
                    <a:pt x="8" y="53"/>
                  </a:lnTo>
                  <a:lnTo>
                    <a:pt x="7" y="55"/>
                  </a:lnTo>
                  <a:lnTo>
                    <a:pt x="2" y="60"/>
                  </a:lnTo>
                  <a:lnTo>
                    <a:pt x="0" y="62"/>
                  </a:lnTo>
                  <a:lnTo>
                    <a:pt x="1" y="66"/>
                  </a:lnTo>
                  <a:lnTo>
                    <a:pt x="56" y="55"/>
                  </a:lnTo>
                  <a:lnTo>
                    <a:pt x="57" y="56"/>
                  </a:lnTo>
                  <a:lnTo>
                    <a:pt x="57" y="57"/>
                  </a:lnTo>
                  <a:lnTo>
                    <a:pt x="58" y="57"/>
                  </a:lnTo>
                  <a:lnTo>
                    <a:pt x="58" y="58"/>
                  </a:lnTo>
                  <a:lnTo>
                    <a:pt x="59" y="58"/>
                  </a:lnTo>
                  <a:lnTo>
                    <a:pt x="61" y="61"/>
                  </a:lnTo>
                  <a:lnTo>
                    <a:pt x="61" y="62"/>
                  </a:lnTo>
                  <a:lnTo>
                    <a:pt x="62" y="63"/>
                  </a:lnTo>
                  <a:lnTo>
                    <a:pt x="65" y="64"/>
                  </a:lnTo>
                  <a:lnTo>
                    <a:pt x="66" y="64"/>
                  </a:lnTo>
                  <a:close/>
                </a:path>
              </a:pathLst>
            </a:custGeom>
            <a:grpFill/>
            <a:ln w="22225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847F8DC2-4A4D-4D67-A0E3-F299AFBB62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3017" y="3025633"/>
              <a:ext cx="155712" cy="270517"/>
            </a:xfrm>
            <a:custGeom>
              <a:avLst/>
              <a:gdLst>
                <a:gd name="T0" fmla="*/ 0 w 23"/>
                <a:gd name="T1" fmla="*/ 2147483646 h 42"/>
                <a:gd name="T2" fmla="*/ 2147483646 w 23"/>
                <a:gd name="T3" fmla="*/ 2147483646 h 42"/>
                <a:gd name="T4" fmla="*/ 0 w 23"/>
                <a:gd name="T5" fmla="*/ 2147483646 h 42"/>
                <a:gd name="T6" fmla="*/ 2147483646 w 23"/>
                <a:gd name="T7" fmla="*/ 2147483646 h 42"/>
                <a:gd name="T8" fmla="*/ 2147483646 w 23"/>
                <a:gd name="T9" fmla="*/ 2147483646 h 42"/>
                <a:gd name="T10" fmla="*/ 2147483646 w 23"/>
                <a:gd name="T11" fmla="*/ 2147483646 h 42"/>
                <a:gd name="T12" fmla="*/ 2147483646 w 23"/>
                <a:gd name="T13" fmla="*/ 2147483646 h 42"/>
                <a:gd name="T14" fmla="*/ 2147483646 w 23"/>
                <a:gd name="T15" fmla="*/ 2147483646 h 42"/>
                <a:gd name="T16" fmla="*/ 2147483646 w 23"/>
                <a:gd name="T17" fmla="*/ 2147483646 h 42"/>
                <a:gd name="T18" fmla="*/ 2147483646 w 23"/>
                <a:gd name="T19" fmla="*/ 2147483646 h 42"/>
                <a:gd name="T20" fmla="*/ 2147483646 w 23"/>
                <a:gd name="T21" fmla="*/ 2147483646 h 42"/>
                <a:gd name="T22" fmla="*/ 2147483646 w 23"/>
                <a:gd name="T23" fmla="*/ 2147483646 h 42"/>
                <a:gd name="T24" fmla="*/ 2147483646 w 23"/>
                <a:gd name="T25" fmla="*/ 2147483646 h 42"/>
                <a:gd name="T26" fmla="*/ 2147483646 w 23"/>
                <a:gd name="T27" fmla="*/ 2147483646 h 42"/>
                <a:gd name="T28" fmla="*/ 2147483646 w 23"/>
                <a:gd name="T29" fmla="*/ 2147483646 h 42"/>
                <a:gd name="T30" fmla="*/ 2147483646 w 23"/>
                <a:gd name="T31" fmla="*/ 2147483646 h 42"/>
                <a:gd name="T32" fmla="*/ 2147483646 w 23"/>
                <a:gd name="T33" fmla="*/ 2147483646 h 42"/>
                <a:gd name="T34" fmla="*/ 2147483646 w 23"/>
                <a:gd name="T35" fmla="*/ 2147483646 h 42"/>
                <a:gd name="T36" fmla="*/ 2147483646 w 23"/>
                <a:gd name="T37" fmla="*/ 2147483646 h 42"/>
                <a:gd name="T38" fmla="*/ 2147483646 w 23"/>
                <a:gd name="T39" fmla="*/ 2147483646 h 42"/>
                <a:gd name="T40" fmla="*/ 2147483646 w 23"/>
                <a:gd name="T41" fmla="*/ 2147483646 h 42"/>
                <a:gd name="T42" fmla="*/ 2147483646 w 23"/>
                <a:gd name="T43" fmla="*/ 2147483646 h 42"/>
                <a:gd name="T44" fmla="*/ 2147483646 w 23"/>
                <a:gd name="T45" fmla="*/ 2147483646 h 42"/>
                <a:gd name="T46" fmla="*/ 2147483646 w 23"/>
                <a:gd name="T47" fmla="*/ 2147483646 h 42"/>
                <a:gd name="T48" fmla="*/ 2147483646 w 23"/>
                <a:gd name="T49" fmla="*/ 2147483646 h 42"/>
                <a:gd name="T50" fmla="*/ 2147483646 w 23"/>
                <a:gd name="T51" fmla="*/ 2147483646 h 42"/>
                <a:gd name="T52" fmla="*/ 2147483646 w 23"/>
                <a:gd name="T53" fmla="*/ 2147483646 h 42"/>
                <a:gd name="T54" fmla="*/ 2147483646 w 23"/>
                <a:gd name="T55" fmla="*/ 2147483646 h 42"/>
                <a:gd name="T56" fmla="*/ 2147483646 w 23"/>
                <a:gd name="T57" fmla="*/ 2147483646 h 42"/>
                <a:gd name="T58" fmla="*/ 2147483646 w 23"/>
                <a:gd name="T59" fmla="*/ 2147483646 h 42"/>
                <a:gd name="T60" fmla="*/ 2147483646 w 23"/>
                <a:gd name="T61" fmla="*/ 2147483646 h 42"/>
                <a:gd name="T62" fmla="*/ 2147483646 w 23"/>
                <a:gd name="T63" fmla="*/ 2147483646 h 42"/>
                <a:gd name="T64" fmla="*/ 2147483646 w 23"/>
                <a:gd name="T65" fmla="*/ 2147483646 h 42"/>
                <a:gd name="T66" fmla="*/ 2147483646 w 23"/>
                <a:gd name="T67" fmla="*/ 2147483646 h 42"/>
                <a:gd name="T68" fmla="*/ 2147483646 w 23"/>
                <a:gd name="T69" fmla="*/ 2147483646 h 42"/>
                <a:gd name="T70" fmla="*/ 2147483646 w 23"/>
                <a:gd name="T71" fmla="*/ 2147483646 h 42"/>
                <a:gd name="T72" fmla="*/ 2147483646 w 23"/>
                <a:gd name="T73" fmla="*/ 2147483646 h 42"/>
                <a:gd name="T74" fmla="*/ 2147483646 w 23"/>
                <a:gd name="T75" fmla="*/ 2147483646 h 42"/>
                <a:gd name="T76" fmla="*/ 2147483646 w 23"/>
                <a:gd name="T77" fmla="*/ 2147483646 h 42"/>
                <a:gd name="T78" fmla="*/ 2147483646 w 23"/>
                <a:gd name="T79" fmla="*/ 2147483646 h 42"/>
                <a:gd name="T80" fmla="*/ 2147483646 w 23"/>
                <a:gd name="T81" fmla="*/ 0 h 42"/>
                <a:gd name="T82" fmla="*/ 0 w 23"/>
                <a:gd name="T83" fmla="*/ 2147483646 h 42"/>
                <a:gd name="T84" fmla="*/ 0 w 23"/>
                <a:gd name="T85" fmla="*/ 2147483646 h 4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3"/>
                <a:gd name="T130" fmla="*/ 0 h 42"/>
                <a:gd name="T131" fmla="*/ 23 w 23"/>
                <a:gd name="T132" fmla="*/ 42 h 4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3" h="42">
                  <a:moveTo>
                    <a:pt x="0" y="5"/>
                  </a:moveTo>
                  <a:lnTo>
                    <a:pt x="1" y="7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3" y="14"/>
                  </a:lnTo>
                  <a:lnTo>
                    <a:pt x="4" y="17"/>
                  </a:lnTo>
                  <a:lnTo>
                    <a:pt x="3" y="19"/>
                  </a:lnTo>
                  <a:lnTo>
                    <a:pt x="3" y="21"/>
                  </a:lnTo>
                  <a:lnTo>
                    <a:pt x="5" y="26"/>
                  </a:lnTo>
                  <a:lnTo>
                    <a:pt x="5" y="28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5" y="28"/>
                  </a:lnTo>
                  <a:lnTo>
                    <a:pt x="6" y="28"/>
                  </a:lnTo>
                  <a:lnTo>
                    <a:pt x="7" y="30"/>
                  </a:lnTo>
                  <a:lnTo>
                    <a:pt x="8" y="34"/>
                  </a:lnTo>
                  <a:lnTo>
                    <a:pt x="8" y="37"/>
                  </a:lnTo>
                  <a:lnTo>
                    <a:pt x="9" y="39"/>
                  </a:lnTo>
                  <a:lnTo>
                    <a:pt x="10" y="42"/>
                  </a:lnTo>
                  <a:lnTo>
                    <a:pt x="20" y="40"/>
                  </a:lnTo>
                  <a:lnTo>
                    <a:pt x="19" y="39"/>
                  </a:lnTo>
                  <a:lnTo>
                    <a:pt x="18" y="38"/>
                  </a:lnTo>
                  <a:lnTo>
                    <a:pt x="18" y="37"/>
                  </a:lnTo>
                  <a:lnTo>
                    <a:pt x="19" y="36"/>
                  </a:lnTo>
                  <a:lnTo>
                    <a:pt x="18" y="34"/>
                  </a:lnTo>
                  <a:lnTo>
                    <a:pt x="18" y="27"/>
                  </a:lnTo>
                  <a:lnTo>
                    <a:pt x="18" y="25"/>
                  </a:lnTo>
                  <a:lnTo>
                    <a:pt x="19" y="21"/>
                  </a:lnTo>
                  <a:lnTo>
                    <a:pt x="19" y="19"/>
                  </a:lnTo>
                  <a:lnTo>
                    <a:pt x="19" y="17"/>
                  </a:lnTo>
                  <a:lnTo>
                    <a:pt x="19" y="15"/>
                  </a:lnTo>
                  <a:lnTo>
                    <a:pt x="19" y="14"/>
                  </a:lnTo>
                  <a:lnTo>
                    <a:pt x="19" y="13"/>
                  </a:lnTo>
                  <a:lnTo>
                    <a:pt x="22" y="11"/>
                  </a:lnTo>
                  <a:lnTo>
                    <a:pt x="23" y="7"/>
                  </a:lnTo>
                  <a:lnTo>
                    <a:pt x="22" y="5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1" y="0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22225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" name="Freeform 44">
              <a:extLst>
                <a:ext uri="{FF2B5EF4-FFF2-40B4-BE49-F238E27FC236}">
                  <a16:creationId xmlns:a16="http://schemas.microsoft.com/office/drawing/2014/main" id="{AE170ED8-87BF-4CC2-AFFB-81D191FDA8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9083" y="3463738"/>
              <a:ext cx="515961" cy="604373"/>
            </a:xfrm>
            <a:custGeom>
              <a:avLst/>
              <a:gdLst>
                <a:gd name="T0" fmla="*/ 2147483646 w 76"/>
                <a:gd name="T1" fmla="*/ 2147483646 h 94"/>
                <a:gd name="T2" fmla="*/ 2147483646 w 76"/>
                <a:gd name="T3" fmla="*/ 2147483646 h 94"/>
                <a:gd name="T4" fmla="*/ 2147483646 w 76"/>
                <a:gd name="T5" fmla="*/ 2147483646 h 94"/>
                <a:gd name="T6" fmla="*/ 2147483646 w 76"/>
                <a:gd name="T7" fmla="*/ 2147483646 h 94"/>
                <a:gd name="T8" fmla="*/ 2147483646 w 76"/>
                <a:gd name="T9" fmla="*/ 0 h 94"/>
                <a:gd name="T10" fmla="*/ 0 w 76"/>
                <a:gd name="T11" fmla="*/ 2147483646 h 94"/>
                <a:gd name="T12" fmla="*/ 0 w 76"/>
                <a:gd name="T13" fmla="*/ 2147483646 h 94"/>
                <a:gd name="T14" fmla="*/ 2147483646 w 76"/>
                <a:gd name="T15" fmla="*/ 2147483646 h 94"/>
                <a:gd name="T16" fmla="*/ 2147483646 w 76"/>
                <a:gd name="T17" fmla="*/ 2147483646 h 9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6"/>
                <a:gd name="T28" fmla="*/ 0 h 94"/>
                <a:gd name="T29" fmla="*/ 76 w 76"/>
                <a:gd name="T30" fmla="*/ 94 h 9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6" h="94">
                  <a:moveTo>
                    <a:pt x="66" y="94"/>
                  </a:moveTo>
                  <a:lnTo>
                    <a:pt x="76" y="27"/>
                  </a:lnTo>
                  <a:lnTo>
                    <a:pt x="51" y="23"/>
                  </a:lnTo>
                  <a:lnTo>
                    <a:pt x="53" y="6"/>
                  </a:lnTo>
                  <a:lnTo>
                    <a:pt x="16" y="0"/>
                  </a:lnTo>
                  <a:lnTo>
                    <a:pt x="0" y="84"/>
                  </a:lnTo>
                  <a:lnTo>
                    <a:pt x="66" y="94"/>
                  </a:lnTo>
                  <a:close/>
                </a:path>
              </a:pathLst>
            </a:custGeom>
            <a:grpFill/>
            <a:ln w="22225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1" name="Freeform 45">
              <a:extLst>
                <a:ext uri="{FF2B5EF4-FFF2-40B4-BE49-F238E27FC236}">
                  <a16:creationId xmlns:a16="http://schemas.microsoft.com/office/drawing/2014/main" id="{2FE372F6-4632-402C-B21F-1BFBC52A1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6380" y="2562456"/>
              <a:ext cx="607014" cy="424910"/>
            </a:xfrm>
            <a:custGeom>
              <a:avLst/>
              <a:gdLst>
                <a:gd name="T0" fmla="*/ 2147483646 w 90"/>
                <a:gd name="T1" fmla="*/ 2147483646 h 66"/>
                <a:gd name="T2" fmla="*/ 0 w 90"/>
                <a:gd name="T3" fmla="*/ 2147483646 h 66"/>
                <a:gd name="T4" fmla="*/ 2147483646 w 90"/>
                <a:gd name="T5" fmla="*/ 2147483646 h 66"/>
                <a:gd name="T6" fmla="*/ 2147483646 w 90"/>
                <a:gd name="T7" fmla="*/ 2147483646 h 66"/>
                <a:gd name="T8" fmla="*/ 2147483646 w 90"/>
                <a:gd name="T9" fmla="*/ 2147483646 h 66"/>
                <a:gd name="T10" fmla="*/ 2147483646 w 90"/>
                <a:gd name="T11" fmla="*/ 2147483646 h 66"/>
                <a:gd name="T12" fmla="*/ 2147483646 w 90"/>
                <a:gd name="T13" fmla="*/ 2147483646 h 66"/>
                <a:gd name="T14" fmla="*/ 2147483646 w 90"/>
                <a:gd name="T15" fmla="*/ 2147483646 h 66"/>
                <a:gd name="T16" fmla="*/ 2147483646 w 90"/>
                <a:gd name="T17" fmla="*/ 2147483646 h 66"/>
                <a:gd name="T18" fmla="*/ 2147483646 w 90"/>
                <a:gd name="T19" fmla="*/ 2147483646 h 66"/>
                <a:gd name="T20" fmla="*/ 2147483646 w 90"/>
                <a:gd name="T21" fmla="*/ 2147483646 h 66"/>
                <a:gd name="T22" fmla="*/ 2147483646 w 90"/>
                <a:gd name="T23" fmla="*/ 2147483646 h 66"/>
                <a:gd name="T24" fmla="*/ 2147483646 w 90"/>
                <a:gd name="T25" fmla="*/ 2147483646 h 66"/>
                <a:gd name="T26" fmla="*/ 2147483646 w 90"/>
                <a:gd name="T27" fmla="*/ 2147483646 h 66"/>
                <a:gd name="T28" fmla="*/ 2147483646 w 90"/>
                <a:gd name="T29" fmla="*/ 2147483646 h 66"/>
                <a:gd name="T30" fmla="*/ 2147483646 w 90"/>
                <a:gd name="T31" fmla="*/ 2147483646 h 66"/>
                <a:gd name="T32" fmla="*/ 2147483646 w 90"/>
                <a:gd name="T33" fmla="*/ 2147483646 h 66"/>
                <a:gd name="T34" fmla="*/ 2147483646 w 90"/>
                <a:gd name="T35" fmla="*/ 2147483646 h 66"/>
                <a:gd name="T36" fmla="*/ 2147483646 w 90"/>
                <a:gd name="T37" fmla="*/ 2147483646 h 66"/>
                <a:gd name="T38" fmla="*/ 2147483646 w 90"/>
                <a:gd name="T39" fmla="*/ 2147483646 h 66"/>
                <a:gd name="T40" fmla="*/ 2147483646 w 90"/>
                <a:gd name="T41" fmla="*/ 2147483646 h 66"/>
                <a:gd name="T42" fmla="*/ 2147483646 w 90"/>
                <a:gd name="T43" fmla="*/ 2147483646 h 66"/>
                <a:gd name="T44" fmla="*/ 2147483646 w 90"/>
                <a:gd name="T45" fmla="*/ 2147483646 h 66"/>
                <a:gd name="T46" fmla="*/ 2147483646 w 90"/>
                <a:gd name="T47" fmla="*/ 2147483646 h 66"/>
                <a:gd name="T48" fmla="*/ 2147483646 w 90"/>
                <a:gd name="T49" fmla="*/ 2147483646 h 66"/>
                <a:gd name="T50" fmla="*/ 2147483646 w 90"/>
                <a:gd name="T51" fmla="*/ 2147483646 h 66"/>
                <a:gd name="T52" fmla="*/ 2147483646 w 90"/>
                <a:gd name="T53" fmla="*/ 2147483646 h 66"/>
                <a:gd name="T54" fmla="*/ 2147483646 w 90"/>
                <a:gd name="T55" fmla="*/ 2147483646 h 66"/>
                <a:gd name="T56" fmla="*/ 2147483646 w 90"/>
                <a:gd name="T57" fmla="*/ 2147483646 h 66"/>
                <a:gd name="T58" fmla="*/ 2147483646 w 90"/>
                <a:gd name="T59" fmla="*/ 2147483646 h 66"/>
                <a:gd name="T60" fmla="*/ 2147483646 w 90"/>
                <a:gd name="T61" fmla="*/ 2147483646 h 66"/>
                <a:gd name="T62" fmla="*/ 2147483646 w 90"/>
                <a:gd name="T63" fmla="*/ 2147483646 h 66"/>
                <a:gd name="T64" fmla="*/ 2147483646 w 90"/>
                <a:gd name="T65" fmla="*/ 2147483646 h 66"/>
                <a:gd name="T66" fmla="*/ 2147483646 w 90"/>
                <a:gd name="T67" fmla="*/ 2147483646 h 66"/>
                <a:gd name="T68" fmla="*/ 2147483646 w 90"/>
                <a:gd name="T69" fmla="*/ 2147483646 h 66"/>
                <a:gd name="T70" fmla="*/ 2147483646 w 90"/>
                <a:gd name="T71" fmla="*/ 2147483646 h 66"/>
                <a:gd name="T72" fmla="*/ 2147483646 w 90"/>
                <a:gd name="T73" fmla="*/ 0 h 66"/>
                <a:gd name="T74" fmla="*/ 2147483646 w 90"/>
                <a:gd name="T75" fmla="*/ 2147483646 h 66"/>
                <a:gd name="T76" fmla="*/ 2147483646 w 90"/>
                <a:gd name="T77" fmla="*/ 2147483646 h 66"/>
                <a:gd name="T78" fmla="*/ 2147483646 w 90"/>
                <a:gd name="T79" fmla="*/ 2147483646 h 66"/>
                <a:gd name="T80" fmla="*/ 2147483646 w 90"/>
                <a:gd name="T81" fmla="*/ 2147483646 h 66"/>
                <a:gd name="T82" fmla="*/ 2147483646 w 90"/>
                <a:gd name="T83" fmla="*/ 2147483646 h 66"/>
                <a:gd name="T84" fmla="*/ 2147483646 w 90"/>
                <a:gd name="T85" fmla="*/ 2147483646 h 66"/>
                <a:gd name="T86" fmla="*/ 2147483646 w 90"/>
                <a:gd name="T87" fmla="*/ 2147483646 h 66"/>
                <a:gd name="T88" fmla="*/ 2147483646 w 90"/>
                <a:gd name="T89" fmla="*/ 2147483646 h 66"/>
                <a:gd name="T90" fmla="*/ 2147483646 w 90"/>
                <a:gd name="T91" fmla="*/ 2147483646 h 66"/>
                <a:gd name="T92" fmla="*/ 2147483646 w 90"/>
                <a:gd name="T93" fmla="*/ 2147483646 h 66"/>
                <a:gd name="T94" fmla="*/ 2147483646 w 90"/>
                <a:gd name="T95" fmla="*/ 2147483646 h 66"/>
                <a:gd name="T96" fmla="*/ 2147483646 w 90"/>
                <a:gd name="T97" fmla="*/ 2147483646 h 66"/>
                <a:gd name="T98" fmla="*/ 2147483646 w 90"/>
                <a:gd name="T99" fmla="*/ 2147483646 h 66"/>
                <a:gd name="T100" fmla="*/ 2147483646 w 90"/>
                <a:gd name="T101" fmla="*/ 2147483646 h 66"/>
                <a:gd name="T102" fmla="*/ 2147483646 w 90"/>
                <a:gd name="T103" fmla="*/ 2147483646 h 66"/>
                <a:gd name="T104" fmla="*/ 2147483646 w 90"/>
                <a:gd name="T105" fmla="*/ 2147483646 h 66"/>
                <a:gd name="T106" fmla="*/ 2147483646 w 90"/>
                <a:gd name="T107" fmla="*/ 2147483646 h 66"/>
                <a:gd name="T108" fmla="*/ 2147483646 w 90"/>
                <a:gd name="T109" fmla="*/ 2147483646 h 66"/>
                <a:gd name="T110" fmla="*/ 2147483646 w 90"/>
                <a:gd name="T111" fmla="*/ 2147483646 h 66"/>
                <a:gd name="T112" fmla="*/ 2147483646 w 90"/>
                <a:gd name="T113" fmla="*/ 2147483646 h 66"/>
                <a:gd name="T114" fmla="*/ 2147483646 w 90"/>
                <a:gd name="T115" fmla="*/ 2147483646 h 66"/>
                <a:gd name="T116" fmla="*/ 2147483646 w 90"/>
                <a:gd name="T117" fmla="*/ 2147483646 h 66"/>
                <a:gd name="T118" fmla="*/ 2147483646 w 90"/>
                <a:gd name="T119" fmla="*/ 2147483646 h 66"/>
                <a:gd name="T120" fmla="*/ 2147483646 w 90"/>
                <a:gd name="T121" fmla="*/ 2147483646 h 6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0"/>
                <a:gd name="T184" fmla="*/ 0 h 66"/>
                <a:gd name="T185" fmla="*/ 90 w 90"/>
                <a:gd name="T186" fmla="*/ 66 h 6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0" h="66">
                  <a:moveTo>
                    <a:pt x="3" y="42"/>
                  </a:moveTo>
                  <a:lnTo>
                    <a:pt x="1" y="40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1" y="37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2" y="35"/>
                  </a:lnTo>
                  <a:lnTo>
                    <a:pt x="2" y="36"/>
                  </a:lnTo>
                  <a:lnTo>
                    <a:pt x="2" y="37"/>
                  </a:lnTo>
                  <a:lnTo>
                    <a:pt x="1" y="37"/>
                  </a:lnTo>
                  <a:lnTo>
                    <a:pt x="2" y="38"/>
                  </a:lnTo>
                  <a:lnTo>
                    <a:pt x="3" y="36"/>
                  </a:lnTo>
                  <a:lnTo>
                    <a:pt x="3" y="35"/>
                  </a:lnTo>
                  <a:lnTo>
                    <a:pt x="4" y="34"/>
                  </a:lnTo>
                  <a:lnTo>
                    <a:pt x="3" y="33"/>
                  </a:lnTo>
                  <a:lnTo>
                    <a:pt x="2" y="33"/>
                  </a:lnTo>
                  <a:lnTo>
                    <a:pt x="2" y="30"/>
                  </a:lnTo>
                  <a:lnTo>
                    <a:pt x="3" y="30"/>
                  </a:lnTo>
                  <a:lnTo>
                    <a:pt x="4" y="30"/>
                  </a:lnTo>
                  <a:lnTo>
                    <a:pt x="5" y="29"/>
                  </a:lnTo>
                  <a:lnTo>
                    <a:pt x="4" y="28"/>
                  </a:lnTo>
                  <a:lnTo>
                    <a:pt x="3" y="29"/>
                  </a:lnTo>
                  <a:lnTo>
                    <a:pt x="3" y="27"/>
                  </a:lnTo>
                  <a:lnTo>
                    <a:pt x="3" y="25"/>
                  </a:lnTo>
                  <a:lnTo>
                    <a:pt x="3" y="24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7"/>
                  </a:lnTo>
                  <a:lnTo>
                    <a:pt x="3" y="15"/>
                  </a:lnTo>
                  <a:lnTo>
                    <a:pt x="2" y="11"/>
                  </a:lnTo>
                  <a:lnTo>
                    <a:pt x="2" y="8"/>
                  </a:lnTo>
                  <a:lnTo>
                    <a:pt x="2" y="6"/>
                  </a:lnTo>
                  <a:lnTo>
                    <a:pt x="3" y="3"/>
                  </a:lnTo>
                  <a:lnTo>
                    <a:pt x="11" y="9"/>
                  </a:lnTo>
                  <a:lnTo>
                    <a:pt x="16" y="12"/>
                  </a:lnTo>
                  <a:lnTo>
                    <a:pt x="19" y="13"/>
                  </a:lnTo>
                  <a:lnTo>
                    <a:pt x="21" y="14"/>
                  </a:lnTo>
                  <a:lnTo>
                    <a:pt x="23" y="14"/>
                  </a:lnTo>
                  <a:lnTo>
                    <a:pt x="24" y="14"/>
                  </a:lnTo>
                  <a:lnTo>
                    <a:pt x="24" y="15"/>
                  </a:lnTo>
                  <a:lnTo>
                    <a:pt x="25" y="20"/>
                  </a:lnTo>
                  <a:lnTo>
                    <a:pt x="24" y="20"/>
                  </a:lnTo>
                  <a:lnTo>
                    <a:pt x="23" y="21"/>
                  </a:lnTo>
                  <a:lnTo>
                    <a:pt x="22" y="23"/>
                  </a:lnTo>
                  <a:lnTo>
                    <a:pt x="22" y="25"/>
                  </a:lnTo>
                  <a:lnTo>
                    <a:pt x="22" y="26"/>
                  </a:lnTo>
                  <a:lnTo>
                    <a:pt x="22" y="27"/>
                  </a:lnTo>
                  <a:lnTo>
                    <a:pt x="22" y="28"/>
                  </a:lnTo>
                  <a:lnTo>
                    <a:pt x="23" y="28"/>
                  </a:lnTo>
                  <a:lnTo>
                    <a:pt x="24" y="27"/>
                  </a:lnTo>
                  <a:lnTo>
                    <a:pt x="25" y="24"/>
                  </a:lnTo>
                  <a:lnTo>
                    <a:pt x="26" y="23"/>
                  </a:lnTo>
                  <a:lnTo>
                    <a:pt x="27" y="21"/>
                  </a:lnTo>
                  <a:lnTo>
                    <a:pt x="29" y="19"/>
                  </a:lnTo>
                  <a:lnTo>
                    <a:pt x="29" y="18"/>
                  </a:lnTo>
                  <a:lnTo>
                    <a:pt x="28" y="15"/>
                  </a:lnTo>
                  <a:lnTo>
                    <a:pt x="26" y="10"/>
                  </a:lnTo>
                  <a:lnTo>
                    <a:pt x="26" y="9"/>
                  </a:lnTo>
                  <a:lnTo>
                    <a:pt x="27" y="9"/>
                  </a:lnTo>
                  <a:lnTo>
                    <a:pt x="28" y="9"/>
                  </a:lnTo>
                  <a:lnTo>
                    <a:pt x="29" y="7"/>
                  </a:lnTo>
                  <a:lnTo>
                    <a:pt x="29" y="5"/>
                  </a:lnTo>
                  <a:lnTo>
                    <a:pt x="27" y="5"/>
                  </a:lnTo>
                  <a:lnTo>
                    <a:pt x="27" y="3"/>
                  </a:lnTo>
                  <a:lnTo>
                    <a:pt x="27" y="0"/>
                  </a:lnTo>
                  <a:lnTo>
                    <a:pt x="45" y="5"/>
                  </a:lnTo>
                  <a:lnTo>
                    <a:pt x="62" y="9"/>
                  </a:lnTo>
                  <a:lnTo>
                    <a:pt x="90" y="16"/>
                  </a:lnTo>
                  <a:lnTo>
                    <a:pt x="80" y="59"/>
                  </a:lnTo>
                  <a:lnTo>
                    <a:pt x="80" y="60"/>
                  </a:lnTo>
                  <a:lnTo>
                    <a:pt x="80" y="61"/>
                  </a:lnTo>
                  <a:lnTo>
                    <a:pt x="81" y="62"/>
                  </a:lnTo>
                  <a:lnTo>
                    <a:pt x="81" y="63"/>
                  </a:lnTo>
                  <a:lnTo>
                    <a:pt x="80" y="63"/>
                  </a:lnTo>
                  <a:lnTo>
                    <a:pt x="80" y="64"/>
                  </a:lnTo>
                  <a:lnTo>
                    <a:pt x="80" y="65"/>
                  </a:lnTo>
                  <a:lnTo>
                    <a:pt x="80" y="66"/>
                  </a:lnTo>
                  <a:lnTo>
                    <a:pt x="56" y="60"/>
                  </a:lnTo>
                  <a:lnTo>
                    <a:pt x="55" y="61"/>
                  </a:lnTo>
                  <a:lnTo>
                    <a:pt x="53" y="61"/>
                  </a:lnTo>
                  <a:lnTo>
                    <a:pt x="52" y="61"/>
                  </a:lnTo>
                  <a:lnTo>
                    <a:pt x="51" y="61"/>
                  </a:lnTo>
                  <a:lnTo>
                    <a:pt x="50" y="60"/>
                  </a:lnTo>
                  <a:lnTo>
                    <a:pt x="48" y="60"/>
                  </a:lnTo>
                  <a:lnTo>
                    <a:pt x="47" y="61"/>
                  </a:lnTo>
                  <a:lnTo>
                    <a:pt x="45" y="60"/>
                  </a:lnTo>
                  <a:lnTo>
                    <a:pt x="44" y="60"/>
                  </a:lnTo>
                  <a:lnTo>
                    <a:pt x="42" y="61"/>
                  </a:lnTo>
                  <a:lnTo>
                    <a:pt x="41" y="61"/>
                  </a:lnTo>
                  <a:lnTo>
                    <a:pt x="38" y="61"/>
                  </a:lnTo>
                  <a:lnTo>
                    <a:pt x="37" y="60"/>
                  </a:lnTo>
                  <a:lnTo>
                    <a:pt x="35" y="60"/>
                  </a:lnTo>
                  <a:lnTo>
                    <a:pt x="30" y="60"/>
                  </a:lnTo>
                  <a:lnTo>
                    <a:pt x="29" y="59"/>
                  </a:lnTo>
                  <a:lnTo>
                    <a:pt x="24" y="58"/>
                  </a:lnTo>
                  <a:lnTo>
                    <a:pt x="22" y="57"/>
                  </a:lnTo>
                  <a:lnTo>
                    <a:pt x="19" y="58"/>
                  </a:lnTo>
                  <a:lnTo>
                    <a:pt x="15" y="57"/>
                  </a:lnTo>
                  <a:lnTo>
                    <a:pt x="12" y="56"/>
                  </a:lnTo>
                  <a:lnTo>
                    <a:pt x="11" y="54"/>
                  </a:lnTo>
                  <a:lnTo>
                    <a:pt x="11" y="50"/>
                  </a:lnTo>
                  <a:lnTo>
                    <a:pt x="12" y="49"/>
                  </a:lnTo>
                  <a:lnTo>
                    <a:pt x="11" y="47"/>
                  </a:lnTo>
                  <a:lnTo>
                    <a:pt x="9" y="44"/>
                  </a:lnTo>
                  <a:lnTo>
                    <a:pt x="7" y="44"/>
                  </a:lnTo>
                  <a:lnTo>
                    <a:pt x="6" y="43"/>
                  </a:lnTo>
                  <a:lnTo>
                    <a:pt x="3" y="42"/>
                  </a:lnTo>
                  <a:close/>
                </a:path>
              </a:pathLst>
            </a:custGeom>
            <a:grpFill/>
            <a:ln w="22225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2" name="Freeform 46">
              <a:extLst>
                <a:ext uri="{FF2B5EF4-FFF2-40B4-BE49-F238E27FC236}">
                  <a16:creationId xmlns:a16="http://schemas.microsoft.com/office/drawing/2014/main" id="{32E02466-E114-4059-BD1A-13E226CD8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749" y="2832972"/>
              <a:ext cx="731055" cy="579302"/>
            </a:xfrm>
            <a:custGeom>
              <a:avLst/>
              <a:gdLst>
                <a:gd name="T0" fmla="*/ 0 w 108"/>
                <a:gd name="T1" fmla="*/ 2147483646 h 90"/>
                <a:gd name="T2" fmla="*/ 0 w 108"/>
                <a:gd name="T3" fmla="*/ 2147483646 h 90"/>
                <a:gd name="T4" fmla="*/ 2147483646 w 108"/>
                <a:gd name="T5" fmla="*/ 2147483646 h 90"/>
                <a:gd name="T6" fmla="*/ 2147483646 w 108"/>
                <a:gd name="T7" fmla="*/ 2147483646 h 90"/>
                <a:gd name="T8" fmla="*/ 2147483646 w 108"/>
                <a:gd name="T9" fmla="*/ 2147483646 h 90"/>
                <a:gd name="T10" fmla="*/ 2147483646 w 108"/>
                <a:gd name="T11" fmla="*/ 2147483646 h 90"/>
                <a:gd name="T12" fmla="*/ 2147483646 w 108"/>
                <a:gd name="T13" fmla="*/ 2147483646 h 90"/>
                <a:gd name="T14" fmla="*/ 2147483646 w 108"/>
                <a:gd name="T15" fmla="*/ 2147483646 h 90"/>
                <a:gd name="T16" fmla="*/ 2147483646 w 108"/>
                <a:gd name="T17" fmla="*/ 2147483646 h 90"/>
                <a:gd name="T18" fmla="*/ 2147483646 w 108"/>
                <a:gd name="T19" fmla="*/ 2147483646 h 90"/>
                <a:gd name="T20" fmla="*/ 2147483646 w 108"/>
                <a:gd name="T21" fmla="*/ 2147483646 h 90"/>
                <a:gd name="T22" fmla="*/ 2147483646 w 108"/>
                <a:gd name="T23" fmla="*/ 0 h 90"/>
                <a:gd name="T24" fmla="*/ 2147483646 w 108"/>
                <a:gd name="T25" fmla="*/ 0 h 90"/>
                <a:gd name="T26" fmla="*/ 2147483646 w 108"/>
                <a:gd name="T27" fmla="*/ 2147483646 h 90"/>
                <a:gd name="T28" fmla="*/ 2147483646 w 108"/>
                <a:gd name="T29" fmla="*/ 2147483646 h 90"/>
                <a:gd name="T30" fmla="*/ 2147483646 w 108"/>
                <a:gd name="T31" fmla="*/ 2147483646 h 90"/>
                <a:gd name="T32" fmla="*/ 2147483646 w 108"/>
                <a:gd name="T33" fmla="*/ 2147483646 h 90"/>
                <a:gd name="T34" fmla="*/ 2147483646 w 108"/>
                <a:gd name="T35" fmla="*/ 2147483646 h 90"/>
                <a:gd name="T36" fmla="*/ 2147483646 w 108"/>
                <a:gd name="T37" fmla="*/ 2147483646 h 90"/>
                <a:gd name="T38" fmla="*/ 2147483646 w 108"/>
                <a:gd name="T39" fmla="*/ 2147483646 h 90"/>
                <a:gd name="T40" fmla="*/ 2147483646 w 108"/>
                <a:gd name="T41" fmla="*/ 2147483646 h 90"/>
                <a:gd name="T42" fmla="*/ 2147483646 w 108"/>
                <a:gd name="T43" fmla="*/ 2147483646 h 90"/>
                <a:gd name="T44" fmla="*/ 2147483646 w 108"/>
                <a:gd name="T45" fmla="*/ 2147483646 h 90"/>
                <a:gd name="T46" fmla="*/ 2147483646 w 108"/>
                <a:gd name="T47" fmla="*/ 2147483646 h 90"/>
                <a:gd name="T48" fmla="*/ 2147483646 w 108"/>
                <a:gd name="T49" fmla="*/ 2147483646 h 90"/>
                <a:gd name="T50" fmla="*/ 2147483646 w 108"/>
                <a:gd name="T51" fmla="*/ 2147483646 h 90"/>
                <a:gd name="T52" fmla="*/ 2147483646 w 108"/>
                <a:gd name="T53" fmla="*/ 2147483646 h 90"/>
                <a:gd name="T54" fmla="*/ 2147483646 w 108"/>
                <a:gd name="T55" fmla="*/ 2147483646 h 90"/>
                <a:gd name="T56" fmla="*/ 2147483646 w 108"/>
                <a:gd name="T57" fmla="*/ 2147483646 h 90"/>
                <a:gd name="T58" fmla="*/ 2147483646 w 108"/>
                <a:gd name="T59" fmla="*/ 2147483646 h 90"/>
                <a:gd name="T60" fmla="*/ 2147483646 w 108"/>
                <a:gd name="T61" fmla="*/ 2147483646 h 90"/>
                <a:gd name="T62" fmla="*/ 2147483646 w 108"/>
                <a:gd name="T63" fmla="*/ 2147483646 h 90"/>
                <a:gd name="T64" fmla="*/ 2147483646 w 108"/>
                <a:gd name="T65" fmla="*/ 2147483646 h 90"/>
                <a:gd name="T66" fmla="*/ 2147483646 w 108"/>
                <a:gd name="T67" fmla="*/ 2147483646 h 90"/>
                <a:gd name="T68" fmla="*/ 2147483646 w 108"/>
                <a:gd name="T69" fmla="*/ 2147483646 h 90"/>
                <a:gd name="T70" fmla="*/ 2147483646 w 108"/>
                <a:gd name="T71" fmla="*/ 2147483646 h 90"/>
                <a:gd name="T72" fmla="*/ 2147483646 w 108"/>
                <a:gd name="T73" fmla="*/ 2147483646 h 90"/>
                <a:gd name="T74" fmla="*/ 2147483646 w 108"/>
                <a:gd name="T75" fmla="*/ 2147483646 h 90"/>
                <a:gd name="T76" fmla="*/ 2147483646 w 108"/>
                <a:gd name="T77" fmla="*/ 2147483646 h 90"/>
                <a:gd name="T78" fmla="*/ 2147483646 w 108"/>
                <a:gd name="T79" fmla="*/ 2147483646 h 90"/>
                <a:gd name="T80" fmla="*/ 2147483646 w 108"/>
                <a:gd name="T81" fmla="*/ 2147483646 h 9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08"/>
                <a:gd name="T124" fmla="*/ 0 h 90"/>
                <a:gd name="T125" fmla="*/ 108 w 108"/>
                <a:gd name="T126" fmla="*/ 90 h 9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08" h="90">
                  <a:moveTo>
                    <a:pt x="1" y="68"/>
                  </a:moveTo>
                  <a:lnTo>
                    <a:pt x="0" y="67"/>
                  </a:lnTo>
                  <a:lnTo>
                    <a:pt x="0" y="63"/>
                  </a:lnTo>
                  <a:lnTo>
                    <a:pt x="0" y="62"/>
                  </a:lnTo>
                  <a:lnTo>
                    <a:pt x="0" y="60"/>
                  </a:lnTo>
                  <a:lnTo>
                    <a:pt x="1" y="57"/>
                  </a:lnTo>
                  <a:lnTo>
                    <a:pt x="1" y="52"/>
                  </a:lnTo>
                  <a:lnTo>
                    <a:pt x="2" y="51"/>
                  </a:lnTo>
                  <a:lnTo>
                    <a:pt x="3" y="50"/>
                  </a:lnTo>
                  <a:lnTo>
                    <a:pt x="3" y="49"/>
                  </a:lnTo>
                  <a:lnTo>
                    <a:pt x="4" y="48"/>
                  </a:lnTo>
                  <a:lnTo>
                    <a:pt x="5" y="47"/>
                  </a:lnTo>
                  <a:lnTo>
                    <a:pt x="5" y="45"/>
                  </a:lnTo>
                  <a:lnTo>
                    <a:pt x="9" y="41"/>
                  </a:lnTo>
                  <a:lnTo>
                    <a:pt x="10" y="37"/>
                  </a:lnTo>
                  <a:lnTo>
                    <a:pt x="13" y="32"/>
                  </a:lnTo>
                  <a:lnTo>
                    <a:pt x="16" y="23"/>
                  </a:lnTo>
                  <a:lnTo>
                    <a:pt x="18" y="19"/>
                  </a:lnTo>
                  <a:lnTo>
                    <a:pt x="20" y="13"/>
                  </a:lnTo>
                  <a:lnTo>
                    <a:pt x="23" y="5"/>
                  </a:lnTo>
                  <a:lnTo>
                    <a:pt x="24" y="3"/>
                  </a:lnTo>
                  <a:lnTo>
                    <a:pt x="24" y="1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30" y="1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5"/>
                  </a:lnTo>
                  <a:lnTo>
                    <a:pt x="36" y="7"/>
                  </a:lnTo>
                  <a:lnTo>
                    <a:pt x="35" y="8"/>
                  </a:lnTo>
                  <a:lnTo>
                    <a:pt x="35" y="12"/>
                  </a:lnTo>
                  <a:lnTo>
                    <a:pt x="36" y="14"/>
                  </a:lnTo>
                  <a:lnTo>
                    <a:pt x="39" y="15"/>
                  </a:lnTo>
                  <a:lnTo>
                    <a:pt x="43" y="16"/>
                  </a:lnTo>
                  <a:lnTo>
                    <a:pt x="46" y="15"/>
                  </a:lnTo>
                  <a:lnTo>
                    <a:pt x="48" y="16"/>
                  </a:lnTo>
                  <a:lnTo>
                    <a:pt x="53" y="17"/>
                  </a:lnTo>
                  <a:lnTo>
                    <a:pt x="54" y="18"/>
                  </a:lnTo>
                  <a:lnTo>
                    <a:pt x="59" y="18"/>
                  </a:lnTo>
                  <a:lnTo>
                    <a:pt x="61" y="18"/>
                  </a:lnTo>
                  <a:lnTo>
                    <a:pt x="62" y="19"/>
                  </a:lnTo>
                  <a:lnTo>
                    <a:pt x="65" y="19"/>
                  </a:lnTo>
                  <a:lnTo>
                    <a:pt x="66" y="19"/>
                  </a:lnTo>
                  <a:lnTo>
                    <a:pt x="68" y="18"/>
                  </a:lnTo>
                  <a:lnTo>
                    <a:pt x="69" y="18"/>
                  </a:lnTo>
                  <a:lnTo>
                    <a:pt x="71" y="19"/>
                  </a:lnTo>
                  <a:lnTo>
                    <a:pt x="72" y="18"/>
                  </a:lnTo>
                  <a:lnTo>
                    <a:pt x="74" y="18"/>
                  </a:lnTo>
                  <a:lnTo>
                    <a:pt x="75" y="19"/>
                  </a:lnTo>
                  <a:lnTo>
                    <a:pt x="76" y="19"/>
                  </a:lnTo>
                  <a:lnTo>
                    <a:pt x="77" y="19"/>
                  </a:lnTo>
                  <a:lnTo>
                    <a:pt x="79" y="19"/>
                  </a:lnTo>
                  <a:lnTo>
                    <a:pt x="80" y="18"/>
                  </a:lnTo>
                  <a:lnTo>
                    <a:pt x="104" y="24"/>
                  </a:lnTo>
                  <a:lnTo>
                    <a:pt x="104" y="25"/>
                  </a:lnTo>
                  <a:lnTo>
                    <a:pt x="105" y="27"/>
                  </a:lnTo>
                  <a:lnTo>
                    <a:pt x="107" y="27"/>
                  </a:lnTo>
                  <a:lnTo>
                    <a:pt x="108" y="28"/>
                  </a:lnTo>
                  <a:lnTo>
                    <a:pt x="108" y="31"/>
                  </a:lnTo>
                  <a:lnTo>
                    <a:pt x="102" y="40"/>
                  </a:lnTo>
                  <a:lnTo>
                    <a:pt x="101" y="41"/>
                  </a:lnTo>
                  <a:lnTo>
                    <a:pt x="101" y="42"/>
                  </a:lnTo>
                  <a:lnTo>
                    <a:pt x="100" y="43"/>
                  </a:lnTo>
                  <a:lnTo>
                    <a:pt x="98" y="44"/>
                  </a:lnTo>
                  <a:lnTo>
                    <a:pt x="95" y="49"/>
                  </a:lnTo>
                  <a:lnTo>
                    <a:pt x="94" y="51"/>
                  </a:lnTo>
                  <a:lnTo>
                    <a:pt x="95" y="52"/>
                  </a:lnTo>
                  <a:lnTo>
                    <a:pt x="97" y="53"/>
                  </a:lnTo>
                  <a:lnTo>
                    <a:pt x="98" y="54"/>
                  </a:lnTo>
                  <a:lnTo>
                    <a:pt x="97" y="55"/>
                  </a:lnTo>
                  <a:lnTo>
                    <a:pt x="97" y="56"/>
                  </a:lnTo>
                  <a:lnTo>
                    <a:pt x="96" y="56"/>
                  </a:lnTo>
                  <a:lnTo>
                    <a:pt x="96" y="58"/>
                  </a:lnTo>
                  <a:lnTo>
                    <a:pt x="95" y="60"/>
                  </a:lnTo>
                  <a:lnTo>
                    <a:pt x="88" y="90"/>
                  </a:lnTo>
                  <a:lnTo>
                    <a:pt x="52" y="81"/>
                  </a:lnTo>
                  <a:lnTo>
                    <a:pt x="1" y="68"/>
                  </a:lnTo>
                  <a:close/>
                </a:path>
              </a:pathLst>
            </a:custGeom>
            <a:grpFill/>
            <a:ln w="22225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3" name="Freeform 47">
              <a:extLst>
                <a:ext uri="{FF2B5EF4-FFF2-40B4-BE49-F238E27FC236}">
                  <a16:creationId xmlns:a16="http://schemas.microsoft.com/office/drawing/2014/main" id="{4FA74B0B-DDF1-4FEB-82F5-BD9233F7C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7886" y="2665384"/>
              <a:ext cx="547632" cy="836622"/>
            </a:xfrm>
            <a:custGeom>
              <a:avLst/>
              <a:gdLst>
                <a:gd name="T0" fmla="*/ 2147483646 w 81"/>
                <a:gd name="T1" fmla="*/ 2147483646 h 130"/>
                <a:gd name="T2" fmla="*/ 2147483646 w 81"/>
                <a:gd name="T3" fmla="*/ 2147483646 h 130"/>
                <a:gd name="T4" fmla="*/ 2147483646 w 81"/>
                <a:gd name="T5" fmla="*/ 2147483646 h 130"/>
                <a:gd name="T6" fmla="*/ 2147483646 w 81"/>
                <a:gd name="T7" fmla="*/ 2147483646 h 130"/>
                <a:gd name="T8" fmla="*/ 2147483646 w 81"/>
                <a:gd name="T9" fmla="*/ 2147483646 h 130"/>
                <a:gd name="T10" fmla="*/ 2147483646 w 81"/>
                <a:gd name="T11" fmla="*/ 2147483646 h 130"/>
                <a:gd name="T12" fmla="*/ 2147483646 w 81"/>
                <a:gd name="T13" fmla="*/ 2147483646 h 130"/>
                <a:gd name="T14" fmla="*/ 2147483646 w 81"/>
                <a:gd name="T15" fmla="*/ 2147483646 h 130"/>
                <a:gd name="T16" fmla="*/ 2147483646 w 81"/>
                <a:gd name="T17" fmla="*/ 2147483646 h 130"/>
                <a:gd name="T18" fmla="*/ 2147483646 w 81"/>
                <a:gd name="T19" fmla="*/ 2147483646 h 130"/>
                <a:gd name="T20" fmla="*/ 2147483646 w 81"/>
                <a:gd name="T21" fmla="*/ 2147483646 h 130"/>
                <a:gd name="T22" fmla="*/ 2147483646 w 81"/>
                <a:gd name="T23" fmla="*/ 2147483646 h 130"/>
                <a:gd name="T24" fmla="*/ 2147483646 w 81"/>
                <a:gd name="T25" fmla="*/ 2147483646 h 130"/>
                <a:gd name="T26" fmla="*/ 2147483646 w 81"/>
                <a:gd name="T27" fmla="*/ 2147483646 h 130"/>
                <a:gd name="T28" fmla="*/ 2147483646 w 81"/>
                <a:gd name="T29" fmla="*/ 0 h 130"/>
                <a:gd name="T30" fmla="*/ 2147483646 w 81"/>
                <a:gd name="T31" fmla="*/ 2147483646 h 130"/>
                <a:gd name="T32" fmla="*/ 2147483646 w 81"/>
                <a:gd name="T33" fmla="*/ 2147483646 h 130"/>
                <a:gd name="T34" fmla="*/ 2147483646 w 81"/>
                <a:gd name="T35" fmla="*/ 2147483646 h 130"/>
                <a:gd name="T36" fmla="*/ 2147483646 w 81"/>
                <a:gd name="T37" fmla="*/ 2147483646 h 130"/>
                <a:gd name="T38" fmla="*/ 2147483646 w 81"/>
                <a:gd name="T39" fmla="*/ 2147483646 h 130"/>
                <a:gd name="T40" fmla="*/ 2147483646 w 81"/>
                <a:gd name="T41" fmla="*/ 2147483646 h 130"/>
                <a:gd name="T42" fmla="*/ 2147483646 w 81"/>
                <a:gd name="T43" fmla="*/ 2147483646 h 130"/>
                <a:gd name="T44" fmla="*/ 2147483646 w 81"/>
                <a:gd name="T45" fmla="*/ 2147483646 h 130"/>
                <a:gd name="T46" fmla="*/ 2147483646 w 81"/>
                <a:gd name="T47" fmla="*/ 2147483646 h 130"/>
                <a:gd name="T48" fmla="*/ 2147483646 w 81"/>
                <a:gd name="T49" fmla="*/ 2147483646 h 130"/>
                <a:gd name="T50" fmla="*/ 2147483646 w 81"/>
                <a:gd name="T51" fmla="*/ 2147483646 h 130"/>
                <a:gd name="T52" fmla="*/ 2147483646 w 81"/>
                <a:gd name="T53" fmla="*/ 2147483646 h 130"/>
                <a:gd name="T54" fmla="*/ 2147483646 w 81"/>
                <a:gd name="T55" fmla="*/ 2147483646 h 130"/>
                <a:gd name="T56" fmla="*/ 2147483646 w 81"/>
                <a:gd name="T57" fmla="*/ 2147483646 h 130"/>
                <a:gd name="T58" fmla="*/ 2147483646 w 81"/>
                <a:gd name="T59" fmla="*/ 2147483646 h 130"/>
                <a:gd name="T60" fmla="*/ 2147483646 w 81"/>
                <a:gd name="T61" fmla="*/ 2147483646 h 130"/>
                <a:gd name="T62" fmla="*/ 2147483646 w 81"/>
                <a:gd name="T63" fmla="*/ 2147483646 h 130"/>
                <a:gd name="T64" fmla="*/ 2147483646 w 81"/>
                <a:gd name="T65" fmla="*/ 2147483646 h 130"/>
                <a:gd name="T66" fmla="*/ 2147483646 w 81"/>
                <a:gd name="T67" fmla="*/ 2147483646 h 130"/>
                <a:gd name="T68" fmla="*/ 2147483646 w 81"/>
                <a:gd name="T69" fmla="*/ 2147483646 h 130"/>
                <a:gd name="T70" fmla="*/ 2147483646 w 81"/>
                <a:gd name="T71" fmla="*/ 2147483646 h 130"/>
                <a:gd name="T72" fmla="*/ 2147483646 w 81"/>
                <a:gd name="T73" fmla="*/ 2147483646 h 130"/>
                <a:gd name="T74" fmla="*/ 2147483646 w 81"/>
                <a:gd name="T75" fmla="*/ 2147483646 h 130"/>
                <a:gd name="T76" fmla="*/ 2147483646 w 81"/>
                <a:gd name="T77" fmla="*/ 2147483646 h 130"/>
                <a:gd name="T78" fmla="*/ 2147483646 w 81"/>
                <a:gd name="T79" fmla="*/ 2147483646 h 130"/>
                <a:gd name="T80" fmla="*/ 2147483646 w 81"/>
                <a:gd name="T81" fmla="*/ 2147483646 h 130"/>
                <a:gd name="T82" fmla="*/ 2147483646 w 81"/>
                <a:gd name="T83" fmla="*/ 2147483646 h 130"/>
                <a:gd name="T84" fmla="*/ 2147483646 w 81"/>
                <a:gd name="T85" fmla="*/ 2147483646 h 130"/>
                <a:gd name="T86" fmla="*/ 2147483646 w 81"/>
                <a:gd name="T87" fmla="*/ 2147483646 h 130"/>
                <a:gd name="T88" fmla="*/ 2147483646 w 81"/>
                <a:gd name="T89" fmla="*/ 2147483646 h 130"/>
                <a:gd name="T90" fmla="*/ 2147483646 w 81"/>
                <a:gd name="T91" fmla="*/ 2147483646 h 130"/>
                <a:gd name="T92" fmla="*/ 2147483646 w 81"/>
                <a:gd name="T93" fmla="*/ 2147483646 h 130"/>
                <a:gd name="T94" fmla="*/ 2147483646 w 81"/>
                <a:gd name="T95" fmla="*/ 2147483646 h 130"/>
                <a:gd name="T96" fmla="*/ 0 w 81"/>
                <a:gd name="T97" fmla="*/ 2147483646 h 13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1"/>
                <a:gd name="T148" fmla="*/ 0 h 130"/>
                <a:gd name="T149" fmla="*/ 81 w 81"/>
                <a:gd name="T150" fmla="*/ 130 h 13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1" h="130">
                  <a:moveTo>
                    <a:pt x="0" y="116"/>
                  </a:moveTo>
                  <a:lnTo>
                    <a:pt x="7" y="86"/>
                  </a:lnTo>
                  <a:lnTo>
                    <a:pt x="8" y="84"/>
                  </a:lnTo>
                  <a:lnTo>
                    <a:pt x="8" y="82"/>
                  </a:lnTo>
                  <a:lnTo>
                    <a:pt x="9" y="82"/>
                  </a:lnTo>
                  <a:lnTo>
                    <a:pt x="9" y="81"/>
                  </a:lnTo>
                  <a:lnTo>
                    <a:pt x="10" y="80"/>
                  </a:lnTo>
                  <a:lnTo>
                    <a:pt x="9" y="79"/>
                  </a:lnTo>
                  <a:lnTo>
                    <a:pt x="7" y="78"/>
                  </a:lnTo>
                  <a:lnTo>
                    <a:pt x="6" y="77"/>
                  </a:lnTo>
                  <a:lnTo>
                    <a:pt x="7" y="75"/>
                  </a:lnTo>
                  <a:lnTo>
                    <a:pt x="10" y="70"/>
                  </a:lnTo>
                  <a:lnTo>
                    <a:pt x="12" y="69"/>
                  </a:lnTo>
                  <a:lnTo>
                    <a:pt x="13" y="68"/>
                  </a:lnTo>
                  <a:lnTo>
                    <a:pt x="13" y="67"/>
                  </a:lnTo>
                  <a:lnTo>
                    <a:pt x="14" y="66"/>
                  </a:lnTo>
                  <a:lnTo>
                    <a:pt x="20" y="57"/>
                  </a:lnTo>
                  <a:lnTo>
                    <a:pt x="20" y="54"/>
                  </a:lnTo>
                  <a:lnTo>
                    <a:pt x="19" y="53"/>
                  </a:lnTo>
                  <a:lnTo>
                    <a:pt x="17" y="53"/>
                  </a:lnTo>
                  <a:lnTo>
                    <a:pt x="16" y="51"/>
                  </a:lnTo>
                  <a:lnTo>
                    <a:pt x="16" y="50"/>
                  </a:lnTo>
                  <a:lnTo>
                    <a:pt x="16" y="48"/>
                  </a:lnTo>
                  <a:lnTo>
                    <a:pt x="16" y="47"/>
                  </a:lnTo>
                  <a:lnTo>
                    <a:pt x="17" y="46"/>
                  </a:lnTo>
                  <a:lnTo>
                    <a:pt x="16" y="45"/>
                  </a:lnTo>
                  <a:lnTo>
                    <a:pt x="16" y="43"/>
                  </a:lnTo>
                  <a:lnTo>
                    <a:pt x="26" y="0"/>
                  </a:lnTo>
                  <a:lnTo>
                    <a:pt x="37" y="3"/>
                  </a:lnTo>
                  <a:lnTo>
                    <a:pt x="34" y="19"/>
                  </a:lnTo>
                  <a:lnTo>
                    <a:pt x="36" y="23"/>
                  </a:lnTo>
                  <a:lnTo>
                    <a:pt x="36" y="26"/>
                  </a:lnTo>
                  <a:lnTo>
                    <a:pt x="36" y="28"/>
                  </a:lnTo>
                  <a:lnTo>
                    <a:pt x="35" y="29"/>
                  </a:lnTo>
                  <a:lnTo>
                    <a:pt x="36" y="30"/>
                  </a:lnTo>
                  <a:lnTo>
                    <a:pt x="37" y="31"/>
                  </a:lnTo>
                  <a:lnTo>
                    <a:pt x="40" y="34"/>
                  </a:lnTo>
                  <a:lnTo>
                    <a:pt x="42" y="39"/>
                  </a:lnTo>
                  <a:lnTo>
                    <a:pt x="42" y="41"/>
                  </a:lnTo>
                  <a:lnTo>
                    <a:pt x="43" y="43"/>
                  </a:lnTo>
                  <a:lnTo>
                    <a:pt x="45" y="43"/>
                  </a:lnTo>
                  <a:lnTo>
                    <a:pt x="45" y="45"/>
                  </a:lnTo>
                  <a:lnTo>
                    <a:pt x="48" y="45"/>
                  </a:lnTo>
                  <a:lnTo>
                    <a:pt x="49" y="46"/>
                  </a:lnTo>
                  <a:lnTo>
                    <a:pt x="46" y="51"/>
                  </a:lnTo>
                  <a:lnTo>
                    <a:pt x="46" y="52"/>
                  </a:lnTo>
                  <a:lnTo>
                    <a:pt x="45" y="53"/>
                  </a:lnTo>
                  <a:lnTo>
                    <a:pt x="45" y="56"/>
                  </a:lnTo>
                  <a:lnTo>
                    <a:pt x="45" y="57"/>
                  </a:lnTo>
                  <a:lnTo>
                    <a:pt x="43" y="59"/>
                  </a:lnTo>
                  <a:lnTo>
                    <a:pt x="43" y="60"/>
                  </a:lnTo>
                  <a:lnTo>
                    <a:pt x="43" y="61"/>
                  </a:lnTo>
                  <a:lnTo>
                    <a:pt x="43" y="62"/>
                  </a:lnTo>
                  <a:lnTo>
                    <a:pt x="45" y="65"/>
                  </a:lnTo>
                  <a:lnTo>
                    <a:pt x="46" y="65"/>
                  </a:lnTo>
                  <a:lnTo>
                    <a:pt x="49" y="62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51" y="63"/>
                  </a:lnTo>
                  <a:lnTo>
                    <a:pt x="52" y="64"/>
                  </a:lnTo>
                  <a:lnTo>
                    <a:pt x="52" y="66"/>
                  </a:lnTo>
                  <a:lnTo>
                    <a:pt x="52" y="69"/>
                  </a:lnTo>
                  <a:lnTo>
                    <a:pt x="52" y="72"/>
                  </a:lnTo>
                  <a:lnTo>
                    <a:pt x="54" y="74"/>
                  </a:lnTo>
                  <a:lnTo>
                    <a:pt x="54" y="75"/>
                  </a:lnTo>
                  <a:lnTo>
                    <a:pt x="53" y="76"/>
                  </a:lnTo>
                  <a:lnTo>
                    <a:pt x="54" y="78"/>
                  </a:lnTo>
                  <a:lnTo>
                    <a:pt x="56" y="78"/>
                  </a:lnTo>
                  <a:lnTo>
                    <a:pt x="57" y="80"/>
                  </a:lnTo>
                  <a:lnTo>
                    <a:pt x="57" y="81"/>
                  </a:lnTo>
                  <a:lnTo>
                    <a:pt x="57" y="83"/>
                  </a:lnTo>
                  <a:lnTo>
                    <a:pt x="57" y="84"/>
                  </a:lnTo>
                  <a:lnTo>
                    <a:pt x="58" y="86"/>
                  </a:lnTo>
                  <a:lnTo>
                    <a:pt x="59" y="87"/>
                  </a:lnTo>
                  <a:lnTo>
                    <a:pt x="60" y="85"/>
                  </a:lnTo>
                  <a:lnTo>
                    <a:pt x="61" y="84"/>
                  </a:lnTo>
                  <a:lnTo>
                    <a:pt x="63" y="85"/>
                  </a:lnTo>
                  <a:lnTo>
                    <a:pt x="65" y="86"/>
                  </a:lnTo>
                  <a:lnTo>
                    <a:pt x="66" y="85"/>
                  </a:lnTo>
                  <a:lnTo>
                    <a:pt x="67" y="84"/>
                  </a:lnTo>
                  <a:lnTo>
                    <a:pt x="67" y="85"/>
                  </a:lnTo>
                  <a:lnTo>
                    <a:pt x="71" y="85"/>
                  </a:lnTo>
                  <a:lnTo>
                    <a:pt x="72" y="86"/>
                  </a:lnTo>
                  <a:lnTo>
                    <a:pt x="73" y="86"/>
                  </a:lnTo>
                  <a:lnTo>
                    <a:pt x="76" y="86"/>
                  </a:lnTo>
                  <a:lnTo>
                    <a:pt x="76" y="84"/>
                  </a:lnTo>
                  <a:lnTo>
                    <a:pt x="77" y="83"/>
                  </a:lnTo>
                  <a:lnTo>
                    <a:pt x="79" y="85"/>
                  </a:lnTo>
                  <a:lnTo>
                    <a:pt x="79" y="87"/>
                  </a:lnTo>
                  <a:lnTo>
                    <a:pt x="81" y="88"/>
                  </a:lnTo>
                  <a:lnTo>
                    <a:pt x="75" y="130"/>
                  </a:lnTo>
                  <a:lnTo>
                    <a:pt x="74" y="130"/>
                  </a:lnTo>
                  <a:lnTo>
                    <a:pt x="37" y="124"/>
                  </a:lnTo>
                  <a:lnTo>
                    <a:pt x="0" y="116"/>
                  </a:lnTo>
                  <a:close/>
                </a:path>
              </a:pathLst>
            </a:custGeom>
            <a:grpFill/>
            <a:ln w="22225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4" name="Freeform 48">
              <a:extLst>
                <a:ext uri="{FF2B5EF4-FFF2-40B4-BE49-F238E27FC236}">
                  <a16:creationId xmlns:a16="http://schemas.microsoft.com/office/drawing/2014/main" id="{945B1A6C-CEEC-42F6-B1EE-D1467FBF95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496" y="2685178"/>
              <a:ext cx="932954" cy="559508"/>
            </a:xfrm>
            <a:custGeom>
              <a:avLst/>
              <a:gdLst>
                <a:gd name="T0" fmla="*/ 2147483646 w 138"/>
                <a:gd name="T1" fmla="*/ 2147483646 h 87"/>
                <a:gd name="T2" fmla="*/ 2147483646 w 138"/>
                <a:gd name="T3" fmla="*/ 2147483646 h 87"/>
                <a:gd name="T4" fmla="*/ 2147483646 w 138"/>
                <a:gd name="T5" fmla="*/ 2147483646 h 87"/>
                <a:gd name="T6" fmla="*/ 2147483646 w 138"/>
                <a:gd name="T7" fmla="*/ 2147483646 h 87"/>
                <a:gd name="T8" fmla="*/ 2147483646 w 138"/>
                <a:gd name="T9" fmla="*/ 2147483646 h 87"/>
                <a:gd name="T10" fmla="*/ 2147483646 w 138"/>
                <a:gd name="T11" fmla="*/ 2147483646 h 87"/>
                <a:gd name="T12" fmla="*/ 2147483646 w 138"/>
                <a:gd name="T13" fmla="*/ 2147483646 h 87"/>
                <a:gd name="T14" fmla="*/ 2147483646 w 138"/>
                <a:gd name="T15" fmla="*/ 2147483646 h 87"/>
                <a:gd name="T16" fmla="*/ 2147483646 w 138"/>
                <a:gd name="T17" fmla="*/ 2147483646 h 87"/>
                <a:gd name="T18" fmla="*/ 2147483646 w 138"/>
                <a:gd name="T19" fmla="*/ 2147483646 h 87"/>
                <a:gd name="T20" fmla="*/ 2147483646 w 138"/>
                <a:gd name="T21" fmla="*/ 2147483646 h 87"/>
                <a:gd name="T22" fmla="*/ 2147483646 w 138"/>
                <a:gd name="T23" fmla="*/ 2147483646 h 87"/>
                <a:gd name="T24" fmla="*/ 2147483646 w 138"/>
                <a:gd name="T25" fmla="*/ 2147483646 h 87"/>
                <a:gd name="T26" fmla="*/ 2147483646 w 138"/>
                <a:gd name="T27" fmla="*/ 2147483646 h 87"/>
                <a:gd name="T28" fmla="*/ 2147483646 w 138"/>
                <a:gd name="T29" fmla="*/ 2147483646 h 87"/>
                <a:gd name="T30" fmla="*/ 2147483646 w 138"/>
                <a:gd name="T31" fmla="*/ 2147483646 h 87"/>
                <a:gd name="T32" fmla="*/ 2147483646 w 138"/>
                <a:gd name="T33" fmla="*/ 2147483646 h 87"/>
                <a:gd name="T34" fmla="*/ 2147483646 w 138"/>
                <a:gd name="T35" fmla="*/ 2147483646 h 87"/>
                <a:gd name="T36" fmla="*/ 2147483646 w 138"/>
                <a:gd name="T37" fmla="*/ 2147483646 h 87"/>
                <a:gd name="T38" fmla="*/ 2147483646 w 138"/>
                <a:gd name="T39" fmla="*/ 2147483646 h 87"/>
                <a:gd name="T40" fmla="*/ 2147483646 w 138"/>
                <a:gd name="T41" fmla="*/ 2147483646 h 87"/>
                <a:gd name="T42" fmla="*/ 2147483646 w 138"/>
                <a:gd name="T43" fmla="*/ 2147483646 h 87"/>
                <a:gd name="T44" fmla="*/ 2147483646 w 138"/>
                <a:gd name="T45" fmla="*/ 2147483646 h 87"/>
                <a:gd name="T46" fmla="*/ 2147483646 w 138"/>
                <a:gd name="T47" fmla="*/ 2147483646 h 87"/>
                <a:gd name="T48" fmla="*/ 2147483646 w 138"/>
                <a:gd name="T49" fmla="*/ 2147483646 h 87"/>
                <a:gd name="T50" fmla="*/ 2147483646 w 138"/>
                <a:gd name="T51" fmla="*/ 2147483646 h 87"/>
                <a:gd name="T52" fmla="*/ 2147483646 w 138"/>
                <a:gd name="T53" fmla="*/ 2147483646 h 87"/>
                <a:gd name="T54" fmla="*/ 2147483646 w 138"/>
                <a:gd name="T55" fmla="*/ 2147483646 h 87"/>
                <a:gd name="T56" fmla="*/ 2147483646 w 138"/>
                <a:gd name="T57" fmla="*/ 2147483646 h 87"/>
                <a:gd name="T58" fmla="*/ 2147483646 w 138"/>
                <a:gd name="T59" fmla="*/ 2147483646 h 87"/>
                <a:gd name="T60" fmla="*/ 2147483646 w 138"/>
                <a:gd name="T61" fmla="*/ 2147483646 h 87"/>
                <a:gd name="T62" fmla="*/ 2147483646 w 138"/>
                <a:gd name="T63" fmla="*/ 2147483646 h 87"/>
                <a:gd name="T64" fmla="*/ 2147483646 w 138"/>
                <a:gd name="T65" fmla="*/ 0 h 87"/>
                <a:gd name="T66" fmla="*/ 2147483646 w 138"/>
                <a:gd name="T67" fmla="*/ 2147483646 h 87"/>
                <a:gd name="T68" fmla="*/ 2147483646 w 138"/>
                <a:gd name="T69" fmla="*/ 2147483646 h 87"/>
                <a:gd name="T70" fmla="*/ 2147483646 w 138"/>
                <a:gd name="T71" fmla="*/ 2147483646 h 8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38"/>
                <a:gd name="T109" fmla="*/ 0 h 87"/>
                <a:gd name="T110" fmla="*/ 138 w 138"/>
                <a:gd name="T111" fmla="*/ 87 h 8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38" h="87">
                  <a:moveTo>
                    <a:pt x="132" y="87"/>
                  </a:moveTo>
                  <a:lnTo>
                    <a:pt x="48" y="77"/>
                  </a:lnTo>
                  <a:lnTo>
                    <a:pt x="47" y="85"/>
                  </a:lnTo>
                  <a:lnTo>
                    <a:pt x="45" y="84"/>
                  </a:lnTo>
                  <a:lnTo>
                    <a:pt x="45" y="82"/>
                  </a:lnTo>
                  <a:lnTo>
                    <a:pt x="43" y="80"/>
                  </a:lnTo>
                  <a:lnTo>
                    <a:pt x="42" y="81"/>
                  </a:lnTo>
                  <a:lnTo>
                    <a:pt x="42" y="83"/>
                  </a:lnTo>
                  <a:lnTo>
                    <a:pt x="39" y="83"/>
                  </a:lnTo>
                  <a:lnTo>
                    <a:pt x="38" y="83"/>
                  </a:lnTo>
                  <a:lnTo>
                    <a:pt x="37" y="82"/>
                  </a:lnTo>
                  <a:lnTo>
                    <a:pt x="33" y="82"/>
                  </a:lnTo>
                  <a:lnTo>
                    <a:pt x="33" y="81"/>
                  </a:lnTo>
                  <a:lnTo>
                    <a:pt x="32" y="82"/>
                  </a:lnTo>
                  <a:lnTo>
                    <a:pt x="31" y="83"/>
                  </a:lnTo>
                  <a:lnTo>
                    <a:pt x="29" y="82"/>
                  </a:lnTo>
                  <a:lnTo>
                    <a:pt x="27" y="81"/>
                  </a:lnTo>
                  <a:lnTo>
                    <a:pt x="26" y="82"/>
                  </a:lnTo>
                  <a:lnTo>
                    <a:pt x="25" y="84"/>
                  </a:lnTo>
                  <a:lnTo>
                    <a:pt x="24" y="83"/>
                  </a:lnTo>
                  <a:lnTo>
                    <a:pt x="23" y="81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7"/>
                  </a:lnTo>
                  <a:lnTo>
                    <a:pt x="22" y="75"/>
                  </a:lnTo>
                  <a:lnTo>
                    <a:pt x="20" y="75"/>
                  </a:lnTo>
                  <a:lnTo>
                    <a:pt x="19" y="73"/>
                  </a:lnTo>
                  <a:lnTo>
                    <a:pt x="20" y="72"/>
                  </a:lnTo>
                  <a:lnTo>
                    <a:pt x="20" y="71"/>
                  </a:lnTo>
                  <a:lnTo>
                    <a:pt x="18" y="69"/>
                  </a:lnTo>
                  <a:lnTo>
                    <a:pt x="18" y="66"/>
                  </a:lnTo>
                  <a:lnTo>
                    <a:pt x="18" y="63"/>
                  </a:lnTo>
                  <a:lnTo>
                    <a:pt x="18" y="61"/>
                  </a:lnTo>
                  <a:lnTo>
                    <a:pt x="17" y="60"/>
                  </a:lnTo>
                  <a:lnTo>
                    <a:pt x="16" y="59"/>
                  </a:lnTo>
                  <a:lnTo>
                    <a:pt x="16" y="58"/>
                  </a:lnTo>
                  <a:lnTo>
                    <a:pt x="15" y="59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9" y="59"/>
                  </a:lnTo>
                  <a:lnTo>
                    <a:pt x="9" y="58"/>
                  </a:lnTo>
                  <a:lnTo>
                    <a:pt x="9" y="57"/>
                  </a:lnTo>
                  <a:lnTo>
                    <a:pt x="9" y="56"/>
                  </a:lnTo>
                  <a:lnTo>
                    <a:pt x="11" y="54"/>
                  </a:lnTo>
                  <a:lnTo>
                    <a:pt x="11" y="53"/>
                  </a:lnTo>
                  <a:lnTo>
                    <a:pt x="11" y="50"/>
                  </a:lnTo>
                  <a:lnTo>
                    <a:pt x="12" y="49"/>
                  </a:lnTo>
                  <a:lnTo>
                    <a:pt x="12" y="48"/>
                  </a:lnTo>
                  <a:lnTo>
                    <a:pt x="15" y="43"/>
                  </a:lnTo>
                  <a:lnTo>
                    <a:pt x="14" y="42"/>
                  </a:lnTo>
                  <a:lnTo>
                    <a:pt x="11" y="42"/>
                  </a:lnTo>
                  <a:lnTo>
                    <a:pt x="11" y="40"/>
                  </a:lnTo>
                  <a:lnTo>
                    <a:pt x="9" y="40"/>
                  </a:lnTo>
                  <a:lnTo>
                    <a:pt x="8" y="38"/>
                  </a:lnTo>
                  <a:lnTo>
                    <a:pt x="8" y="36"/>
                  </a:lnTo>
                  <a:lnTo>
                    <a:pt x="6" y="31"/>
                  </a:lnTo>
                  <a:lnTo>
                    <a:pt x="3" y="28"/>
                  </a:lnTo>
                  <a:lnTo>
                    <a:pt x="2" y="27"/>
                  </a:lnTo>
                  <a:lnTo>
                    <a:pt x="1" y="26"/>
                  </a:lnTo>
                  <a:lnTo>
                    <a:pt x="2" y="25"/>
                  </a:lnTo>
                  <a:lnTo>
                    <a:pt x="2" y="23"/>
                  </a:lnTo>
                  <a:lnTo>
                    <a:pt x="2" y="20"/>
                  </a:lnTo>
                  <a:lnTo>
                    <a:pt x="0" y="16"/>
                  </a:lnTo>
                  <a:lnTo>
                    <a:pt x="3" y="0"/>
                  </a:lnTo>
                  <a:lnTo>
                    <a:pt x="15" y="2"/>
                  </a:lnTo>
                  <a:lnTo>
                    <a:pt x="49" y="8"/>
                  </a:lnTo>
                  <a:lnTo>
                    <a:pt x="84" y="13"/>
                  </a:lnTo>
                  <a:lnTo>
                    <a:pt x="138" y="19"/>
                  </a:lnTo>
                  <a:lnTo>
                    <a:pt x="133" y="70"/>
                  </a:lnTo>
                  <a:lnTo>
                    <a:pt x="132" y="87"/>
                  </a:lnTo>
                  <a:close/>
                </a:path>
              </a:pathLst>
            </a:custGeom>
            <a:grpFill/>
            <a:ln w="22225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5" name="Freeform 49">
              <a:extLst>
                <a:ext uri="{FF2B5EF4-FFF2-40B4-BE49-F238E27FC236}">
                  <a16:creationId xmlns:a16="http://schemas.microsoft.com/office/drawing/2014/main" id="{6A0B9CC6-4604-4CDF-912A-507F0BB5E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6669" y="3354212"/>
              <a:ext cx="580622" cy="856416"/>
            </a:xfrm>
            <a:custGeom>
              <a:avLst/>
              <a:gdLst>
                <a:gd name="T0" fmla="*/ 2147483646 w 86"/>
                <a:gd name="T1" fmla="*/ 0 h 133"/>
                <a:gd name="T2" fmla="*/ 0 w 86"/>
                <a:gd name="T3" fmla="*/ 2147483646 h 133"/>
                <a:gd name="T4" fmla="*/ 2147483646 w 86"/>
                <a:gd name="T5" fmla="*/ 2147483646 h 133"/>
                <a:gd name="T6" fmla="*/ 2147483646 w 86"/>
                <a:gd name="T7" fmla="*/ 2147483646 h 133"/>
                <a:gd name="T8" fmla="*/ 2147483646 w 86"/>
                <a:gd name="T9" fmla="*/ 2147483646 h 133"/>
                <a:gd name="T10" fmla="*/ 2147483646 w 86"/>
                <a:gd name="T11" fmla="*/ 2147483646 h 133"/>
                <a:gd name="T12" fmla="*/ 2147483646 w 86"/>
                <a:gd name="T13" fmla="*/ 2147483646 h 133"/>
                <a:gd name="T14" fmla="*/ 2147483646 w 86"/>
                <a:gd name="T15" fmla="*/ 2147483646 h 133"/>
                <a:gd name="T16" fmla="*/ 2147483646 w 86"/>
                <a:gd name="T17" fmla="*/ 2147483646 h 133"/>
                <a:gd name="T18" fmla="*/ 2147483646 w 86"/>
                <a:gd name="T19" fmla="*/ 2147483646 h 133"/>
                <a:gd name="T20" fmla="*/ 2147483646 w 86"/>
                <a:gd name="T21" fmla="*/ 2147483646 h 133"/>
                <a:gd name="T22" fmla="*/ 2147483646 w 86"/>
                <a:gd name="T23" fmla="*/ 2147483646 h 133"/>
                <a:gd name="T24" fmla="*/ 2147483646 w 86"/>
                <a:gd name="T25" fmla="*/ 2147483646 h 133"/>
                <a:gd name="T26" fmla="*/ 2147483646 w 86"/>
                <a:gd name="T27" fmla="*/ 2147483646 h 133"/>
                <a:gd name="T28" fmla="*/ 2147483646 w 86"/>
                <a:gd name="T29" fmla="*/ 2147483646 h 133"/>
                <a:gd name="T30" fmla="*/ 2147483646 w 86"/>
                <a:gd name="T31" fmla="*/ 2147483646 h 133"/>
                <a:gd name="T32" fmla="*/ 2147483646 w 86"/>
                <a:gd name="T33" fmla="*/ 2147483646 h 133"/>
                <a:gd name="T34" fmla="*/ 2147483646 w 86"/>
                <a:gd name="T35" fmla="*/ 2147483646 h 133"/>
                <a:gd name="T36" fmla="*/ 2147483646 w 86"/>
                <a:gd name="T37" fmla="*/ 2147483646 h 133"/>
                <a:gd name="T38" fmla="*/ 2147483646 w 86"/>
                <a:gd name="T39" fmla="*/ 2147483646 h 133"/>
                <a:gd name="T40" fmla="*/ 2147483646 w 86"/>
                <a:gd name="T41" fmla="*/ 0 h 133"/>
                <a:gd name="T42" fmla="*/ 2147483646 w 86"/>
                <a:gd name="T43" fmla="*/ 0 h 13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6"/>
                <a:gd name="T67" fmla="*/ 0 h 133"/>
                <a:gd name="T68" fmla="*/ 86 w 86"/>
                <a:gd name="T69" fmla="*/ 133 h 13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6" h="133">
                  <a:moveTo>
                    <a:pt x="13" y="0"/>
                  </a:moveTo>
                  <a:lnTo>
                    <a:pt x="0" y="51"/>
                  </a:lnTo>
                  <a:lnTo>
                    <a:pt x="56" y="133"/>
                  </a:lnTo>
                  <a:lnTo>
                    <a:pt x="56" y="132"/>
                  </a:lnTo>
                  <a:lnTo>
                    <a:pt x="56" y="131"/>
                  </a:lnTo>
                  <a:lnTo>
                    <a:pt x="57" y="127"/>
                  </a:lnTo>
                  <a:lnTo>
                    <a:pt x="57" y="126"/>
                  </a:lnTo>
                  <a:lnTo>
                    <a:pt x="57" y="118"/>
                  </a:lnTo>
                  <a:lnTo>
                    <a:pt x="57" y="115"/>
                  </a:lnTo>
                  <a:lnTo>
                    <a:pt x="57" y="114"/>
                  </a:lnTo>
                  <a:lnTo>
                    <a:pt x="60" y="114"/>
                  </a:lnTo>
                  <a:lnTo>
                    <a:pt x="62" y="114"/>
                  </a:lnTo>
                  <a:lnTo>
                    <a:pt x="63" y="115"/>
                  </a:lnTo>
                  <a:lnTo>
                    <a:pt x="63" y="116"/>
                  </a:lnTo>
                  <a:lnTo>
                    <a:pt x="64" y="117"/>
                  </a:lnTo>
                  <a:lnTo>
                    <a:pt x="66" y="117"/>
                  </a:lnTo>
                  <a:lnTo>
                    <a:pt x="68" y="110"/>
                  </a:lnTo>
                  <a:lnTo>
                    <a:pt x="70" y="101"/>
                  </a:lnTo>
                  <a:lnTo>
                    <a:pt x="86" y="17"/>
                  </a:lnTo>
                  <a:lnTo>
                    <a:pt x="49" y="9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22225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6" name="Freeform 50">
              <a:extLst>
                <a:ext uri="{FF2B5EF4-FFF2-40B4-BE49-F238E27FC236}">
                  <a16:creationId xmlns:a16="http://schemas.microsoft.com/office/drawing/2014/main" id="{29661D41-16F1-4A32-9F95-4961E22E4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0175" y="4004772"/>
              <a:ext cx="616250" cy="682231"/>
            </a:xfrm>
            <a:custGeom>
              <a:avLst/>
              <a:gdLst>
                <a:gd name="T0" fmla="*/ 2147483646 w 91"/>
                <a:gd name="T1" fmla="*/ 2147483646 h 106"/>
                <a:gd name="T2" fmla="*/ 2147483646 w 91"/>
                <a:gd name="T3" fmla="*/ 2147483646 h 106"/>
                <a:gd name="T4" fmla="*/ 2147483646 w 91"/>
                <a:gd name="T5" fmla="*/ 0 h 106"/>
                <a:gd name="T6" fmla="*/ 2147483646 w 91"/>
                <a:gd name="T7" fmla="*/ 0 h 106"/>
                <a:gd name="T8" fmla="*/ 2147483646 w 91"/>
                <a:gd name="T9" fmla="*/ 2147483646 h 106"/>
                <a:gd name="T10" fmla="*/ 2147483646 w 91"/>
                <a:gd name="T11" fmla="*/ 2147483646 h 106"/>
                <a:gd name="T12" fmla="*/ 2147483646 w 91"/>
                <a:gd name="T13" fmla="*/ 2147483646 h 106"/>
                <a:gd name="T14" fmla="*/ 2147483646 w 91"/>
                <a:gd name="T15" fmla="*/ 2147483646 h 106"/>
                <a:gd name="T16" fmla="*/ 2147483646 w 91"/>
                <a:gd name="T17" fmla="*/ 2147483646 h 106"/>
                <a:gd name="T18" fmla="*/ 2147483646 w 91"/>
                <a:gd name="T19" fmla="*/ 2147483646 h 106"/>
                <a:gd name="T20" fmla="*/ 2147483646 w 91"/>
                <a:gd name="T21" fmla="*/ 2147483646 h 106"/>
                <a:gd name="T22" fmla="*/ 2147483646 w 91"/>
                <a:gd name="T23" fmla="*/ 2147483646 h 106"/>
                <a:gd name="T24" fmla="*/ 2147483646 w 91"/>
                <a:gd name="T25" fmla="*/ 2147483646 h 106"/>
                <a:gd name="T26" fmla="*/ 2147483646 w 91"/>
                <a:gd name="T27" fmla="*/ 2147483646 h 106"/>
                <a:gd name="T28" fmla="*/ 2147483646 w 91"/>
                <a:gd name="T29" fmla="*/ 2147483646 h 106"/>
                <a:gd name="T30" fmla="*/ 2147483646 w 91"/>
                <a:gd name="T31" fmla="*/ 2147483646 h 106"/>
                <a:gd name="T32" fmla="*/ 2147483646 w 91"/>
                <a:gd name="T33" fmla="*/ 2147483646 h 106"/>
                <a:gd name="T34" fmla="*/ 2147483646 w 91"/>
                <a:gd name="T35" fmla="*/ 2147483646 h 106"/>
                <a:gd name="T36" fmla="*/ 2147483646 w 91"/>
                <a:gd name="T37" fmla="*/ 2147483646 h 106"/>
                <a:gd name="T38" fmla="*/ 2147483646 w 91"/>
                <a:gd name="T39" fmla="*/ 2147483646 h 106"/>
                <a:gd name="T40" fmla="*/ 2147483646 w 91"/>
                <a:gd name="T41" fmla="*/ 2147483646 h 106"/>
                <a:gd name="T42" fmla="*/ 2147483646 w 91"/>
                <a:gd name="T43" fmla="*/ 2147483646 h 106"/>
                <a:gd name="T44" fmla="*/ 2147483646 w 91"/>
                <a:gd name="T45" fmla="*/ 2147483646 h 106"/>
                <a:gd name="T46" fmla="*/ 2147483646 w 91"/>
                <a:gd name="T47" fmla="*/ 2147483646 h 106"/>
                <a:gd name="T48" fmla="*/ 2147483646 w 91"/>
                <a:gd name="T49" fmla="*/ 2147483646 h 106"/>
                <a:gd name="T50" fmla="*/ 2147483646 w 91"/>
                <a:gd name="T51" fmla="*/ 2147483646 h 106"/>
                <a:gd name="T52" fmla="*/ 2147483646 w 91"/>
                <a:gd name="T53" fmla="*/ 2147483646 h 106"/>
                <a:gd name="T54" fmla="*/ 2147483646 w 91"/>
                <a:gd name="T55" fmla="*/ 2147483646 h 106"/>
                <a:gd name="T56" fmla="*/ 2147483646 w 91"/>
                <a:gd name="T57" fmla="*/ 2147483646 h 106"/>
                <a:gd name="T58" fmla="*/ 2147483646 w 91"/>
                <a:gd name="T59" fmla="*/ 2147483646 h 106"/>
                <a:gd name="T60" fmla="*/ 2147483646 w 91"/>
                <a:gd name="T61" fmla="*/ 2147483646 h 106"/>
                <a:gd name="T62" fmla="*/ 2147483646 w 91"/>
                <a:gd name="T63" fmla="*/ 2147483646 h 106"/>
                <a:gd name="T64" fmla="*/ 2147483646 w 91"/>
                <a:gd name="T65" fmla="*/ 2147483646 h 106"/>
                <a:gd name="T66" fmla="*/ 2147483646 w 91"/>
                <a:gd name="T67" fmla="*/ 2147483646 h 106"/>
                <a:gd name="T68" fmla="*/ 2147483646 w 91"/>
                <a:gd name="T69" fmla="*/ 2147483646 h 106"/>
                <a:gd name="T70" fmla="*/ 2147483646 w 91"/>
                <a:gd name="T71" fmla="*/ 2147483646 h 106"/>
                <a:gd name="T72" fmla="*/ 2147483646 w 91"/>
                <a:gd name="T73" fmla="*/ 2147483646 h 106"/>
                <a:gd name="T74" fmla="*/ 2147483646 w 91"/>
                <a:gd name="T75" fmla="*/ 2147483646 h 106"/>
                <a:gd name="T76" fmla="*/ 2147483646 w 91"/>
                <a:gd name="T77" fmla="*/ 2147483646 h 106"/>
                <a:gd name="T78" fmla="*/ 2147483646 w 91"/>
                <a:gd name="T79" fmla="*/ 2147483646 h 106"/>
                <a:gd name="T80" fmla="*/ 2147483646 w 91"/>
                <a:gd name="T81" fmla="*/ 2147483646 h 106"/>
                <a:gd name="T82" fmla="*/ 2147483646 w 91"/>
                <a:gd name="T83" fmla="*/ 2147483646 h 106"/>
                <a:gd name="T84" fmla="*/ 2147483646 w 91"/>
                <a:gd name="T85" fmla="*/ 2147483646 h 106"/>
                <a:gd name="T86" fmla="*/ 2147483646 w 91"/>
                <a:gd name="T87" fmla="*/ 2147483646 h 106"/>
                <a:gd name="T88" fmla="*/ 2147483646 w 91"/>
                <a:gd name="T89" fmla="*/ 2147483646 h 106"/>
                <a:gd name="T90" fmla="*/ 2147483646 w 91"/>
                <a:gd name="T91" fmla="*/ 2147483646 h 106"/>
                <a:gd name="T92" fmla="*/ 2147483646 w 91"/>
                <a:gd name="T93" fmla="*/ 2147483646 h 106"/>
                <a:gd name="T94" fmla="*/ 2147483646 w 91"/>
                <a:gd name="T95" fmla="*/ 2147483646 h 106"/>
                <a:gd name="T96" fmla="*/ 2147483646 w 91"/>
                <a:gd name="T97" fmla="*/ 2147483646 h 106"/>
                <a:gd name="T98" fmla="*/ 0 w 91"/>
                <a:gd name="T99" fmla="*/ 2147483646 h 106"/>
                <a:gd name="T100" fmla="*/ 2147483646 w 91"/>
                <a:gd name="T101" fmla="*/ 2147483646 h 106"/>
                <a:gd name="T102" fmla="*/ 2147483646 w 91"/>
                <a:gd name="T103" fmla="*/ 2147483646 h 106"/>
                <a:gd name="T104" fmla="*/ 2147483646 w 91"/>
                <a:gd name="T105" fmla="*/ 2147483646 h 106"/>
                <a:gd name="T106" fmla="*/ 2147483646 w 91"/>
                <a:gd name="T107" fmla="*/ 2147483646 h 10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1"/>
                <a:gd name="T163" fmla="*/ 0 h 106"/>
                <a:gd name="T164" fmla="*/ 91 w 91"/>
                <a:gd name="T165" fmla="*/ 106 h 10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1" h="106">
                  <a:moveTo>
                    <a:pt x="78" y="106"/>
                  </a:moveTo>
                  <a:lnTo>
                    <a:pt x="91" y="10"/>
                  </a:lnTo>
                  <a:lnTo>
                    <a:pt x="25" y="0"/>
                  </a:lnTo>
                  <a:lnTo>
                    <a:pt x="23" y="9"/>
                  </a:lnTo>
                  <a:lnTo>
                    <a:pt x="21" y="16"/>
                  </a:lnTo>
                  <a:lnTo>
                    <a:pt x="19" y="16"/>
                  </a:lnTo>
                  <a:lnTo>
                    <a:pt x="18" y="15"/>
                  </a:lnTo>
                  <a:lnTo>
                    <a:pt x="18" y="14"/>
                  </a:lnTo>
                  <a:lnTo>
                    <a:pt x="17" y="13"/>
                  </a:lnTo>
                  <a:lnTo>
                    <a:pt x="15" y="13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2" y="17"/>
                  </a:lnTo>
                  <a:lnTo>
                    <a:pt x="12" y="25"/>
                  </a:lnTo>
                  <a:lnTo>
                    <a:pt x="12" y="26"/>
                  </a:lnTo>
                  <a:lnTo>
                    <a:pt x="11" y="30"/>
                  </a:lnTo>
                  <a:lnTo>
                    <a:pt x="11" y="31"/>
                  </a:lnTo>
                  <a:lnTo>
                    <a:pt x="11" y="32"/>
                  </a:lnTo>
                  <a:lnTo>
                    <a:pt x="11" y="34"/>
                  </a:lnTo>
                  <a:lnTo>
                    <a:pt x="11" y="35"/>
                  </a:lnTo>
                  <a:lnTo>
                    <a:pt x="11" y="36"/>
                  </a:lnTo>
                  <a:lnTo>
                    <a:pt x="12" y="38"/>
                  </a:lnTo>
                  <a:lnTo>
                    <a:pt x="12" y="39"/>
                  </a:lnTo>
                  <a:lnTo>
                    <a:pt x="12" y="41"/>
                  </a:lnTo>
                  <a:lnTo>
                    <a:pt x="13" y="43"/>
                  </a:lnTo>
                  <a:lnTo>
                    <a:pt x="14" y="44"/>
                  </a:lnTo>
                  <a:lnTo>
                    <a:pt x="15" y="46"/>
                  </a:lnTo>
                  <a:lnTo>
                    <a:pt x="14" y="46"/>
                  </a:lnTo>
                  <a:lnTo>
                    <a:pt x="12" y="47"/>
                  </a:lnTo>
                  <a:lnTo>
                    <a:pt x="10" y="48"/>
                  </a:lnTo>
                  <a:lnTo>
                    <a:pt x="9" y="50"/>
                  </a:lnTo>
                  <a:lnTo>
                    <a:pt x="7" y="55"/>
                  </a:lnTo>
                  <a:lnTo>
                    <a:pt x="5" y="58"/>
                  </a:lnTo>
                  <a:lnTo>
                    <a:pt x="3" y="58"/>
                  </a:lnTo>
                  <a:lnTo>
                    <a:pt x="3" y="59"/>
                  </a:lnTo>
                  <a:lnTo>
                    <a:pt x="4" y="60"/>
                  </a:lnTo>
                  <a:lnTo>
                    <a:pt x="3" y="61"/>
                  </a:lnTo>
                  <a:lnTo>
                    <a:pt x="3" y="63"/>
                  </a:lnTo>
                  <a:lnTo>
                    <a:pt x="3" y="64"/>
                  </a:lnTo>
                  <a:lnTo>
                    <a:pt x="5" y="66"/>
                  </a:lnTo>
                  <a:lnTo>
                    <a:pt x="6" y="67"/>
                  </a:lnTo>
                  <a:lnTo>
                    <a:pt x="5" y="67"/>
                  </a:lnTo>
                  <a:lnTo>
                    <a:pt x="5" y="69"/>
                  </a:lnTo>
                  <a:lnTo>
                    <a:pt x="4" y="70"/>
                  </a:lnTo>
                  <a:lnTo>
                    <a:pt x="3" y="70"/>
                  </a:lnTo>
                  <a:lnTo>
                    <a:pt x="1" y="69"/>
                  </a:lnTo>
                  <a:lnTo>
                    <a:pt x="0" y="73"/>
                  </a:lnTo>
                  <a:lnTo>
                    <a:pt x="49" y="102"/>
                  </a:lnTo>
                  <a:lnTo>
                    <a:pt x="78" y="106"/>
                  </a:lnTo>
                  <a:close/>
                </a:path>
              </a:pathLst>
            </a:custGeom>
            <a:grpFill/>
            <a:ln w="22225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Freeform 51">
              <a:extLst>
                <a:ext uri="{FF2B5EF4-FFF2-40B4-BE49-F238E27FC236}">
                  <a16:creationId xmlns:a16="http://schemas.microsoft.com/office/drawing/2014/main" id="{FD05F963-553C-41A4-AF8C-B41891115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3008" y="2788106"/>
              <a:ext cx="600415" cy="642643"/>
            </a:xfrm>
            <a:custGeom>
              <a:avLst/>
              <a:gdLst>
                <a:gd name="T0" fmla="*/ 2147483646 w 89"/>
                <a:gd name="T1" fmla="*/ 2147483646 h 100"/>
                <a:gd name="T2" fmla="*/ 2147483646 w 89"/>
                <a:gd name="T3" fmla="*/ 2147483646 h 100"/>
                <a:gd name="T4" fmla="*/ 2147483646 w 89"/>
                <a:gd name="T5" fmla="*/ 2147483646 h 100"/>
                <a:gd name="T6" fmla="*/ 2147483646 w 89"/>
                <a:gd name="T7" fmla="*/ 2147483646 h 100"/>
                <a:gd name="T8" fmla="*/ 2147483646 w 89"/>
                <a:gd name="T9" fmla="*/ 2147483646 h 100"/>
                <a:gd name="T10" fmla="*/ 2147483646 w 89"/>
                <a:gd name="T11" fmla="*/ 2147483646 h 100"/>
                <a:gd name="T12" fmla="*/ 2147483646 w 89"/>
                <a:gd name="T13" fmla="*/ 2147483646 h 100"/>
                <a:gd name="T14" fmla="*/ 2147483646 w 89"/>
                <a:gd name="T15" fmla="*/ 2147483646 h 100"/>
                <a:gd name="T16" fmla="*/ 0 w 89"/>
                <a:gd name="T17" fmla="*/ 2147483646 h 100"/>
                <a:gd name="T18" fmla="*/ 2147483646 w 89"/>
                <a:gd name="T19" fmla="*/ 2147483646 h 100"/>
                <a:gd name="T20" fmla="*/ 0 w 89"/>
                <a:gd name="T21" fmla="*/ 2147483646 h 100"/>
                <a:gd name="T22" fmla="*/ 2147483646 w 89"/>
                <a:gd name="T23" fmla="*/ 2147483646 h 100"/>
                <a:gd name="T24" fmla="*/ 2147483646 w 89"/>
                <a:gd name="T25" fmla="*/ 2147483646 h 100"/>
                <a:gd name="T26" fmla="*/ 2147483646 w 89"/>
                <a:gd name="T27" fmla="*/ 2147483646 h 100"/>
                <a:gd name="T28" fmla="*/ 2147483646 w 89"/>
                <a:gd name="T29" fmla="*/ 2147483646 h 100"/>
                <a:gd name="T30" fmla="*/ 2147483646 w 89"/>
                <a:gd name="T31" fmla="*/ 2147483646 h 100"/>
                <a:gd name="T32" fmla="*/ 2147483646 w 89"/>
                <a:gd name="T33" fmla="*/ 2147483646 h 100"/>
                <a:gd name="T34" fmla="*/ 2147483646 w 89"/>
                <a:gd name="T35" fmla="*/ 2147483646 h 100"/>
                <a:gd name="T36" fmla="*/ 2147483646 w 89"/>
                <a:gd name="T37" fmla="*/ 2147483646 h 100"/>
                <a:gd name="T38" fmla="*/ 2147483646 w 89"/>
                <a:gd name="T39" fmla="*/ 2147483646 h 100"/>
                <a:gd name="T40" fmla="*/ 2147483646 w 89"/>
                <a:gd name="T41" fmla="*/ 2147483646 h 100"/>
                <a:gd name="T42" fmla="*/ 2147483646 w 89"/>
                <a:gd name="T43" fmla="*/ 2147483646 h 100"/>
                <a:gd name="T44" fmla="*/ 2147483646 w 89"/>
                <a:gd name="T45" fmla="*/ 2147483646 h 100"/>
                <a:gd name="T46" fmla="*/ 2147483646 w 89"/>
                <a:gd name="T47" fmla="*/ 2147483646 h 100"/>
                <a:gd name="T48" fmla="*/ 2147483646 w 89"/>
                <a:gd name="T49" fmla="*/ 2147483646 h 100"/>
                <a:gd name="T50" fmla="*/ 2147483646 w 89"/>
                <a:gd name="T51" fmla="*/ 2147483646 h 100"/>
                <a:gd name="T52" fmla="*/ 2147483646 w 89"/>
                <a:gd name="T53" fmla="*/ 2147483646 h 100"/>
                <a:gd name="T54" fmla="*/ 2147483646 w 89"/>
                <a:gd name="T55" fmla="*/ 2147483646 h 100"/>
                <a:gd name="T56" fmla="*/ 2147483646 w 89"/>
                <a:gd name="T57" fmla="*/ 2147483646 h 100"/>
                <a:gd name="T58" fmla="*/ 2147483646 w 89"/>
                <a:gd name="T59" fmla="*/ 2147483646 h 100"/>
                <a:gd name="T60" fmla="*/ 2147483646 w 89"/>
                <a:gd name="T61" fmla="*/ 2147483646 h 100"/>
                <a:gd name="T62" fmla="*/ 2147483646 w 89"/>
                <a:gd name="T63" fmla="*/ 2147483646 h 100"/>
                <a:gd name="T64" fmla="*/ 2147483646 w 89"/>
                <a:gd name="T65" fmla="*/ 2147483646 h 100"/>
                <a:gd name="T66" fmla="*/ 2147483646 w 89"/>
                <a:gd name="T67" fmla="*/ 2147483646 h 100"/>
                <a:gd name="T68" fmla="*/ 2147483646 w 89"/>
                <a:gd name="T69" fmla="*/ 2147483646 h 100"/>
                <a:gd name="T70" fmla="*/ 2147483646 w 89"/>
                <a:gd name="T71" fmla="*/ 2147483646 h 100"/>
                <a:gd name="T72" fmla="*/ 2147483646 w 89"/>
                <a:gd name="T73" fmla="*/ 2147483646 h 100"/>
                <a:gd name="T74" fmla="*/ 2147483646 w 89"/>
                <a:gd name="T75" fmla="*/ 2147483646 h 100"/>
                <a:gd name="T76" fmla="*/ 2147483646 w 89"/>
                <a:gd name="T77" fmla="*/ 2147483646 h 100"/>
                <a:gd name="T78" fmla="*/ 2147483646 w 89"/>
                <a:gd name="T79" fmla="*/ 2147483646 h 100"/>
                <a:gd name="T80" fmla="*/ 2147483646 w 89"/>
                <a:gd name="T81" fmla="*/ 2147483646 h 100"/>
                <a:gd name="T82" fmla="*/ 2147483646 w 89"/>
                <a:gd name="T83" fmla="*/ 2147483646 h 100"/>
                <a:gd name="T84" fmla="*/ 2147483646 w 89"/>
                <a:gd name="T85" fmla="*/ 2147483646 h 100"/>
                <a:gd name="T86" fmla="*/ 2147483646 w 89"/>
                <a:gd name="T87" fmla="*/ 2147483646 h 100"/>
                <a:gd name="T88" fmla="*/ 2147483646 w 89"/>
                <a:gd name="T89" fmla="*/ 2147483646 h 100"/>
                <a:gd name="T90" fmla="*/ 2147483646 w 89"/>
                <a:gd name="T91" fmla="*/ 2147483646 h 100"/>
                <a:gd name="T92" fmla="*/ 2147483646 w 89"/>
                <a:gd name="T93" fmla="*/ 2147483646 h 100"/>
                <a:gd name="T94" fmla="*/ 2147483646 w 89"/>
                <a:gd name="T95" fmla="*/ 2147483646 h 100"/>
                <a:gd name="T96" fmla="*/ 2147483646 w 89"/>
                <a:gd name="T97" fmla="*/ 2147483646 h 100"/>
                <a:gd name="T98" fmla="*/ 2147483646 w 89"/>
                <a:gd name="T99" fmla="*/ 2147483646 h 100"/>
                <a:gd name="T100" fmla="*/ 2147483646 w 89"/>
                <a:gd name="T101" fmla="*/ 2147483646 h 100"/>
                <a:gd name="T102" fmla="*/ 2147483646 w 89"/>
                <a:gd name="T103" fmla="*/ 2147483646 h 100"/>
                <a:gd name="T104" fmla="*/ 2147483646 w 89"/>
                <a:gd name="T105" fmla="*/ 2147483646 h 10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9"/>
                <a:gd name="T160" fmla="*/ 0 h 100"/>
                <a:gd name="T161" fmla="*/ 89 w 89"/>
                <a:gd name="T162" fmla="*/ 100 h 10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9" h="100">
                  <a:moveTo>
                    <a:pt x="8" y="100"/>
                  </a:moveTo>
                  <a:lnTo>
                    <a:pt x="8" y="69"/>
                  </a:lnTo>
                  <a:lnTo>
                    <a:pt x="4" y="65"/>
                  </a:lnTo>
                  <a:lnTo>
                    <a:pt x="4" y="64"/>
                  </a:lnTo>
                  <a:lnTo>
                    <a:pt x="6" y="61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7" y="54"/>
                  </a:lnTo>
                  <a:lnTo>
                    <a:pt x="5" y="47"/>
                  </a:lnTo>
                  <a:lnTo>
                    <a:pt x="5" y="46"/>
                  </a:lnTo>
                  <a:lnTo>
                    <a:pt x="5" y="43"/>
                  </a:lnTo>
                  <a:lnTo>
                    <a:pt x="4" y="41"/>
                  </a:lnTo>
                  <a:lnTo>
                    <a:pt x="4" y="33"/>
                  </a:lnTo>
                  <a:lnTo>
                    <a:pt x="3" y="28"/>
                  </a:lnTo>
                  <a:lnTo>
                    <a:pt x="2" y="26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8"/>
                  </a:lnTo>
                  <a:lnTo>
                    <a:pt x="0" y="7"/>
                  </a:lnTo>
                  <a:lnTo>
                    <a:pt x="23" y="7"/>
                  </a:lnTo>
                  <a:lnTo>
                    <a:pt x="23" y="3"/>
                  </a:lnTo>
                  <a:lnTo>
                    <a:pt x="23" y="0"/>
                  </a:lnTo>
                  <a:lnTo>
                    <a:pt x="25" y="1"/>
                  </a:lnTo>
                  <a:lnTo>
                    <a:pt x="27" y="2"/>
                  </a:lnTo>
                  <a:lnTo>
                    <a:pt x="28" y="5"/>
                  </a:lnTo>
                  <a:lnTo>
                    <a:pt x="28" y="8"/>
                  </a:lnTo>
                  <a:lnTo>
                    <a:pt x="28" y="10"/>
                  </a:lnTo>
                  <a:lnTo>
                    <a:pt x="31" y="12"/>
                  </a:lnTo>
                  <a:lnTo>
                    <a:pt x="32" y="12"/>
                  </a:lnTo>
                  <a:lnTo>
                    <a:pt x="33" y="12"/>
                  </a:lnTo>
                  <a:lnTo>
                    <a:pt x="34" y="13"/>
                  </a:lnTo>
                  <a:lnTo>
                    <a:pt x="36" y="13"/>
                  </a:lnTo>
                  <a:lnTo>
                    <a:pt x="38" y="13"/>
                  </a:lnTo>
                  <a:lnTo>
                    <a:pt x="39" y="14"/>
                  </a:lnTo>
                  <a:lnTo>
                    <a:pt x="42" y="14"/>
                  </a:lnTo>
                  <a:lnTo>
                    <a:pt x="43" y="13"/>
                  </a:lnTo>
                  <a:lnTo>
                    <a:pt x="48" y="13"/>
                  </a:lnTo>
                  <a:lnTo>
                    <a:pt x="51" y="14"/>
                  </a:lnTo>
                  <a:lnTo>
                    <a:pt x="52" y="14"/>
                  </a:lnTo>
                  <a:lnTo>
                    <a:pt x="52" y="15"/>
                  </a:lnTo>
                  <a:lnTo>
                    <a:pt x="53" y="15"/>
                  </a:lnTo>
                  <a:lnTo>
                    <a:pt x="54" y="16"/>
                  </a:lnTo>
                  <a:lnTo>
                    <a:pt x="54" y="18"/>
                  </a:lnTo>
                  <a:lnTo>
                    <a:pt x="55" y="19"/>
                  </a:lnTo>
                  <a:lnTo>
                    <a:pt x="57" y="17"/>
                  </a:lnTo>
                  <a:lnTo>
                    <a:pt x="59" y="17"/>
                  </a:lnTo>
                  <a:lnTo>
                    <a:pt x="60" y="19"/>
                  </a:lnTo>
                  <a:lnTo>
                    <a:pt x="62" y="19"/>
                  </a:lnTo>
                  <a:lnTo>
                    <a:pt x="63" y="20"/>
                  </a:lnTo>
                  <a:lnTo>
                    <a:pt x="64" y="21"/>
                  </a:lnTo>
                  <a:lnTo>
                    <a:pt x="66" y="21"/>
                  </a:lnTo>
                  <a:lnTo>
                    <a:pt x="68" y="21"/>
                  </a:lnTo>
                  <a:lnTo>
                    <a:pt x="72" y="18"/>
                  </a:lnTo>
                  <a:lnTo>
                    <a:pt x="73" y="18"/>
                  </a:lnTo>
                  <a:lnTo>
                    <a:pt x="74" y="20"/>
                  </a:lnTo>
                  <a:lnTo>
                    <a:pt x="81" y="20"/>
                  </a:lnTo>
                  <a:lnTo>
                    <a:pt x="82" y="20"/>
                  </a:lnTo>
                  <a:lnTo>
                    <a:pt x="83" y="20"/>
                  </a:lnTo>
                  <a:lnTo>
                    <a:pt x="84" y="22"/>
                  </a:lnTo>
                  <a:lnTo>
                    <a:pt x="86" y="21"/>
                  </a:lnTo>
                  <a:lnTo>
                    <a:pt x="89" y="21"/>
                  </a:lnTo>
                  <a:lnTo>
                    <a:pt x="87" y="22"/>
                  </a:lnTo>
                  <a:lnTo>
                    <a:pt x="83" y="25"/>
                  </a:lnTo>
                  <a:lnTo>
                    <a:pt x="81" y="25"/>
                  </a:lnTo>
                  <a:lnTo>
                    <a:pt x="79" y="26"/>
                  </a:lnTo>
                  <a:lnTo>
                    <a:pt x="78" y="28"/>
                  </a:lnTo>
                  <a:lnTo>
                    <a:pt x="74" y="29"/>
                  </a:lnTo>
                  <a:lnTo>
                    <a:pt x="73" y="30"/>
                  </a:lnTo>
                  <a:lnTo>
                    <a:pt x="67" y="36"/>
                  </a:lnTo>
                  <a:lnTo>
                    <a:pt x="59" y="44"/>
                  </a:lnTo>
                  <a:lnTo>
                    <a:pt x="58" y="45"/>
                  </a:lnTo>
                  <a:lnTo>
                    <a:pt x="57" y="46"/>
                  </a:lnTo>
                  <a:lnTo>
                    <a:pt x="58" y="55"/>
                  </a:lnTo>
                  <a:lnTo>
                    <a:pt x="57" y="56"/>
                  </a:lnTo>
                  <a:lnTo>
                    <a:pt x="56" y="56"/>
                  </a:lnTo>
                  <a:lnTo>
                    <a:pt x="52" y="59"/>
                  </a:lnTo>
                  <a:lnTo>
                    <a:pt x="52" y="61"/>
                  </a:lnTo>
                  <a:lnTo>
                    <a:pt x="51" y="64"/>
                  </a:lnTo>
                  <a:lnTo>
                    <a:pt x="52" y="65"/>
                  </a:lnTo>
                  <a:lnTo>
                    <a:pt x="54" y="67"/>
                  </a:lnTo>
                  <a:lnTo>
                    <a:pt x="53" y="69"/>
                  </a:lnTo>
                  <a:lnTo>
                    <a:pt x="53" y="70"/>
                  </a:lnTo>
                  <a:lnTo>
                    <a:pt x="52" y="73"/>
                  </a:lnTo>
                  <a:lnTo>
                    <a:pt x="52" y="78"/>
                  </a:lnTo>
                  <a:lnTo>
                    <a:pt x="53" y="79"/>
                  </a:lnTo>
                  <a:lnTo>
                    <a:pt x="54" y="80"/>
                  </a:lnTo>
                  <a:lnTo>
                    <a:pt x="55" y="80"/>
                  </a:lnTo>
                  <a:lnTo>
                    <a:pt x="58" y="81"/>
                  </a:lnTo>
                  <a:lnTo>
                    <a:pt x="59" y="82"/>
                  </a:lnTo>
                  <a:lnTo>
                    <a:pt x="59" y="83"/>
                  </a:lnTo>
                  <a:lnTo>
                    <a:pt x="63" y="84"/>
                  </a:lnTo>
                  <a:lnTo>
                    <a:pt x="64" y="87"/>
                  </a:lnTo>
                  <a:lnTo>
                    <a:pt x="68" y="89"/>
                  </a:lnTo>
                  <a:lnTo>
                    <a:pt x="72" y="92"/>
                  </a:lnTo>
                  <a:lnTo>
                    <a:pt x="72" y="93"/>
                  </a:lnTo>
                  <a:lnTo>
                    <a:pt x="72" y="95"/>
                  </a:lnTo>
                  <a:lnTo>
                    <a:pt x="72" y="98"/>
                  </a:lnTo>
                  <a:lnTo>
                    <a:pt x="8" y="100"/>
                  </a:lnTo>
                  <a:close/>
                </a:path>
              </a:pathLst>
            </a:custGeom>
            <a:grpFill/>
            <a:ln w="22225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Freeform 52">
              <a:extLst>
                <a:ext uri="{FF2B5EF4-FFF2-40B4-BE49-F238E27FC236}">
                  <a16:creationId xmlns:a16="http://schemas.microsoft.com/office/drawing/2014/main" id="{D465C113-F0A6-4113-BFA5-7651BFFB5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803" y="4577476"/>
              <a:ext cx="521240" cy="424910"/>
            </a:xfrm>
            <a:custGeom>
              <a:avLst/>
              <a:gdLst>
                <a:gd name="T0" fmla="*/ 2147483646 w 77"/>
                <a:gd name="T1" fmla="*/ 2147483646 h 66"/>
                <a:gd name="T2" fmla="*/ 2147483646 w 77"/>
                <a:gd name="T3" fmla="*/ 2147483646 h 66"/>
                <a:gd name="T4" fmla="*/ 2147483646 w 77"/>
                <a:gd name="T5" fmla="*/ 2147483646 h 66"/>
                <a:gd name="T6" fmla="*/ 2147483646 w 77"/>
                <a:gd name="T7" fmla="*/ 2147483646 h 66"/>
                <a:gd name="T8" fmla="*/ 2147483646 w 77"/>
                <a:gd name="T9" fmla="*/ 2147483646 h 66"/>
                <a:gd name="T10" fmla="*/ 2147483646 w 77"/>
                <a:gd name="T11" fmla="*/ 2147483646 h 66"/>
                <a:gd name="T12" fmla="*/ 2147483646 w 77"/>
                <a:gd name="T13" fmla="*/ 2147483646 h 66"/>
                <a:gd name="T14" fmla="*/ 2147483646 w 77"/>
                <a:gd name="T15" fmla="*/ 2147483646 h 66"/>
                <a:gd name="T16" fmla="*/ 2147483646 w 77"/>
                <a:gd name="T17" fmla="*/ 2147483646 h 66"/>
                <a:gd name="T18" fmla="*/ 2147483646 w 77"/>
                <a:gd name="T19" fmla="*/ 2147483646 h 66"/>
                <a:gd name="T20" fmla="*/ 2147483646 w 77"/>
                <a:gd name="T21" fmla="*/ 2147483646 h 66"/>
                <a:gd name="T22" fmla="*/ 2147483646 w 77"/>
                <a:gd name="T23" fmla="*/ 2147483646 h 66"/>
                <a:gd name="T24" fmla="*/ 2147483646 w 77"/>
                <a:gd name="T25" fmla="*/ 2147483646 h 66"/>
                <a:gd name="T26" fmla="*/ 2147483646 w 77"/>
                <a:gd name="T27" fmla="*/ 2147483646 h 66"/>
                <a:gd name="T28" fmla="*/ 2147483646 w 77"/>
                <a:gd name="T29" fmla="*/ 2147483646 h 66"/>
                <a:gd name="T30" fmla="*/ 2147483646 w 77"/>
                <a:gd name="T31" fmla="*/ 2147483646 h 66"/>
                <a:gd name="T32" fmla="*/ 2147483646 w 77"/>
                <a:gd name="T33" fmla="*/ 2147483646 h 66"/>
                <a:gd name="T34" fmla="*/ 2147483646 w 77"/>
                <a:gd name="T35" fmla="*/ 2147483646 h 66"/>
                <a:gd name="T36" fmla="*/ 2147483646 w 77"/>
                <a:gd name="T37" fmla="*/ 2147483646 h 66"/>
                <a:gd name="T38" fmla="*/ 2147483646 w 77"/>
                <a:gd name="T39" fmla="*/ 2147483646 h 66"/>
                <a:gd name="T40" fmla="*/ 2147483646 w 77"/>
                <a:gd name="T41" fmla="*/ 2147483646 h 66"/>
                <a:gd name="T42" fmla="*/ 2147483646 w 77"/>
                <a:gd name="T43" fmla="*/ 2147483646 h 66"/>
                <a:gd name="T44" fmla="*/ 2147483646 w 77"/>
                <a:gd name="T45" fmla="*/ 2147483646 h 66"/>
                <a:gd name="T46" fmla="*/ 2147483646 w 77"/>
                <a:gd name="T47" fmla="*/ 2147483646 h 66"/>
                <a:gd name="T48" fmla="*/ 2147483646 w 77"/>
                <a:gd name="T49" fmla="*/ 2147483646 h 66"/>
                <a:gd name="T50" fmla="*/ 2147483646 w 77"/>
                <a:gd name="T51" fmla="*/ 2147483646 h 66"/>
                <a:gd name="T52" fmla="*/ 2147483646 w 77"/>
                <a:gd name="T53" fmla="*/ 2147483646 h 66"/>
                <a:gd name="T54" fmla="*/ 2147483646 w 77"/>
                <a:gd name="T55" fmla="*/ 2147483646 h 66"/>
                <a:gd name="T56" fmla="*/ 2147483646 w 77"/>
                <a:gd name="T57" fmla="*/ 2147483646 h 66"/>
                <a:gd name="T58" fmla="*/ 2147483646 w 77"/>
                <a:gd name="T59" fmla="*/ 2147483646 h 66"/>
                <a:gd name="T60" fmla="*/ 2147483646 w 77"/>
                <a:gd name="T61" fmla="*/ 2147483646 h 66"/>
                <a:gd name="T62" fmla="*/ 2147483646 w 77"/>
                <a:gd name="T63" fmla="*/ 2147483646 h 66"/>
                <a:gd name="T64" fmla="*/ 2147483646 w 77"/>
                <a:gd name="T65" fmla="*/ 2147483646 h 66"/>
                <a:gd name="T66" fmla="*/ 2147483646 w 77"/>
                <a:gd name="T67" fmla="*/ 2147483646 h 66"/>
                <a:gd name="T68" fmla="*/ 2147483646 w 77"/>
                <a:gd name="T69" fmla="*/ 2147483646 h 66"/>
                <a:gd name="T70" fmla="*/ 2147483646 w 77"/>
                <a:gd name="T71" fmla="*/ 2147483646 h 66"/>
                <a:gd name="T72" fmla="*/ 2147483646 w 77"/>
                <a:gd name="T73" fmla="*/ 2147483646 h 66"/>
                <a:gd name="T74" fmla="*/ 2147483646 w 77"/>
                <a:gd name="T75" fmla="*/ 2147483646 h 66"/>
                <a:gd name="T76" fmla="*/ 2147483646 w 77"/>
                <a:gd name="T77" fmla="*/ 2147483646 h 66"/>
                <a:gd name="T78" fmla="*/ 2147483646 w 77"/>
                <a:gd name="T79" fmla="*/ 2147483646 h 66"/>
                <a:gd name="T80" fmla="*/ 2147483646 w 77"/>
                <a:gd name="T81" fmla="*/ 2147483646 h 66"/>
                <a:gd name="T82" fmla="*/ 2147483646 w 77"/>
                <a:gd name="T83" fmla="*/ 2147483646 h 66"/>
                <a:gd name="T84" fmla="*/ 0 w 77"/>
                <a:gd name="T85" fmla="*/ 2147483646 h 6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7"/>
                <a:gd name="T130" fmla="*/ 0 h 66"/>
                <a:gd name="T131" fmla="*/ 77 w 77"/>
                <a:gd name="T132" fmla="*/ 66 h 6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7" h="66">
                  <a:moveTo>
                    <a:pt x="0" y="1"/>
                  </a:moveTo>
                  <a:lnTo>
                    <a:pt x="42" y="0"/>
                  </a:lnTo>
                  <a:lnTo>
                    <a:pt x="41" y="1"/>
                  </a:lnTo>
                  <a:lnTo>
                    <a:pt x="43" y="5"/>
                  </a:lnTo>
                  <a:lnTo>
                    <a:pt x="43" y="8"/>
                  </a:lnTo>
                  <a:lnTo>
                    <a:pt x="44" y="10"/>
                  </a:lnTo>
                  <a:lnTo>
                    <a:pt x="45" y="11"/>
                  </a:lnTo>
                  <a:lnTo>
                    <a:pt x="45" y="12"/>
                  </a:lnTo>
                  <a:lnTo>
                    <a:pt x="43" y="13"/>
                  </a:lnTo>
                  <a:lnTo>
                    <a:pt x="43" y="14"/>
                  </a:lnTo>
                  <a:lnTo>
                    <a:pt x="42" y="17"/>
                  </a:lnTo>
                  <a:lnTo>
                    <a:pt x="40" y="22"/>
                  </a:lnTo>
                  <a:lnTo>
                    <a:pt x="37" y="29"/>
                  </a:lnTo>
                  <a:lnTo>
                    <a:pt x="37" y="34"/>
                  </a:lnTo>
                  <a:lnTo>
                    <a:pt x="64" y="33"/>
                  </a:lnTo>
                  <a:lnTo>
                    <a:pt x="64" y="34"/>
                  </a:lnTo>
                  <a:lnTo>
                    <a:pt x="63" y="36"/>
                  </a:lnTo>
                  <a:lnTo>
                    <a:pt x="64" y="40"/>
                  </a:lnTo>
                  <a:lnTo>
                    <a:pt x="66" y="43"/>
                  </a:lnTo>
                  <a:lnTo>
                    <a:pt x="67" y="46"/>
                  </a:lnTo>
                  <a:lnTo>
                    <a:pt x="63" y="45"/>
                  </a:lnTo>
                  <a:lnTo>
                    <a:pt x="60" y="44"/>
                  </a:lnTo>
                  <a:lnTo>
                    <a:pt x="59" y="43"/>
                  </a:lnTo>
                  <a:lnTo>
                    <a:pt x="58" y="44"/>
                  </a:lnTo>
                  <a:lnTo>
                    <a:pt x="55" y="46"/>
                  </a:lnTo>
                  <a:lnTo>
                    <a:pt x="55" y="48"/>
                  </a:lnTo>
                  <a:lnTo>
                    <a:pt x="56" y="49"/>
                  </a:lnTo>
                  <a:lnTo>
                    <a:pt x="58" y="49"/>
                  </a:lnTo>
                  <a:lnTo>
                    <a:pt x="60" y="49"/>
                  </a:lnTo>
                  <a:lnTo>
                    <a:pt x="62" y="48"/>
                  </a:lnTo>
                  <a:lnTo>
                    <a:pt x="63" y="47"/>
                  </a:lnTo>
                  <a:lnTo>
                    <a:pt x="65" y="47"/>
                  </a:lnTo>
                  <a:lnTo>
                    <a:pt x="66" y="47"/>
                  </a:lnTo>
                  <a:lnTo>
                    <a:pt x="66" y="48"/>
                  </a:lnTo>
                  <a:lnTo>
                    <a:pt x="65" y="48"/>
                  </a:lnTo>
                  <a:lnTo>
                    <a:pt x="64" y="49"/>
                  </a:lnTo>
                  <a:lnTo>
                    <a:pt x="65" y="50"/>
                  </a:lnTo>
                  <a:lnTo>
                    <a:pt x="66" y="51"/>
                  </a:lnTo>
                  <a:lnTo>
                    <a:pt x="67" y="51"/>
                  </a:lnTo>
                  <a:lnTo>
                    <a:pt x="68" y="49"/>
                  </a:lnTo>
                  <a:lnTo>
                    <a:pt x="71" y="47"/>
                  </a:lnTo>
                  <a:lnTo>
                    <a:pt x="72" y="47"/>
                  </a:lnTo>
                  <a:lnTo>
                    <a:pt x="73" y="47"/>
                  </a:lnTo>
                  <a:lnTo>
                    <a:pt x="74" y="48"/>
                  </a:lnTo>
                  <a:lnTo>
                    <a:pt x="73" y="49"/>
                  </a:lnTo>
                  <a:lnTo>
                    <a:pt x="74" y="50"/>
                  </a:lnTo>
                  <a:lnTo>
                    <a:pt x="73" y="51"/>
                  </a:lnTo>
                  <a:lnTo>
                    <a:pt x="72" y="51"/>
                  </a:lnTo>
                  <a:lnTo>
                    <a:pt x="70" y="54"/>
                  </a:lnTo>
                  <a:lnTo>
                    <a:pt x="68" y="56"/>
                  </a:lnTo>
                  <a:lnTo>
                    <a:pt x="68" y="57"/>
                  </a:lnTo>
                  <a:lnTo>
                    <a:pt x="68" y="59"/>
                  </a:lnTo>
                  <a:lnTo>
                    <a:pt x="71" y="60"/>
                  </a:lnTo>
                  <a:lnTo>
                    <a:pt x="76" y="62"/>
                  </a:lnTo>
                  <a:lnTo>
                    <a:pt x="77" y="63"/>
                  </a:lnTo>
                  <a:lnTo>
                    <a:pt x="77" y="65"/>
                  </a:lnTo>
                  <a:lnTo>
                    <a:pt x="76" y="65"/>
                  </a:lnTo>
                  <a:lnTo>
                    <a:pt x="72" y="66"/>
                  </a:lnTo>
                  <a:lnTo>
                    <a:pt x="71" y="63"/>
                  </a:lnTo>
                  <a:lnTo>
                    <a:pt x="69" y="62"/>
                  </a:lnTo>
                  <a:lnTo>
                    <a:pt x="65" y="61"/>
                  </a:lnTo>
                  <a:lnTo>
                    <a:pt x="64" y="59"/>
                  </a:lnTo>
                  <a:lnTo>
                    <a:pt x="63" y="59"/>
                  </a:lnTo>
                  <a:lnTo>
                    <a:pt x="62" y="59"/>
                  </a:lnTo>
                  <a:lnTo>
                    <a:pt x="61" y="62"/>
                  </a:lnTo>
                  <a:lnTo>
                    <a:pt x="62" y="63"/>
                  </a:lnTo>
                  <a:lnTo>
                    <a:pt x="60" y="65"/>
                  </a:lnTo>
                  <a:lnTo>
                    <a:pt x="59" y="65"/>
                  </a:lnTo>
                  <a:lnTo>
                    <a:pt x="58" y="63"/>
                  </a:lnTo>
                  <a:lnTo>
                    <a:pt x="57" y="63"/>
                  </a:lnTo>
                  <a:lnTo>
                    <a:pt x="55" y="63"/>
                  </a:lnTo>
                  <a:lnTo>
                    <a:pt x="54" y="63"/>
                  </a:lnTo>
                  <a:lnTo>
                    <a:pt x="52" y="65"/>
                  </a:lnTo>
                  <a:lnTo>
                    <a:pt x="50" y="65"/>
                  </a:lnTo>
                  <a:lnTo>
                    <a:pt x="49" y="64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41" y="59"/>
                  </a:lnTo>
                  <a:lnTo>
                    <a:pt x="39" y="58"/>
                  </a:lnTo>
                  <a:lnTo>
                    <a:pt x="38" y="57"/>
                  </a:lnTo>
                  <a:lnTo>
                    <a:pt x="37" y="57"/>
                  </a:lnTo>
                  <a:lnTo>
                    <a:pt x="37" y="56"/>
                  </a:lnTo>
                  <a:lnTo>
                    <a:pt x="37" y="55"/>
                  </a:lnTo>
                  <a:lnTo>
                    <a:pt x="36" y="56"/>
                  </a:lnTo>
                  <a:lnTo>
                    <a:pt x="34" y="55"/>
                  </a:lnTo>
                  <a:lnTo>
                    <a:pt x="34" y="54"/>
                  </a:lnTo>
                  <a:lnTo>
                    <a:pt x="33" y="54"/>
                  </a:lnTo>
                  <a:lnTo>
                    <a:pt x="30" y="57"/>
                  </a:lnTo>
                  <a:lnTo>
                    <a:pt x="31" y="58"/>
                  </a:lnTo>
                  <a:lnTo>
                    <a:pt x="27" y="59"/>
                  </a:lnTo>
                  <a:lnTo>
                    <a:pt x="19" y="57"/>
                  </a:lnTo>
                  <a:lnTo>
                    <a:pt x="15" y="56"/>
                  </a:lnTo>
                  <a:lnTo>
                    <a:pt x="4" y="57"/>
                  </a:lnTo>
                  <a:lnTo>
                    <a:pt x="4" y="56"/>
                  </a:lnTo>
                  <a:lnTo>
                    <a:pt x="4" y="55"/>
                  </a:lnTo>
                  <a:lnTo>
                    <a:pt x="4" y="54"/>
                  </a:lnTo>
                  <a:lnTo>
                    <a:pt x="5" y="53"/>
                  </a:lnTo>
                  <a:lnTo>
                    <a:pt x="7" y="49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6" y="45"/>
                  </a:lnTo>
                  <a:lnTo>
                    <a:pt x="6" y="44"/>
                  </a:lnTo>
                  <a:lnTo>
                    <a:pt x="6" y="42"/>
                  </a:lnTo>
                  <a:lnTo>
                    <a:pt x="7" y="41"/>
                  </a:lnTo>
                  <a:lnTo>
                    <a:pt x="8" y="40"/>
                  </a:lnTo>
                  <a:lnTo>
                    <a:pt x="9" y="37"/>
                  </a:lnTo>
                  <a:lnTo>
                    <a:pt x="9" y="35"/>
                  </a:lnTo>
                  <a:lnTo>
                    <a:pt x="8" y="32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7" y="29"/>
                  </a:lnTo>
                  <a:lnTo>
                    <a:pt x="6" y="28"/>
                  </a:lnTo>
                  <a:lnTo>
                    <a:pt x="5" y="27"/>
                  </a:lnTo>
                  <a:lnTo>
                    <a:pt x="4" y="26"/>
                  </a:lnTo>
                  <a:lnTo>
                    <a:pt x="4" y="25"/>
                  </a:lnTo>
                  <a:lnTo>
                    <a:pt x="5" y="24"/>
                  </a:lnTo>
                  <a:lnTo>
                    <a:pt x="4" y="21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22225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Freeform 53">
              <a:extLst>
                <a:ext uri="{FF2B5EF4-FFF2-40B4-BE49-F238E27FC236}">
                  <a16:creationId xmlns:a16="http://schemas.microsoft.com/office/drawing/2014/main" id="{94CADBB0-AE5C-4A95-B77E-3B187E729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8619" y="3515202"/>
              <a:ext cx="365527" cy="610972"/>
            </a:xfrm>
            <a:custGeom>
              <a:avLst/>
              <a:gdLst>
                <a:gd name="T0" fmla="*/ 2147483646 w 54"/>
                <a:gd name="T1" fmla="*/ 2147483646 h 95"/>
                <a:gd name="T2" fmla="*/ 2147483646 w 54"/>
                <a:gd name="T3" fmla="*/ 2147483646 h 95"/>
                <a:gd name="T4" fmla="*/ 2147483646 w 54"/>
                <a:gd name="T5" fmla="*/ 2147483646 h 95"/>
                <a:gd name="T6" fmla="*/ 2147483646 w 54"/>
                <a:gd name="T7" fmla="*/ 2147483646 h 95"/>
                <a:gd name="T8" fmla="*/ 2147483646 w 54"/>
                <a:gd name="T9" fmla="*/ 2147483646 h 95"/>
                <a:gd name="T10" fmla="*/ 2147483646 w 54"/>
                <a:gd name="T11" fmla="*/ 2147483646 h 95"/>
                <a:gd name="T12" fmla="*/ 2147483646 w 54"/>
                <a:gd name="T13" fmla="*/ 2147483646 h 95"/>
                <a:gd name="T14" fmla="*/ 2147483646 w 54"/>
                <a:gd name="T15" fmla="*/ 2147483646 h 95"/>
                <a:gd name="T16" fmla="*/ 2147483646 w 54"/>
                <a:gd name="T17" fmla="*/ 2147483646 h 95"/>
                <a:gd name="T18" fmla="*/ 2147483646 w 54"/>
                <a:gd name="T19" fmla="*/ 2147483646 h 95"/>
                <a:gd name="T20" fmla="*/ 2147483646 w 54"/>
                <a:gd name="T21" fmla="*/ 2147483646 h 95"/>
                <a:gd name="T22" fmla="*/ 2147483646 w 54"/>
                <a:gd name="T23" fmla="*/ 2147483646 h 95"/>
                <a:gd name="T24" fmla="*/ 0 w 54"/>
                <a:gd name="T25" fmla="*/ 2147483646 h 95"/>
                <a:gd name="T26" fmla="*/ 0 w 54"/>
                <a:gd name="T27" fmla="*/ 2147483646 h 95"/>
                <a:gd name="T28" fmla="*/ 2147483646 w 54"/>
                <a:gd name="T29" fmla="*/ 2147483646 h 95"/>
                <a:gd name="T30" fmla="*/ 2147483646 w 54"/>
                <a:gd name="T31" fmla="*/ 2147483646 h 95"/>
                <a:gd name="T32" fmla="*/ 2147483646 w 54"/>
                <a:gd name="T33" fmla="*/ 2147483646 h 95"/>
                <a:gd name="T34" fmla="*/ 2147483646 w 54"/>
                <a:gd name="T35" fmla="*/ 2147483646 h 95"/>
                <a:gd name="T36" fmla="*/ 2147483646 w 54"/>
                <a:gd name="T37" fmla="*/ 2147483646 h 95"/>
                <a:gd name="T38" fmla="*/ 2147483646 w 54"/>
                <a:gd name="T39" fmla="*/ 2147483646 h 95"/>
                <a:gd name="T40" fmla="*/ 2147483646 w 54"/>
                <a:gd name="T41" fmla="*/ 2147483646 h 95"/>
                <a:gd name="T42" fmla="*/ 2147483646 w 54"/>
                <a:gd name="T43" fmla="*/ 2147483646 h 95"/>
                <a:gd name="T44" fmla="*/ 2147483646 w 54"/>
                <a:gd name="T45" fmla="*/ 2147483646 h 95"/>
                <a:gd name="T46" fmla="*/ 2147483646 w 54"/>
                <a:gd name="T47" fmla="*/ 2147483646 h 95"/>
                <a:gd name="T48" fmla="*/ 2147483646 w 54"/>
                <a:gd name="T49" fmla="*/ 2147483646 h 95"/>
                <a:gd name="T50" fmla="*/ 2147483646 w 54"/>
                <a:gd name="T51" fmla="*/ 2147483646 h 95"/>
                <a:gd name="T52" fmla="*/ 2147483646 w 54"/>
                <a:gd name="T53" fmla="*/ 2147483646 h 95"/>
                <a:gd name="T54" fmla="*/ 2147483646 w 54"/>
                <a:gd name="T55" fmla="*/ 2147483646 h 95"/>
                <a:gd name="T56" fmla="*/ 2147483646 w 54"/>
                <a:gd name="T57" fmla="*/ 2147483646 h 95"/>
                <a:gd name="T58" fmla="*/ 2147483646 w 54"/>
                <a:gd name="T59" fmla="*/ 2147483646 h 95"/>
                <a:gd name="T60" fmla="*/ 2147483646 w 54"/>
                <a:gd name="T61" fmla="*/ 2147483646 h 95"/>
                <a:gd name="T62" fmla="*/ 2147483646 w 54"/>
                <a:gd name="T63" fmla="*/ 2147483646 h 95"/>
                <a:gd name="T64" fmla="*/ 2147483646 w 54"/>
                <a:gd name="T65" fmla="*/ 2147483646 h 95"/>
                <a:gd name="T66" fmla="*/ 2147483646 w 54"/>
                <a:gd name="T67" fmla="*/ 2147483646 h 95"/>
                <a:gd name="T68" fmla="*/ 2147483646 w 54"/>
                <a:gd name="T69" fmla="*/ 2147483646 h 95"/>
                <a:gd name="T70" fmla="*/ 2147483646 w 54"/>
                <a:gd name="T71" fmla="*/ 2147483646 h 95"/>
                <a:gd name="T72" fmla="*/ 2147483646 w 54"/>
                <a:gd name="T73" fmla="*/ 2147483646 h 95"/>
                <a:gd name="T74" fmla="*/ 2147483646 w 54"/>
                <a:gd name="T75" fmla="*/ 2147483646 h 95"/>
                <a:gd name="T76" fmla="*/ 2147483646 w 54"/>
                <a:gd name="T77" fmla="*/ 2147483646 h 95"/>
                <a:gd name="T78" fmla="*/ 2147483646 w 54"/>
                <a:gd name="T79" fmla="*/ 2147483646 h 95"/>
                <a:gd name="T80" fmla="*/ 2147483646 w 54"/>
                <a:gd name="T81" fmla="*/ 2147483646 h 95"/>
                <a:gd name="T82" fmla="*/ 2147483646 w 54"/>
                <a:gd name="T83" fmla="*/ 2147483646 h 95"/>
                <a:gd name="T84" fmla="*/ 2147483646 w 54"/>
                <a:gd name="T85" fmla="*/ 2147483646 h 95"/>
                <a:gd name="T86" fmla="*/ 2147483646 w 54"/>
                <a:gd name="T87" fmla="*/ 2147483646 h 95"/>
                <a:gd name="T88" fmla="*/ 2147483646 w 54"/>
                <a:gd name="T89" fmla="*/ 2147483646 h 95"/>
                <a:gd name="T90" fmla="*/ 2147483646 w 54"/>
                <a:gd name="T91" fmla="*/ 2147483646 h 95"/>
                <a:gd name="T92" fmla="*/ 2147483646 w 54"/>
                <a:gd name="T93" fmla="*/ 2147483646 h 95"/>
                <a:gd name="T94" fmla="*/ 2147483646 w 54"/>
                <a:gd name="T95" fmla="*/ 2147483646 h 95"/>
                <a:gd name="T96" fmla="*/ 2147483646 w 54"/>
                <a:gd name="T97" fmla="*/ 0 h 9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4"/>
                <a:gd name="T148" fmla="*/ 0 h 95"/>
                <a:gd name="T149" fmla="*/ 54 w 54"/>
                <a:gd name="T150" fmla="*/ 95 h 9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4" h="95">
                  <a:moveTo>
                    <a:pt x="44" y="0"/>
                  </a:moveTo>
                  <a:lnTo>
                    <a:pt x="9" y="2"/>
                  </a:lnTo>
                  <a:lnTo>
                    <a:pt x="9" y="3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5" y="8"/>
                  </a:lnTo>
                  <a:lnTo>
                    <a:pt x="16" y="11"/>
                  </a:lnTo>
                  <a:lnTo>
                    <a:pt x="15" y="12"/>
                  </a:lnTo>
                  <a:lnTo>
                    <a:pt x="14" y="14"/>
                  </a:lnTo>
                  <a:lnTo>
                    <a:pt x="14" y="15"/>
                  </a:lnTo>
                  <a:lnTo>
                    <a:pt x="14" y="16"/>
                  </a:lnTo>
                  <a:lnTo>
                    <a:pt x="11" y="19"/>
                  </a:lnTo>
                  <a:lnTo>
                    <a:pt x="9" y="19"/>
                  </a:lnTo>
                  <a:lnTo>
                    <a:pt x="9" y="20"/>
                  </a:lnTo>
                  <a:lnTo>
                    <a:pt x="6" y="20"/>
                  </a:lnTo>
                  <a:lnTo>
                    <a:pt x="5" y="21"/>
                  </a:lnTo>
                  <a:lnTo>
                    <a:pt x="4" y="23"/>
                  </a:lnTo>
                  <a:lnTo>
                    <a:pt x="4" y="24"/>
                  </a:lnTo>
                  <a:lnTo>
                    <a:pt x="6" y="26"/>
                  </a:lnTo>
                  <a:lnTo>
                    <a:pt x="6" y="27"/>
                  </a:lnTo>
                  <a:lnTo>
                    <a:pt x="6" y="29"/>
                  </a:lnTo>
                  <a:lnTo>
                    <a:pt x="4" y="34"/>
                  </a:lnTo>
                  <a:lnTo>
                    <a:pt x="2" y="35"/>
                  </a:lnTo>
                  <a:lnTo>
                    <a:pt x="1" y="36"/>
                  </a:lnTo>
                  <a:lnTo>
                    <a:pt x="1" y="38"/>
                  </a:lnTo>
                  <a:lnTo>
                    <a:pt x="0" y="39"/>
                  </a:lnTo>
                  <a:lnTo>
                    <a:pt x="0" y="40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1" y="48"/>
                  </a:lnTo>
                  <a:lnTo>
                    <a:pt x="1" y="49"/>
                  </a:lnTo>
                  <a:lnTo>
                    <a:pt x="5" y="53"/>
                  </a:lnTo>
                  <a:lnTo>
                    <a:pt x="9" y="56"/>
                  </a:lnTo>
                  <a:lnTo>
                    <a:pt x="10" y="57"/>
                  </a:lnTo>
                  <a:lnTo>
                    <a:pt x="12" y="64"/>
                  </a:lnTo>
                  <a:lnTo>
                    <a:pt x="13" y="64"/>
                  </a:lnTo>
                  <a:lnTo>
                    <a:pt x="14" y="63"/>
                  </a:lnTo>
                  <a:lnTo>
                    <a:pt x="15" y="62"/>
                  </a:lnTo>
                  <a:lnTo>
                    <a:pt x="18" y="64"/>
                  </a:lnTo>
                  <a:lnTo>
                    <a:pt x="19" y="65"/>
                  </a:lnTo>
                  <a:lnTo>
                    <a:pt x="18" y="67"/>
                  </a:lnTo>
                  <a:lnTo>
                    <a:pt x="19" y="69"/>
                  </a:lnTo>
                  <a:lnTo>
                    <a:pt x="16" y="72"/>
                  </a:lnTo>
                  <a:lnTo>
                    <a:pt x="16" y="73"/>
                  </a:lnTo>
                  <a:lnTo>
                    <a:pt x="17" y="75"/>
                  </a:lnTo>
                  <a:lnTo>
                    <a:pt x="19" y="78"/>
                  </a:lnTo>
                  <a:lnTo>
                    <a:pt x="23" y="80"/>
                  </a:lnTo>
                  <a:lnTo>
                    <a:pt x="24" y="81"/>
                  </a:lnTo>
                  <a:lnTo>
                    <a:pt x="28" y="84"/>
                  </a:lnTo>
                  <a:lnTo>
                    <a:pt x="29" y="87"/>
                  </a:lnTo>
                  <a:lnTo>
                    <a:pt x="30" y="88"/>
                  </a:lnTo>
                  <a:lnTo>
                    <a:pt x="30" y="89"/>
                  </a:lnTo>
                  <a:lnTo>
                    <a:pt x="29" y="90"/>
                  </a:lnTo>
                  <a:lnTo>
                    <a:pt x="29" y="91"/>
                  </a:lnTo>
                  <a:lnTo>
                    <a:pt x="32" y="95"/>
                  </a:lnTo>
                  <a:lnTo>
                    <a:pt x="32" y="94"/>
                  </a:lnTo>
                  <a:lnTo>
                    <a:pt x="33" y="94"/>
                  </a:lnTo>
                  <a:lnTo>
                    <a:pt x="34" y="95"/>
                  </a:lnTo>
                  <a:lnTo>
                    <a:pt x="34" y="92"/>
                  </a:lnTo>
                  <a:lnTo>
                    <a:pt x="36" y="91"/>
                  </a:lnTo>
                  <a:lnTo>
                    <a:pt x="38" y="91"/>
                  </a:lnTo>
                  <a:lnTo>
                    <a:pt x="40" y="92"/>
                  </a:lnTo>
                  <a:lnTo>
                    <a:pt x="42" y="93"/>
                  </a:lnTo>
                  <a:lnTo>
                    <a:pt x="43" y="93"/>
                  </a:lnTo>
                  <a:lnTo>
                    <a:pt x="43" y="89"/>
                  </a:lnTo>
                  <a:lnTo>
                    <a:pt x="42" y="87"/>
                  </a:lnTo>
                  <a:lnTo>
                    <a:pt x="44" y="87"/>
                  </a:lnTo>
                  <a:lnTo>
                    <a:pt x="48" y="86"/>
                  </a:lnTo>
                  <a:lnTo>
                    <a:pt x="48" y="85"/>
                  </a:lnTo>
                  <a:lnTo>
                    <a:pt x="47" y="83"/>
                  </a:lnTo>
                  <a:lnTo>
                    <a:pt x="47" y="81"/>
                  </a:lnTo>
                  <a:lnTo>
                    <a:pt x="48" y="80"/>
                  </a:lnTo>
                  <a:lnTo>
                    <a:pt x="48" y="79"/>
                  </a:lnTo>
                  <a:lnTo>
                    <a:pt x="48" y="76"/>
                  </a:lnTo>
                  <a:lnTo>
                    <a:pt x="48" y="73"/>
                  </a:lnTo>
                  <a:lnTo>
                    <a:pt x="50" y="71"/>
                  </a:lnTo>
                  <a:lnTo>
                    <a:pt x="52" y="68"/>
                  </a:lnTo>
                  <a:lnTo>
                    <a:pt x="52" y="67"/>
                  </a:lnTo>
                  <a:lnTo>
                    <a:pt x="54" y="64"/>
                  </a:lnTo>
                  <a:lnTo>
                    <a:pt x="53" y="60"/>
                  </a:lnTo>
                  <a:lnTo>
                    <a:pt x="52" y="57"/>
                  </a:lnTo>
                  <a:lnTo>
                    <a:pt x="52" y="55"/>
                  </a:lnTo>
                  <a:lnTo>
                    <a:pt x="52" y="54"/>
                  </a:lnTo>
                  <a:lnTo>
                    <a:pt x="52" y="53"/>
                  </a:lnTo>
                  <a:lnTo>
                    <a:pt x="49" y="13"/>
                  </a:lnTo>
                  <a:lnTo>
                    <a:pt x="48" y="12"/>
                  </a:lnTo>
                  <a:lnTo>
                    <a:pt x="48" y="11"/>
                  </a:lnTo>
                  <a:lnTo>
                    <a:pt x="47" y="8"/>
                  </a:lnTo>
                  <a:lnTo>
                    <a:pt x="46" y="6"/>
                  </a:lnTo>
                  <a:lnTo>
                    <a:pt x="45" y="5"/>
                  </a:lnTo>
                  <a:lnTo>
                    <a:pt x="44" y="3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22225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40" name="Group 54">
              <a:extLst>
                <a:ext uri="{FF2B5EF4-FFF2-40B4-BE49-F238E27FC236}">
                  <a16:creationId xmlns:a16="http://schemas.microsoft.com/office/drawing/2014/main" id="{5CB37A37-84A4-44BE-9293-5891AD691B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76124" y="2967572"/>
              <a:ext cx="690148" cy="617570"/>
              <a:chOff x="3562" y="1636"/>
              <a:chExt cx="497" cy="468"/>
            </a:xfrm>
            <a:grpFill/>
          </p:grpSpPr>
          <p:sp>
            <p:nvSpPr>
              <p:cNvPr id="55" name="Freeform 55">
                <a:extLst>
                  <a:ext uri="{FF2B5EF4-FFF2-40B4-BE49-F238E27FC236}">
                    <a16:creationId xmlns:a16="http://schemas.microsoft.com/office/drawing/2014/main" id="{9B21FB53-4A1B-45A7-AECC-8CF108540D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6" y="1758"/>
                <a:ext cx="253" cy="346"/>
              </a:xfrm>
              <a:custGeom>
                <a:avLst/>
                <a:gdLst>
                  <a:gd name="T0" fmla="*/ 1684995 w 52"/>
                  <a:gd name="T1" fmla="*/ 4433576 h 71"/>
                  <a:gd name="T2" fmla="*/ 2772676 w 52"/>
                  <a:gd name="T3" fmla="*/ 4381023 h 71"/>
                  <a:gd name="T4" fmla="*/ 2906634 w 52"/>
                  <a:gd name="T5" fmla="*/ 4045525 h 71"/>
                  <a:gd name="T6" fmla="*/ 2906634 w 52"/>
                  <a:gd name="T7" fmla="*/ 3789991 h 71"/>
                  <a:gd name="T8" fmla="*/ 3102758 w 52"/>
                  <a:gd name="T9" fmla="*/ 3589199 h 71"/>
                  <a:gd name="T10" fmla="*/ 3157129 w 52"/>
                  <a:gd name="T11" fmla="*/ 3388977 h 71"/>
                  <a:gd name="T12" fmla="*/ 3222656 w 52"/>
                  <a:gd name="T13" fmla="*/ 3267814 h 71"/>
                  <a:gd name="T14" fmla="*/ 3290970 w 52"/>
                  <a:gd name="T15" fmla="*/ 3333783 h 71"/>
                  <a:gd name="T16" fmla="*/ 3356021 w 52"/>
                  <a:gd name="T17" fmla="*/ 3267814 h 71"/>
                  <a:gd name="T18" fmla="*/ 3356021 w 52"/>
                  <a:gd name="T19" fmla="*/ 3001496 h 71"/>
                  <a:gd name="T20" fmla="*/ 3290970 w 52"/>
                  <a:gd name="T21" fmla="*/ 2745510 h 71"/>
                  <a:gd name="T22" fmla="*/ 3037114 w 52"/>
                  <a:gd name="T23" fmla="*/ 1822197 h 71"/>
                  <a:gd name="T24" fmla="*/ 2707149 w 52"/>
                  <a:gd name="T25" fmla="*/ 1822197 h 71"/>
                  <a:gd name="T26" fmla="*/ 2319922 w 52"/>
                  <a:gd name="T27" fmla="*/ 2344496 h 71"/>
                  <a:gd name="T28" fmla="*/ 2254848 w 52"/>
                  <a:gd name="T29" fmla="*/ 2289185 h 71"/>
                  <a:gd name="T30" fmla="*/ 2134975 w 52"/>
                  <a:gd name="T31" fmla="*/ 2223211 h 71"/>
                  <a:gd name="T32" fmla="*/ 2134975 w 52"/>
                  <a:gd name="T33" fmla="*/ 1954262 h 71"/>
                  <a:gd name="T34" fmla="*/ 2319922 w 52"/>
                  <a:gd name="T35" fmla="*/ 1822197 h 71"/>
                  <a:gd name="T36" fmla="*/ 2319922 w 52"/>
                  <a:gd name="T37" fmla="*/ 1701599 h 71"/>
                  <a:gd name="T38" fmla="*/ 2453881 w 52"/>
                  <a:gd name="T39" fmla="*/ 1566781 h 71"/>
                  <a:gd name="T40" fmla="*/ 2453881 w 52"/>
                  <a:gd name="T41" fmla="*/ 1110455 h 71"/>
                  <a:gd name="T42" fmla="*/ 2388242 w 52"/>
                  <a:gd name="T43" fmla="*/ 909780 h 71"/>
                  <a:gd name="T44" fmla="*/ 2254848 w 52"/>
                  <a:gd name="T45" fmla="*/ 777715 h 71"/>
                  <a:gd name="T46" fmla="*/ 2388242 w 52"/>
                  <a:gd name="T47" fmla="*/ 657000 h 71"/>
                  <a:gd name="T48" fmla="*/ 2319922 w 52"/>
                  <a:gd name="T49" fmla="*/ 456208 h 71"/>
                  <a:gd name="T50" fmla="*/ 1935489 w 52"/>
                  <a:gd name="T51" fmla="*/ 255533 h 71"/>
                  <a:gd name="T52" fmla="*/ 1684995 w 52"/>
                  <a:gd name="T53" fmla="*/ 134818 h 71"/>
                  <a:gd name="T54" fmla="*/ 1352144 w 52"/>
                  <a:gd name="T55" fmla="*/ 65974 h 71"/>
                  <a:gd name="T56" fmla="*/ 1166695 w 52"/>
                  <a:gd name="T57" fmla="*/ 65974 h 71"/>
                  <a:gd name="T58" fmla="*/ 967803 w 52"/>
                  <a:gd name="T59" fmla="*/ 200792 h 71"/>
                  <a:gd name="T60" fmla="*/ 967803 w 52"/>
                  <a:gd name="T61" fmla="*/ 387481 h 71"/>
                  <a:gd name="T62" fmla="*/ 1036098 w 52"/>
                  <a:gd name="T63" fmla="*/ 456208 h 71"/>
                  <a:gd name="T64" fmla="*/ 967803 w 52"/>
                  <a:gd name="T65" fmla="*/ 522299 h 71"/>
                  <a:gd name="T66" fmla="*/ 837182 w 52"/>
                  <a:gd name="T67" fmla="*/ 657000 h 71"/>
                  <a:gd name="T68" fmla="*/ 768770 w 52"/>
                  <a:gd name="T69" fmla="*/ 843689 h 71"/>
                  <a:gd name="T70" fmla="*/ 768770 w 52"/>
                  <a:gd name="T71" fmla="*/ 1110455 h 71"/>
                  <a:gd name="T72" fmla="*/ 648896 w 52"/>
                  <a:gd name="T73" fmla="*/ 1044481 h 71"/>
                  <a:gd name="T74" fmla="*/ 648896 w 52"/>
                  <a:gd name="T75" fmla="*/ 843689 h 71"/>
                  <a:gd name="T76" fmla="*/ 648896 w 52"/>
                  <a:gd name="T77" fmla="*/ 722974 h 71"/>
                  <a:gd name="T78" fmla="*/ 517823 w 52"/>
                  <a:gd name="T79" fmla="*/ 843689 h 71"/>
                  <a:gd name="T80" fmla="*/ 517823 w 52"/>
                  <a:gd name="T81" fmla="*/ 1044481 h 71"/>
                  <a:gd name="T82" fmla="*/ 318790 w 52"/>
                  <a:gd name="T83" fmla="*/ 1110455 h 71"/>
                  <a:gd name="T84" fmla="*/ 251088 w 52"/>
                  <a:gd name="T85" fmla="*/ 1245273 h 71"/>
                  <a:gd name="T86" fmla="*/ 198916 w 52"/>
                  <a:gd name="T87" fmla="*/ 1500807 h 71"/>
                  <a:gd name="T88" fmla="*/ 133370 w 52"/>
                  <a:gd name="T89" fmla="*/ 1822197 h 71"/>
                  <a:gd name="T90" fmla="*/ 65522 w 52"/>
                  <a:gd name="T91" fmla="*/ 2088963 h 71"/>
                  <a:gd name="T92" fmla="*/ 133370 w 52"/>
                  <a:gd name="T93" fmla="*/ 2410470 h 71"/>
                  <a:gd name="T94" fmla="*/ 133370 w 52"/>
                  <a:gd name="T95" fmla="*/ 2679541 h 71"/>
                  <a:gd name="T96" fmla="*/ 384458 w 52"/>
                  <a:gd name="T97" fmla="*/ 3267814 h 71"/>
                  <a:gd name="T98" fmla="*/ 449980 w 52"/>
                  <a:gd name="T99" fmla="*/ 3589199 h 71"/>
                  <a:gd name="T100" fmla="*/ 449980 w 52"/>
                  <a:gd name="T101" fmla="*/ 3655173 h 71"/>
                  <a:gd name="T102" fmla="*/ 384458 w 52"/>
                  <a:gd name="T103" fmla="*/ 4045525 h 71"/>
                  <a:gd name="T104" fmla="*/ 133370 w 52"/>
                  <a:gd name="T105" fmla="*/ 4498955 h 71"/>
                  <a:gd name="T106" fmla="*/ 0 w 52"/>
                  <a:gd name="T107" fmla="*/ 4633798 h 7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52"/>
                  <a:gd name="T163" fmla="*/ 0 h 71"/>
                  <a:gd name="T164" fmla="*/ 52 w 52"/>
                  <a:gd name="T165" fmla="*/ 71 h 7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52" h="71">
                    <a:moveTo>
                      <a:pt x="0" y="71"/>
                    </a:moveTo>
                    <a:lnTo>
                      <a:pt x="26" y="68"/>
                    </a:lnTo>
                    <a:lnTo>
                      <a:pt x="26" y="69"/>
                    </a:lnTo>
                    <a:lnTo>
                      <a:pt x="43" y="67"/>
                    </a:lnTo>
                    <a:lnTo>
                      <a:pt x="43" y="66"/>
                    </a:lnTo>
                    <a:lnTo>
                      <a:pt x="45" y="62"/>
                    </a:lnTo>
                    <a:lnTo>
                      <a:pt x="45" y="61"/>
                    </a:lnTo>
                    <a:lnTo>
                      <a:pt x="45" y="58"/>
                    </a:lnTo>
                    <a:lnTo>
                      <a:pt x="46" y="56"/>
                    </a:lnTo>
                    <a:lnTo>
                      <a:pt x="48" y="55"/>
                    </a:lnTo>
                    <a:lnTo>
                      <a:pt x="48" y="52"/>
                    </a:lnTo>
                    <a:lnTo>
                      <a:pt x="49" y="52"/>
                    </a:lnTo>
                    <a:lnTo>
                      <a:pt x="49" y="51"/>
                    </a:lnTo>
                    <a:lnTo>
                      <a:pt x="50" y="50"/>
                    </a:lnTo>
                    <a:lnTo>
                      <a:pt x="50" y="51"/>
                    </a:lnTo>
                    <a:lnTo>
                      <a:pt x="51" y="51"/>
                    </a:lnTo>
                    <a:lnTo>
                      <a:pt x="52" y="50"/>
                    </a:lnTo>
                    <a:lnTo>
                      <a:pt x="52" y="49"/>
                    </a:lnTo>
                    <a:lnTo>
                      <a:pt x="52" y="46"/>
                    </a:lnTo>
                    <a:lnTo>
                      <a:pt x="52" y="43"/>
                    </a:lnTo>
                    <a:lnTo>
                      <a:pt x="51" y="42"/>
                    </a:lnTo>
                    <a:lnTo>
                      <a:pt x="51" y="37"/>
                    </a:lnTo>
                    <a:lnTo>
                      <a:pt x="47" y="28"/>
                    </a:lnTo>
                    <a:lnTo>
                      <a:pt x="43" y="27"/>
                    </a:lnTo>
                    <a:lnTo>
                      <a:pt x="42" y="28"/>
                    </a:lnTo>
                    <a:lnTo>
                      <a:pt x="40" y="29"/>
                    </a:lnTo>
                    <a:lnTo>
                      <a:pt x="36" y="36"/>
                    </a:lnTo>
                    <a:lnTo>
                      <a:pt x="35" y="36"/>
                    </a:lnTo>
                    <a:lnTo>
                      <a:pt x="35" y="35"/>
                    </a:lnTo>
                    <a:lnTo>
                      <a:pt x="33" y="35"/>
                    </a:lnTo>
                    <a:lnTo>
                      <a:pt x="33" y="34"/>
                    </a:lnTo>
                    <a:lnTo>
                      <a:pt x="32" y="33"/>
                    </a:lnTo>
                    <a:lnTo>
                      <a:pt x="33" y="30"/>
                    </a:lnTo>
                    <a:lnTo>
                      <a:pt x="33" y="29"/>
                    </a:lnTo>
                    <a:lnTo>
                      <a:pt x="36" y="28"/>
                    </a:lnTo>
                    <a:lnTo>
                      <a:pt x="36" y="26"/>
                    </a:lnTo>
                    <a:lnTo>
                      <a:pt x="37" y="24"/>
                    </a:lnTo>
                    <a:lnTo>
                      <a:pt x="38" y="24"/>
                    </a:lnTo>
                    <a:lnTo>
                      <a:pt x="38" y="22"/>
                    </a:lnTo>
                    <a:lnTo>
                      <a:pt x="38" y="17"/>
                    </a:lnTo>
                    <a:lnTo>
                      <a:pt x="38" y="15"/>
                    </a:lnTo>
                    <a:lnTo>
                      <a:pt x="37" y="14"/>
                    </a:lnTo>
                    <a:lnTo>
                      <a:pt x="36" y="12"/>
                    </a:lnTo>
                    <a:lnTo>
                      <a:pt x="35" y="12"/>
                    </a:lnTo>
                    <a:lnTo>
                      <a:pt x="36" y="11"/>
                    </a:lnTo>
                    <a:lnTo>
                      <a:pt x="37" y="10"/>
                    </a:lnTo>
                    <a:lnTo>
                      <a:pt x="36" y="7"/>
                    </a:lnTo>
                    <a:lnTo>
                      <a:pt x="34" y="6"/>
                    </a:lnTo>
                    <a:lnTo>
                      <a:pt x="30" y="4"/>
                    </a:lnTo>
                    <a:lnTo>
                      <a:pt x="27" y="3"/>
                    </a:lnTo>
                    <a:lnTo>
                      <a:pt x="26" y="2"/>
                    </a:lnTo>
                    <a:lnTo>
                      <a:pt x="23" y="2"/>
                    </a:lnTo>
                    <a:lnTo>
                      <a:pt x="21" y="1"/>
                    </a:lnTo>
                    <a:lnTo>
                      <a:pt x="19" y="0"/>
                    </a:lnTo>
                    <a:lnTo>
                      <a:pt x="18" y="1"/>
                    </a:lnTo>
                    <a:lnTo>
                      <a:pt x="17" y="1"/>
                    </a:lnTo>
                    <a:lnTo>
                      <a:pt x="15" y="3"/>
                    </a:lnTo>
                    <a:lnTo>
                      <a:pt x="15" y="5"/>
                    </a:lnTo>
                    <a:lnTo>
                      <a:pt x="15" y="6"/>
                    </a:lnTo>
                    <a:lnTo>
                      <a:pt x="16" y="6"/>
                    </a:lnTo>
                    <a:lnTo>
                      <a:pt x="16" y="7"/>
                    </a:lnTo>
                    <a:lnTo>
                      <a:pt x="15" y="8"/>
                    </a:lnTo>
                    <a:lnTo>
                      <a:pt x="14" y="8"/>
                    </a:lnTo>
                    <a:lnTo>
                      <a:pt x="13" y="10"/>
                    </a:lnTo>
                    <a:lnTo>
                      <a:pt x="12" y="11"/>
                    </a:lnTo>
                    <a:lnTo>
                      <a:pt x="12" y="13"/>
                    </a:lnTo>
                    <a:lnTo>
                      <a:pt x="13" y="15"/>
                    </a:lnTo>
                    <a:lnTo>
                      <a:pt x="12" y="17"/>
                    </a:lnTo>
                    <a:lnTo>
                      <a:pt x="10" y="18"/>
                    </a:lnTo>
                    <a:lnTo>
                      <a:pt x="10" y="16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10" y="12"/>
                    </a:lnTo>
                    <a:lnTo>
                      <a:pt x="10" y="11"/>
                    </a:lnTo>
                    <a:lnTo>
                      <a:pt x="9" y="12"/>
                    </a:lnTo>
                    <a:lnTo>
                      <a:pt x="8" y="13"/>
                    </a:lnTo>
                    <a:lnTo>
                      <a:pt x="8" y="15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5" y="17"/>
                    </a:lnTo>
                    <a:lnTo>
                      <a:pt x="5" y="18"/>
                    </a:lnTo>
                    <a:lnTo>
                      <a:pt x="4" y="19"/>
                    </a:lnTo>
                    <a:lnTo>
                      <a:pt x="3" y="21"/>
                    </a:lnTo>
                    <a:lnTo>
                      <a:pt x="3" y="23"/>
                    </a:lnTo>
                    <a:lnTo>
                      <a:pt x="3" y="26"/>
                    </a:lnTo>
                    <a:lnTo>
                      <a:pt x="2" y="28"/>
                    </a:lnTo>
                    <a:lnTo>
                      <a:pt x="1" y="31"/>
                    </a:lnTo>
                    <a:lnTo>
                      <a:pt x="1" y="32"/>
                    </a:lnTo>
                    <a:lnTo>
                      <a:pt x="1" y="33"/>
                    </a:lnTo>
                    <a:lnTo>
                      <a:pt x="2" y="37"/>
                    </a:lnTo>
                    <a:lnTo>
                      <a:pt x="1" y="39"/>
                    </a:lnTo>
                    <a:lnTo>
                      <a:pt x="2" y="41"/>
                    </a:lnTo>
                    <a:lnTo>
                      <a:pt x="5" y="46"/>
                    </a:lnTo>
                    <a:lnTo>
                      <a:pt x="6" y="50"/>
                    </a:lnTo>
                    <a:lnTo>
                      <a:pt x="6" y="54"/>
                    </a:lnTo>
                    <a:lnTo>
                      <a:pt x="7" y="55"/>
                    </a:lnTo>
                    <a:lnTo>
                      <a:pt x="7" y="56"/>
                    </a:lnTo>
                    <a:lnTo>
                      <a:pt x="6" y="59"/>
                    </a:lnTo>
                    <a:lnTo>
                      <a:pt x="6" y="62"/>
                    </a:lnTo>
                    <a:lnTo>
                      <a:pt x="5" y="64"/>
                    </a:lnTo>
                    <a:lnTo>
                      <a:pt x="2" y="69"/>
                    </a:lnTo>
                    <a:lnTo>
                      <a:pt x="1" y="71"/>
                    </a:lnTo>
                    <a:lnTo>
                      <a:pt x="0" y="71"/>
                    </a:lnTo>
                    <a:close/>
                  </a:path>
                </a:pathLst>
              </a:custGeom>
              <a:grpFill/>
              <a:ln w="22225" cmpd="sng">
                <a:solidFill>
                  <a:schemeClr val="accent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6" name="Freeform 56">
                <a:extLst>
                  <a:ext uri="{FF2B5EF4-FFF2-40B4-BE49-F238E27FC236}">
                    <a16:creationId xmlns:a16="http://schemas.microsoft.com/office/drawing/2014/main" id="{DDE4A54A-8B0C-457B-B576-DC6D6CD342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2" y="1636"/>
                <a:ext cx="405" cy="200"/>
              </a:xfrm>
              <a:custGeom>
                <a:avLst/>
                <a:gdLst>
                  <a:gd name="T0" fmla="*/ 270930 w 83"/>
                  <a:gd name="T1" fmla="*/ 1049780 h 41"/>
                  <a:gd name="T2" fmla="*/ 525480 w 83"/>
                  <a:gd name="T3" fmla="*/ 848161 h 41"/>
                  <a:gd name="T4" fmla="*/ 1322008 w 83"/>
                  <a:gd name="T5" fmla="*/ 389556 h 41"/>
                  <a:gd name="T6" fmla="*/ 1714941 w 83"/>
                  <a:gd name="T7" fmla="*/ 66268 h 41"/>
                  <a:gd name="T8" fmla="*/ 2038609 w 83"/>
                  <a:gd name="T9" fmla="*/ 66268 h 41"/>
                  <a:gd name="T10" fmla="*/ 1848059 w 83"/>
                  <a:gd name="T11" fmla="*/ 270698 h 41"/>
                  <a:gd name="T12" fmla="*/ 1513012 w 83"/>
                  <a:gd name="T13" fmla="*/ 593956 h 41"/>
                  <a:gd name="T14" fmla="*/ 1513012 w 83"/>
                  <a:gd name="T15" fmla="*/ 795576 h 41"/>
                  <a:gd name="T16" fmla="*/ 1848059 w 83"/>
                  <a:gd name="T17" fmla="*/ 660224 h 41"/>
                  <a:gd name="T18" fmla="*/ 2564089 w 83"/>
                  <a:gd name="T19" fmla="*/ 983512 h 41"/>
                  <a:gd name="T20" fmla="*/ 2835590 w 83"/>
                  <a:gd name="T21" fmla="*/ 1049780 h 41"/>
                  <a:gd name="T22" fmla="*/ 2901952 w 83"/>
                  <a:gd name="T23" fmla="*/ 1118859 h 41"/>
                  <a:gd name="T24" fmla="*/ 3225620 w 83"/>
                  <a:gd name="T25" fmla="*/ 848161 h 41"/>
                  <a:gd name="T26" fmla="*/ 4210365 w 83"/>
                  <a:gd name="T27" fmla="*/ 524902 h 41"/>
                  <a:gd name="T28" fmla="*/ 4144028 w 83"/>
                  <a:gd name="T29" fmla="*/ 726522 h 41"/>
                  <a:gd name="T30" fmla="*/ 4345816 w 83"/>
                  <a:gd name="T31" fmla="*/ 917215 h 41"/>
                  <a:gd name="T32" fmla="*/ 4738749 w 83"/>
                  <a:gd name="T33" fmla="*/ 848161 h 41"/>
                  <a:gd name="T34" fmla="*/ 5006893 w 83"/>
                  <a:gd name="T35" fmla="*/ 1185127 h 41"/>
                  <a:gd name="T36" fmla="*/ 5399684 w 83"/>
                  <a:gd name="T37" fmla="*/ 1254180 h 41"/>
                  <a:gd name="T38" fmla="*/ 5399684 w 83"/>
                  <a:gd name="T39" fmla="*/ 1375371 h 41"/>
                  <a:gd name="T40" fmla="*/ 5197897 w 83"/>
                  <a:gd name="T41" fmla="*/ 1375371 h 41"/>
                  <a:gd name="T42" fmla="*/ 4940561 w 83"/>
                  <a:gd name="T43" fmla="*/ 1375371 h 41"/>
                  <a:gd name="T44" fmla="*/ 4547628 w 83"/>
                  <a:gd name="T45" fmla="*/ 1375371 h 41"/>
                  <a:gd name="T46" fmla="*/ 4547628 w 83"/>
                  <a:gd name="T47" fmla="*/ 1576873 h 41"/>
                  <a:gd name="T48" fmla="*/ 4088480 w 83"/>
                  <a:gd name="T49" fmla="*/ 1375371 h 41"/>
                  <a:gd name="T50" fmla="*/ 3754004 w 83"/>
                  <a:gd name="T51" fmla="*/ 1507815 h 41"/>
                  <a:gd name="T52" fmla="*/ 3617953 w 83"/>
                  <a:gd name="T53" fmla="*/ 1643166 h 41"/>
                  <a:gd name="T54" fmla="*/ 3294856 w 83"/>
                  <a:gd name="T55" fmla="*/ 1643166 h 41"/>
                  <a:gd name="T56" fmla="*/ 3023237 w 83"/>
                  <a:gd name="T57" fmla="*/ 1966424 h 41"/>
                  <a:gd name="T58" fmla="*/ 3089569 w 83"/>
                  <a:gd name="T59" fmla="*/ 1845356 h 41"/>
                  <a:gd name="T60" fmla="*/ 2901952 w 83"/>
                  <a:gd name="T61" fmla="*/ 1845356 h 41"/>
                  <a:gd name="T62" fmla="*/ 2766472 w 83"/>
                  <a:gd name="T63" fmla="*/ 1778488 h 41"/>
                  <a:gd name="T64" fmla="*/ 2633208 w 83"/>
                  <a:gd name="T65" fmla="*/ 2101771 h 41"/>
                  <a:gd name="T66" fmla="*/ 2376472 w 83"/>
                  <a:gd name="T67" fmla="*/ 2491327 h 41"/>
                  <a:gd name="T68" fmla="*/ 2240421 w 83"/>
                  <a:gd name="T69" fmla="*/ 2560498 h 41"/>
                  <a:gd name="T70" fmla="*/ 2307324 w 83"/>
                  <a:gd name="T71" fmla="*/ 2372444 h 41"/>
                  <a:gd name="T72" fmla="*/ 2104946 w 83"/>
                  <a:gd name="T73" fmla="*/ 2372444 h 41"/>
                  <a:gd name="T74" fmla="*/ 1969373 w 83"/>
                  <a:gd name="T75" fmla="*/ 1900273 h 41"/>
                  <a:gd name="T76" fmla="*/ 1917324 w 83"/>
                  <a:gd name="T77" fmla="*/ 1845356 h 41"/>
                  <a:gd name="T78" fmla="*/ 1513012 w 83"/>
                  <a:gd name="T79" fmla="*/ 1712220 h 41"/>
                  <a:gd name="T80" fmla="*/ 1443893 w 83"/>
                  <a:gd name="T81" fmla="*/ 1712220 h 41"/>
                  <a:gd name="T82" fmla="*/ 1053864 w 83"/>
                  <a:gd name="T83" fmla="*/ 1576873 h 41"/>
                  <a:gd name="T84" fmla="*/ 270930 w 83"/>
                  <a:gd name="T85" fmla="*/ 1254180 h 41"/>
                  <a:gd name="T86" fmla="*/ 0 w 83"/>
                  <a:gd name="T87" fmla="*/ 1118859 h 4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83"/>
                  <a:gd name="T133" fmla="*/ 0 h 41"/>
                  <a:gd name="T134" fmla="*/ 83 w 83"/>
                  <a:gd name="T135" fmla="*/ 41 h 4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83" h="41">
                    <a:moveTo>
                      <a:pt x="0" y="17"/>
                    </a:moveTo>
                    <a:lnTo>
                      <a:pt x="3" y="17"/>
                    </a:lnTo>
                    <a:lnTo>
                      <a:pt x="4" y="16"/>
                    </a:lnTo>
                    <a:lnTo>
                      <a:pt x="7" y="14"/>
                    </a:lnTo>
                    <a:lnTo>
                      <a:pt x="7" y="13"/>
                    </a:lnTo>
                    <a:lnTo>
                      <a:pt x="8" y="13"/>
                    </a:lnTo>
                    <a:lnTo>
                      <a:pt x="13" y="11"/>
                    </a:lnTo>
                    <a:lnTo>
                      <a:pt x="16" y="10"/>
                    </a:lnTo>
                    <a:lnTo>
                      <a:pt x="20" y="6"/>
                    </a:lnTo>
                    <a:lnTo>
                      <a:pt x="21" y="5"/>
                    </a:lnTo>
                    <a:lnTo>
                      <a:pt x="24" y="2"/>
                    </a:lnTo>
                    <a:lnTo>
                      <a:pt x="26" y="1"/>
                    </a:lnTo>
                    <a:lnTo>
                      <a:pt x="30" y="0"/>
                    </a:lnTo>
                    <a:lnTo>
                      <a:pt x="31" y="1"/>
                    </a:lnTo>
                    <a:lnTo>
                      <a:pt x="29" y="2"/>
                    </a:lnTo>
                    <a:lnTo>
                      <a:pt x="28" y="2"/>
                    </a:lnTo>
                    <a:lnTo>
                      <a:pt x="28" y="4"/>
                    </a:lnTo>
                    <a:lnTo>
                      <a:pt x="25" y="7"/>
                    </a:lnTo>
                    <a:lnTo>
                      <a:pt x="24" y="8"/>
                    </a:lnTo>
                    <a:lnTo>
                      <a:pt x="23" y="9"/>
                    </a:lnTo>
                    <a:lnTo>
                      <a:pt x="23" y="11"/>
                    </a:lnTo>
                    <a:lnTo>
                      <a:pt x="23" y="13"/>
                    </a:lnTo>
                    <a:lnTo>
                      <a:pt x="23" y="12"/>
                    </a:lnTo>
                    <a:lnTo>
                      <a:pt x="26" y="10"/>
                    </a:lnTo>
                    <a:lnTo>
                      <a:pt x="27" y="10"/>
                    </a:lnTo>
                    <a:lnTo>
                      <a:pt x="28" y="10"/>
                    </a:lnTo>
                    <a:lnTo>
                      <a:pt x="33" y="12"/>
                    </a:lnTo>
                    <a:lnTo>
                      <a:pt x="36" y="16"/>
                    </a:lnTo>
                    <a:lnTo>
                      <a:pt x="39" y="15"/>
                    </a:lnTo>
                    <a:lnTo>
                      <a:pt x="41" y="16"/>
                    </a:lnTo>
                    <a:lnTo>
                      <a:pt x="42" y="16"/>
                    </a:lnTo>
                    <a:lnTo>
                      <a:pt x="43" y="16"/>
                    </a:lnTo>
                    <a:lnTo>
                      <a:pt x="44" y="17"/>
                    </a:lnTo>
                    <a:lnTo>
                      <a:pt x="45" y="17"/>
                    </a:lnTo>
                    <a:lnTo>
                      <a:pt x="46" y="15"/>
                    </a:lnTo>
                    <a:lnTo>
                      <a:pt x="49" y="13"/>
                    </a:lnTo>
                    <a:lnTo>
                      <a:pt x="59" y="10"/>
                    </a:lnTo>
                    <a:lnTo>
                      <a:pt x="62" y="9"/>
                    </a:lnTo>
                    <a:lnTo>
                      <a:pt x="64" y="8"/>
                    </a:lnTo>
                    <a:lnTo>
                      <a:pt x="64" y="9"/>
                    </a:lnTo>
                    <a:lnTo>
                      <a:pt x="63" y="10"/>
                    </a:lnTo>
                    <a:lnTo>
                      <a:pt x="63" y="11"/>
                    </a:lnTo>
                    <a:lnTo>
                      <a:pt x="65" y="14"/>
                    </a:lnTo>
                    <a:lnTo>
                      <a:pt x="66" y="14"/>
                    </a:lnTo>
                    <a:lnTo>
                      <a:pt x="68" y="14"/>
                    </a:lnTo>
                    <a:lnTo>
                      <a:pt x="69" y="14"/>
                    </a:lnTo>
                    <a:lnTo>
                      <a:pt x="72" y="13"/>
                    </a:lnTo>
                    <a:lnTo>
                      <a:pt x="73" y="14"/>
                    </a:lnTo>
                    <a:lnTo>
                      <a:pt x="75" y="17"/>
                    </a:lnTo>
                    <a:lnTo>
                      <a:pt x="76" y="18"/>
                    </a:lnTo>
                    <a:lnTo>
                      <a:pt x="79" y="19"/>
                    </a:lnTo>
                    <a:lnTo>
                      <a:pt x="81" y="18"/>
                    </a:lnTo>
                    <a:lnTo>
                      <a:pt x="82" y="19"/>
                    </a:lnTo>
                    <a:lnTo>
                      <a:pt x="83" y="19"/>
                    </a:lnTo>
                    <a:lnTo>
                      <a:pt x="83" y="20"/>
                    </a:lnTo>
                    <a:lnTo>
                      <a:pt x="82" y="21"/>
                    </a:lnTo>
                    <a:lnTo>
                      <a:pt x="80" y="21"/>
                    </a:lnTo>
                    <a:lnTo>
                      <a:pt x="79" y="21"/>
                    </a:lnTo>
                    <a:lnTo>
                      <a:pt x="78" y="21"/>
                    </a:lnTo>
                    <a:lnTo>
                      <a:pt x="76" y="21"/>
                    </a:lnTo>
                    <a:lnTo>
                      <a:pt x="75" y="21"/>
                    </a:lnTo>
                    <a:lnTo>
                      <a:pt x="74" y="21"/>
                    </a:lnTo>
                    <a:lnTo>
                      <a:pt x="71" y="22"/>
                    </a:lnTo>
                    <a:lnTo>
                      <a:pt x="69" y="21"/>
                    </a:lnTo>
                    <a:lnTo>
                      <a:pt x="69" y="22"/>
                    </a:lnTo>
                    <a:lnTo>
                      <a:pt x="69" y="23"/>
                    </a:lnTo>
                    <a:lnTo>
                      <a:pt x="69" y="24"/>
                    </a:lnTo>
                    <a:lnTo>
                      <a:pt x="68" y="23"/>
                    </a:lnTo>
                    <a:lnTo>
                      <a:pt x="66" y="22"/>
                    </a:lnTo>
                    <a:lnTo>
                      <a:pt x="62" y="21"/>
                    </a:lnTo>
                    <a:lnTo>
                      <a:pt x="61" y="22"/>
                    </a:lnTo>
                    <a:lnTo>
                      <a:pt x="60" y="21"/>
                    </a:lnTo>
                    <a:lnTo>
                      <a:pt x="57" y="23"/>
                    </a:lnTo>
                    <a:lnTo>
                      <a:pt x="56" y="23"/>
                    </a:lnTo>
                    <a:lnTo>
                      <a:pt x="55" y="24"/>
                    </a:lnTo>
                    <a:lnTo>
                      <a:pt x="55" y="25"/>
                    </a:lnTo>
                    <a:lnTo>
                      <a:pt x="54" y="25"/>
                    </a:lnTo>
                    <a:lnTo>
                      <a:pt x="52" y="24"/>
                    </a:lnTo>
                    <a:lnTo>
                      <a:pt x="50" y="25"/>
                    </a:lnTo>
                    <a:lnTo>
                      <a:pt x="50" y="26"/>
                    </a:lnTo>
                    <a:lnTo>
                      <a:pt x="50" y="27"/>
                    </a:lnTo>
                    <a:lnTo>
                      <a:pt x="46" y="30"/>
                    </a:lnTo>
                    <a:lnTo>
                      <a:pt x="45" y="30"/>
                    </a:lnTo>
                    <a:lnTo>
                      <a:pt x="47" y="28"/>
                    </a:lnTo>
                    <a:lnTo>
                      <a:pt x="47" y="27"/>
                    </a:lnTo>
                    <a:lnTo>
                      <a:pt x="45" y="27"/>
                    </a:lnTo>
                    <a:lnTo>
                      <a:pt x="44" y="28"/>
                    </a:lnTo>
                    <a:lnTo>
                      <a:pt x="43" y="29"/>
                    </a:lnTo>
                    <a:lnTo>
                      <a:pt x="42" y="28"/>
                    </a:lnTo>
                    <a:lnTo>
                      <a:pt x="42" y="27"/>
                    </a:lnTo>
                    <a:lnTo>
                      <a:pt x="41" y="27"/>
                    </a:lnTo>
                    <a:lnTo>
                      <a:pt x="41" y="29"/>
                    </a:lnTo>
                    <a:lnTo>
                      <a:pt x="40" y="32"/>
                    </a:lnTo>
                    <a:lnTo>
                      <a:pt x="39" y="34"/>
                    </a:lnTo>
                    <a:lnTo>
                      <a:pt x="38" y="36"/>
                    </a:lnTo>
                    <a:lnTo>
                      <a:pt x="36" y="38"/>
                    </a:lnTo>
                    <a:lnTo>
                      <a:pt x="36" y="40"/>
                    </a:lnTo>
                    <a:lnTo>
                      <a:pt x="36" y="41"/>
                    </a:lnTo>
                    <a:lnTo>
                      <a:pt x="34" y="39"/>
                    </a:lnTo>
                    <a:lnTo>
                      <a:pt x="34" y="38"/>
                    </a:lnTo>
                    <a:lnTo>
                      <a:pt x="34" y="37"/>
                    </a:lnTo>
                    <a:lnTo>
                      <a:pt x="35" y="36"/>
                    </a:lnTo>
                    <a:lnTo>
                      <a:pt x="34" y="36"/>
                    </a:lnTo>
                    <a:lnTo>
                      <a:pt x="32" y="36"/>
                    </a:lnTo>
                    <a:lnTo>
                      <a:pt x="33" y="32"/>
                    </a:lnTo>
                    <a:lnTo>
                      <a:pt x="32" y="30"/>
                    </a:lnTo>
                    <a:lnTo>
                      <a:pt x="30" y="29"/>
                    </a:lnTo>
                    <a:lnTo>
                      <a:pt x="28" y="29"/>
                    </a:lnTo>
                    <a:lnTo>
                      <a:pt x="28" y="28"/>
                    </a:lnTo>
                    <a:lnTo>
                      <a:pt x="29" y="28"/>
                    </a:lnTo>
                    <a:lnTo>
                      <a:pt x="28" y="27"/>
                    </a:lnTo>
                    <a:lnTo>
                      <a:pt x="26" y="26"/>
                    </a:lnTo>
                    <a:lnTo>
                      <a:pt x="23" y="26"/>
                    </a:lnTo>
                    <a:lnTo>
                      <a:pt x="22" y="26"/>
                    </a:lnTo>
                    <a:lnTo>
                      <a:pt x="20" y="26"/>
                    </a:lnTo>
                    <a:lnTo>
                      <a:pt x="18" y="24"/>
                    </a:lnTo>
                    <a:lnTo>
                      <a:pt x="16" y="24"/>
                    </a:lnTo>
                    <a:lnTo>
                      <a:pt x="5" y="22"/>
                    </a:lnTo>
                    <a:lnTo>
                      <a:pt x="4" y="21"/>
                    </a:lnTo>
                    <a:lnTo>
                      <a:pt x="4" y="19"/>
                    </a:lnTo>
                    <a:lnTo>
                      <a:pt x="3" y="19"/>
                    </a:lnTo>
                    <a:lnTo>
                      <a:pt x="1" y="18"/>
                    </a:lnTo>
                    <a:lnTo>
                      <a:pt x="0" y="17"/>
                    </a:lnTo>
                    <a:close/>
                  </a:path>
                </a:pathLst>
              </a:custGeom>
              <a:grpFill/>
              <a:ln w="22225" cmpd="sng">
                <a:solidFill>
                  <a:schemeClr val="accent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41" name="Freeform 57">
              <a:extLst>
                <a:ext uri="{FF2B5EF4-FFF2-40B4-BE49-F238E27FC236}">
                  <a16:creationId xmlns:a16="http://schemas.microsoft.com/office/drawing/2014/main" id="{54144127-B23C-48E5-8B45-8610AEE22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239" y="3566667"/>
              <a:ext cx="271836" cy="463178"/>
            </a:xfrm>
            <a:custGeom>
              <a:avLst/>
              <a:gdLst>
                <a:gd name="T0" fmla="*/ 2147483646 w 40"/>
                <a:gd name="T1" fmla="*/ 2147483646 h 72"/>
                <a:gd name="T2" fmla="*/ 2147483646 w 40"/>
                <a:gd name="T3" fmla="*/ 2147483646 h 72"/>
                <a:gd name="T4" fmla="*/ 2147483646 w 40"/>
                <a:gd name="T5" fmla="*/ 2147483646 h 72"/>
                <a:gd name="T6" fmla="*/ 2147483646 w 40"/>
                <a:gd name="T7" fmla="*/ 2147483646 h 72"/>
                <a:gd name="T8" fmla="*/ 2147483646 w 40"/>
                <a:gd name="T9" fmla="*/ 2147483646 h 72"/>
                <a:gd name="T10" fmla="*/ 2147483646 w 40"/>
                <a:gd name="T11" fmla="*/ 2147483646 h 72"/>
                <a:gd name="T12" fmla="*/ 2147483646 w 40"/>
                <a:gd name="T13" fmla="*/ 2147483646 h 72"/>
                <a:gd name="T14" fmla="*/ 2147483646 w 40"/>
                <a:gd name="T15" fmla="*/ 2147483646 h 72"/>
                <a:gd name="T16" fmla="*/ 2147483646 w 40"/>
                <a:gd name="T17" fmla="*/ 2147483646 h 72"/>
                <a:gd name="T18" fmla="*/ 2147483646 w 40"/>
                <a:gd name="T19" fmla="*/ 2147483646 h 72"/>
                <a:gd name="T20" fmla="*/ 0 w 40"/>
                <a:gd name="T21" fmla="*/ 2147483646 h 72"/>
                <a:gd name="T22" fmla="*/ 0 w 40"/>
                <a:gd name="T23" fmla="*/ 2147483646 h 72"/>
                <a:gd name="T24" fmla="*/ 0 w 40"/>
                <a:gd name="T25" fmla="*/ 2147483646 h 72"/>
                <a:gd name="T26" fmla="*/ 0 w 40"/>
                <a:gd name="T27" fmla="*/ 2147483646 h 72"/>
                <a:gd name="T28" fmla="*/ 0 w 40"/>
                <a:gd name="T29" fmla="*/ 2147483646 h 72"/>
                <a:gd name="T30" fmla="*/ 0 w 40"/>
                <a:gd name="T31" fmla="*/ 2147483646 h 72"/>
                <a:gd name="T32" fmla="*/ 2147483646 w 40"/>
                <a:gd name="T33" fmla="*/ 2147483646 h 72"/>
                <a:gd name="T34" fmla="*/ 2147483646 w 40"/>
                <a:gd name="T35" fmla="*/ 2147483646 h 72"/>
                <a:gd name="T36" fmla="*/ 2147483646 w 40"/>
                <a:gd name="T37" fmla="*/ 2147483646 h 72"/>
                <a:gd name="T38" fmla="*/ 2147483646 w 40"/>
                <a:gd name="T39" fmla="*/ 2147483646 h 72"/>
                <a:gd name="T40" fmla="*/ 2147483646 w 40"/>
                <a:gd name="T41" fmla="*/ 2147483646 h 72"/>
                <a:gd name="T42" fmla="*/ 2147483646 w 40"/>
                <a:gd name="T43" fmla="*/ 2147483646 h 72"/>
                <a:gd name="T44" fmla="*/ 2147483646 w 40"/>
                <a:gd name="T45" fmla="*/ 2147483646 h 72"/>
                <a:gd name="T46" fmla="*/ 2147483646 w 40"/>
                <a:gd name="T47" fmla="*/ 2147483646 h 72"/>
                <a:gd name="T48" fmla="*/ 2147483646 w 40"/>
                <a:gd name="T49" fmla="*/ 2147483646 h 72"/>
                <a:gd name="T50" fmla="*/ 2147483646 w 40"/>
                <a:gd name="T51" fmla="*/ 2147483646 h 72"/>
                <a:gd name="T52" fmla="*/ 2147483646 w 40"/>
                <a:gd name="T53" fmla="*/ 2147483646 h 72"/>
                <a:gd name="T54" fmla="*/ 2147483646 w 40"/>
                <a:gd name="T55" fmla="*/ 2147483646 h 72"/>
                <a:gd name="T56" fmla="*/ 2147483646 w 40"/>
                <a:gd name="T57" fmla="*/ 2147483646 h 72"/>
                <a:gd name="T58" fmla="*/ 2147483646 w 40"/>
                <a:gd name="T59" fmla="*/ 2147483646 h 72"/>
                <a:gd name="T60" fmla="*/ 2147483646 w 40"/>
                <a:gd name="T61" fmla="*/ 2147483646 h 72"/>
                <a:gd name="T62" fmla="*/ 2147483646 w 40"/>
                <a:gd name="T63" fmla="*/ 2147483646 h 72"/>
                <a:gd name="T64" fmla="*/ 2147483646 w 40"/>
                <a:gd name="T65" fmla="*/ 2147483646 h 72"/>
                <a:gd name="T66" fmla="*/ 2147483646 w 40"/>
                <a:gd name="T67" fmla="*/ 2147483646 h 72"/>
                <a:gd name="T68" fmla="*/ 2147483646 w 40"/>
                <a:gd name="T69" fmla="*/ 2147483646 h 72"/>
                <a:gd name="T70" fmla="*/ 2147483646 w 40"/>
                <a:gd name="T71" fmla="*/ 2147483646 h 72"/>
                <a:gd name="T72" fmla="*/ 2147483646 w 40"/>
                <a:gd name="T73" fmla="*/ 2147483646 h 72"/>
                <a:gd name="T74" fmla="*/ 2147483646 w 40"/>
                <a:gd name="T75" fmla="*/ 2147483646 h 72"/>
                <a:gd name="T76" fmla="*/ 2147483646 w 40"/>
                <a:gd name="T77" fmla="*/ 2147483646 h 72"/>
                <a:gd name="T78" fmla="*/ 2147483646 w 40"/>
                <a:gd name="T79" fmla="*/ 2147483646 h 72"/>
                <a:gd name="T80" fmla="*/ 2147483646 w 40"/>
                <a:gd name="T81" fmla="*/ 2147483646 h 72"/>
                <a:gd name="T82" fmla="*/ 2147483646 w 40"/>
                <a:gd name="T83" fmla="*/ 2147483646 h 72"/>
                <a:gd name="T84" fmla="*/ 2147483646 w 40"/>
                <a:gd name="T85" fmla="*/ 2147483646 h 72"/>
                <a:gd name="T86" fmla="*/ 2147483646 w 40"/>
                <a:gd name="T87" fmla="*/ 2147483646 h 72"/>
                <a:gd name="T88" fmla="*/ 2147483646 w 40"/>
                <a:gd name="T89" fmla="*/ 2147483646 h 72"/>
                <a:gd name="T90" fmla="*/ 2147483646 w 40"/>
                <a:gd name="T91" fmla="*/ 2147483646 h 72"/>
                <a:gd name="T92" fmla="*/ 2147483646 w 40"/>
                <a:gd name="T93" fmla="*/ 2147483646 h 72"/>
                <a:gd name="T94" fmla="*/ 2147483646 w 40"/>
                <a:gd name="T95" fmla="*/ 0 h 72"/>
                <a:gd name="T96" fmla="*/ 2147483646 w 40"/>
                <a:gd name="T97" fmla="*/ 2147483646 h 72"/>
                <a:gd name="T98" fmla="*/ 2147483646 w 40"/>
                <a:gd name="T99" fmla="*/ 2147483646 h 72"/>
                <a:gd name="T100" fmla="*/ 2147483646 w 40"/>
                <a:gd name="T101" fmla="*/ 2147483646 h 72"/>
                <a:gd name="T102" fmla="*/ 2147483646 w 40"/>
                <a:gd name="T103" fmla="*/ 2147483646 h 72"/>
                <a:gd name="T104" fmla="*/ 2147483646 w 40"/>
                <a:gd name="T105" fmla="*/ 2147483646 h 72"/>
                <a:gd name="T106" fmla="*/ 2147483646 w 40"/>
                <a:gd name="T107" fmla="*/ 2147483646 h 72"/>
                <a:gd name="T108" fmla="*/ 2147483646 w 40"/>
                <a:gd name="T109" fmla="*/ 2147483646 h 7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0"/>
                <a:gd name="T166" fmla="*/ 0 h 72"/>
                <a:gd name="T167" fmla="*/ 40 w 40"/>
                <a:gd name="T168" fmla="*/ 72 h 7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0" h="72">
                  <a:moveTo>
                    <a:pt x="1" y="5"/>
                  </a:moveTo>
                  <a:lnTo>
                    <a:pt x="4" y="45"/>
                  </a:lnTo>
                  <a:lnTo>
                    <a:pt x="4" y="46"/>
                  </a:lnTo>
                  <a:lnTo>
                    <a:pt x="4" y="47"/>
                  </a:lnTo>
                  <a:lnTo>
                    <a:pt x="4" y="49"/>
                  </a:lnTo>
                  <a:lnTo>
                    <a:pt x="5" y="52"/>
                  </a:lnTo>
                  <a:lnTo>
                    <a:pt x="6" y="56"/>
                  </a:lnTo>
                  <a:lnTo>
                    <a:pt x="4" y="59"/>
                  </a:lnTo>
                  <a:lnTo>
                    <a:pt x="4" y="60"/>
                  </a:lnTo>
                  <a:lnTo>
                    <a:pt x="2" y="63"/>
                  </a:lnTo>
                  <a:lnTo>
                    <a:pt x="0" y="65"/>
                  </a:lnTo>
                  <a:lnTo>
                    <a:pt x="0" y="68"/>
                  </a:lnTo>
                  <a:lnTo>
                    <a:pt x="0" y="71"/>
                  </a:lnTo>
                  <a:lnTo>
                    <a:pt x="0" y="72"/>
                  </a:lnTo>
                  <a:lnTo>
                    <a:pt x="1" y="72"/>
                  </a:lnTo>
                  <a:lnTo>
                    <a:pt x="2" y="72"/>
                  </a:lnTo>
                  <a:lnTo>
                    <a:pt x="2" y="71"/>
                  </a:lnTo>
                  <a:lnTo>
                    <a:pt x="2" y="70"/>
                  </a:lnTo>
                  <a:lnTo>
                    <a:pt x="5" y="70"/>
                  </a:lnTo>
                  <a:lnTo>
                    <a:pt x="8" y="69"/>
                  </a:lnTo>
                  <a:lnTo>
                    <a:pt x="12" y="71"/>
                  </a:lnTo>
                  <a:lnTo>
                    <a:pt x="13" y="71"/>
                  </a:lnTo>
                  <a:lnTo>
                    <a:pt x="14" y="68"/>
                  </a:lnTo>
                  <a:lnTo>
                    <a:pt x="16" y="68"/>
                  </a:lnTo>
                  <a:lnTo>
                    <a:pt x="17" y="69"/>
                  </a:lnTo>
                  <a:lnTo>
                    <a:pt x="18" y="70"/>
                  </a:lnTo>
                  <a:lnTo>
                    <a:pt x="19" y="69"/>
                  </a:lnTo>
                  <a:lnTo>
                    <a:pt x="20" y="65"/>
                  </a:lnTo>
                  <a:lnTo>
                    <a:pt x="21" y="64"/>
                  </a:lnTo>
                  <a:lnTo>
                    <a:pt x="22" y="64"/>
                  </a:lnTo>
                  <a:lnTo>
                    <a:pt x="24" y="66"/>
                  </a:lnTo>
                  <a:lnTo>
                    <a:pt x="27" y="66"/>
                  </a:lnTo>
                  <a:lnTo>
                    <a:pt x="28" y="63"/>
                  </a:lnTo>
                  <a:lnTo>
                    <a:pt x="33" y="56"/>
                  </a:lnTo>
                  <a:lnTo>
                    <a:pt x="33" y="53"/>
                  </a:lnTo>
                  <a:lnTo>
                    <a:pt x="34" y="53"/>
                  </a:lnTo>
                  <a:lnTo>
                    <a:pt x="37" y="53"/>
                  </a:lnTo>
                  <a:lnTo>
                    <a:pt x="38" y="52"/>
                  </a:lnTo>
                  <a:lnTo>
                    <a:pt x="40" y="51"/>
                  </a:lnTo>
                  <a:lnTo>
                    <a:pt x="40" y="50"/>
                  </a:lnTo>
                  <a:lnTo>
                    <a:pt x="40" y="47"/>
                  </a:lnTo>
                  <a:lnTo>
                    <a:pt x="40" y="45"/>
                  </a:lnTo>
                  <a:lnTo>
                    <a:pt x="35" y="1"/>
                  </a:lnTo>
                  <a:lnTo>
                    <a:pt x="35" y="0"/>
                  </a:lnTo>
                  <a:lnTo>
                    <a:pt x="9" y="3"/>
                  </a:lnTo>
                  <a:lnTo>
                    <a:pt x="8" y="4"/>
                  </a:lnTo>
                  <a:lnTo>
                    <a:pt x="6" y="5"/>
                  </a:lnTo>
                  <a:lnTo>
                    <a:pt x="5" y="6"/>
                  </a:lnTo>
                  <a:lnTo>
                    <a:pt x="3" y="6"/>
                  </a:lnTo>
                  <a:lnTo>
                    <a:pt x="1" y="5"/>
                  </a:lnTo>
                  <a:close/>
                </a:path>
              </a:pathLst>
            </a:custGeom>
            <a:grpFill/>
            <a:ln w="22225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2" name="Freeform 58">
              <a:extLst>
                <a:ext uri="{FF2B5EF4-FFF2-40B4-BE49-F238E27FC236}">
                  <a16:creationId xmlns:a16="http://schemas.microsoft.com/office/drawing/2014/main" id="{27042907-8396-4364-B8E7-904851456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0846" y="4338629"/>
              <a:ext cx="316702" cy="534435"/>
            </a:xfrm>
            <a:custGeom>
              <a:avLst/>
              <a:gdLst>
                <a:gd name="T0" fmla="*/ 2147483646 w 47"/>
                <a:gd name="T1" fmla="*/ 0 h 83"/>
                <a:gd name="T2" fmla="*/ 2147483646 w 47"/>
                <a:gd name="T3" fmla="*/ 2147483646 h 83"/>
                <a:gd name="T4" fmla="*/ 2147483646 w 47"/>
                <a:gd name="T5" fmla="*/ 2147483646 h 83"/>
                <a:gd name="T6" fmla="*/ 2147483646 w 47"/>
                <a:gd name="T7" fmla="*/ 2147483646 h 83"/>
                <a:gd name="T8" fmla="*/ 2147483646 w 47"/>
                <a:gd name="T9" fmla="*/ 2147483646 h 83"/>
                <a:gd name="T10" fmla="*/ 2147483646 w 47"/>
                <a:gd name="T11" fmla="*/ 2147483646 h 83"/>
                <a:gd name="T12" fmla="*/ 2147483646 w 47"/>
                <a:gd name="T13" fmla="*/ 2147483646 h 83"/>
                <a:gd name="T14" fmla="*/ 2147483646 w 47"/>
                <a:gd name="T15" fmla="*/ 2147483646 h 83"/>
                <a:gd name="T16" fmla="*/ 2147483646 w 47"/>
                <a:gd name="T17" fmla="*/ 2147483646 h 83"/>
                <a:gd name="T18" fmla="*/ 2147483646 w 47"/>
                <a:gd name="T19" fmla="*/ 2147483646 h 83"/>
                <a:gd name="T20" fmla="*/ 2147483646 w 47"/>
                <a:gd name="T21" fmla="*/ 2147483646 h 83"/>
                <a:gd name="T22" fmla="*/ 2147483646 w 47"/>
                <a:gd name="T23" fmla="*/ 2147483646 h 83"/>
                <a:gd name="T24" fmla="*/ 2147483646 w 47"/>
                <a:gd name="T25" fmla="*/ 2147483646 h 83"/>
                <a:gd name="T26" fmla="*/ 2147483646 w 47"/>
                <a:gd name="T27" fmla="*/ 2147483646 h 83"/>
                <a:gd name="T28" fmla="*/ 2147483646 w 47"/>
                <a:gd name="T29" fmla="*/ 2147483646 h 83"/>
                <a:gd name="T30" fmla="*/ 2147483646 w 47"/>
                <a:gd name="T31" fmla="*/ 2147483646 h 83"/>
                <a:gd name="T32" fmla="*/ 2147483646 w 47"/>
                <a:gd name="T33" fmla="*/ 2147483646 h 83"/>
                <a:gd name="T34" fmla="*/ 2147483646 w 47"/>
                <a:gd name="T35" fmla="*/ 2147483646 h 83"/>
                <a:gd name="T36" fmla="*/ 2147483646 w 47"/>
                <a:gd name="T37" fmla="*/ 2147483646 h 83"/>
                <a:gd name="T38" fmla="*/ 2147483646 w 47"/>
                <a:gd name="T39" fmla="*/ 2147483646 h 83"/>
                <a:gd name="T40" fmla="*/ 2147483646 w 47"/>
                <a:gd name="T41" fmla="*/ 2147483646 h 83"/>
                <a:gd name="T42" fmla="*/ 2147483646 w 47"/>
                <a:gd name="T43" fmla="*/ 2147483646 h 83"/>
                <a:gd name="T44" fmla="*/ 2147483646 w 47"/>
                <a:gd name="T45" fmla="*/ 2147483646 h 83"/>
                <a:gd name="T46" fmla="*/ 2147483646 w 47"/>
                <a:gd name="T47" fmla="*/ 2147483646 h 83"/>
                <a:gd name="T48" fmla="*/ 2147483646 w 47"/>
                <a:gd name="T49" fmla="*/ 2147483646 h 83"/>
                <a:gd name="T50" fmla="*/ 2147483646 w 47"/>
                <a:gd name="T51" fmla="*/ 2147483646 h 83"/>
                <a:gd name="T52" fmla="*/ 2147483646 w 47"/>
                <a:gd name="T53" fmla="*/ 2147483646 h 83"/>
                <a:gd name="T54" fmla="*/ 2147483646 w 47"/>
                <a:gd name="T55" fmla="*/ 2147483646 h 83"/>
                <a:gd name="T56" fmla="*/ 2147483646 w 47"/>
                <a:gd name="T57" fmla="*/ 2147483646 h 83"/>
                <a:gd name="T58" fmla="*/ 2147483646 w 47"/>
                <a:gd name="T59" fmla="*/ 2147483646 h 83"/>
                <a:gd name="T60" fmla="*/ 2147483646 w 47"/>
                <a:gd name="T61" fmla="*/ 2147483646 h 83"/>
                <a:gd name="T62" fmla="*/ 2147483646 w 47"/>
                <a:gd name="T63" fmla="*/ 2147483646 h 83"/>
                <a:gd name="T64" fmla="*/ 2147483646 w 47"/>
                <a:gd name="T65" fmla="*/ 2147483646 h 83"/>
                <a:gd name="T66" fmla="*/ 0 w 47"/>
                <a:gd name="T67" fmla="*/ 2147483646 h 83"/>
                <a:gd name="T68" fmla="*/ 0 w 47"/>
                <a:gd name="T69" fmla="*/ 2147483646 h 83"/>
                <a:gd name="T70" fmla="*/ 2147483646 w 47"/>
                <a:gd name="T71" fmla="*/ 2147483646 h 83"/>
                <a:gd name="T72" fmla="*/ 2147483646 w 47"/>
                <a:gd name="T73" fmla="*/ 2147483646 h 83"/>
                <a:gd name="T74" fmla="*/ 2147483646 w 47"/>
                <a:gd name="T75" fmla="*/ 2147483646 h 83"/>
                <a:gd name="T76" fmla="*/ 2147483646 w 47"/>
                <a:gd name="T77" fmla="*/ 2147483646 h 83"/>
                <a:gd name="T78" fmla="*/ 2147483646 w 47"/>
                <a:gd name="T79" fmla="*/ 2147483646 h 83"/>
                <a:gd name="T80" fmla="*/ 2147483646 w 47"/>
                <a:gd name="T81" fmla="*/ 2147483646 h 83"/>
                <a:gd name="T82" fmla="*/ 2147483646 w 47"/>
                <a:gd name="T83" fmla="*/ 2147483646 h 83"/>
                <a:gd name="T84" fmla="*/ 2147483646 w 47"/>
                <a:gd name="T85" fmla="*/ 2147483646 h 83"/>
                <a:gd name="T86" fmla="*/ 2147483646 w 47"/>
                <a:gd name="T87" fmla="*/ 2147483646 h 83"/>
                <a:gd name="T88" fmla="*/ 2147483646 w 47"/>
                <a:gd name="T89" fmla="*/ 2147483646 h 83"/>
                <a:gd name="T90" fmla="*/ 2147483646 w 47"/>
                <a:gd name="T91" fmla="*/ 2147483646 h 83"/>
                <a:gd name="T92" fmla="*/ 2147483646 w 47"/>
                <a:gd name="T93" fmla="*/ 2147483646 h 83"/>
                <a:gd name="T94" fmla="*/ 2147483646 w 47"/>
                <a:gd name="T95" fmla="*/ 2147483646 h 83"/>
                <a:gd name="T96" fmla="*/ 2147483646 w 47"/>
                <a:gd name="T97" fmla="*/ 2147483646 h 83"/>
                <a:gd name="T98" fmla="*/ 2147483646 w 47"/>
                <a:gd name="T99" fmla="*/ 2147483646 h 83"/>
                <a:gd name="T100" fmla="*/ 2147483646 w 47"/>
                <a:gd name="T101" fmla="*/ 2147483646 h 83"/>
                <a:gd name="T102" fmla="*/ 2147483646 w 47"/>
                <a:gd name="T103" fmla="*/ 2147483646 h 83"/>
                <a:gd name="T104" fmla="*/ 2147483646 w 47"/>
                <a:gd name="T105" fmla="*/ 0 h 83"/>
                <a:gd name="T106" fmla="*/ 2147483646 w 47"/>
                <a:gd name="T107" fmla="*/ 0 h 8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7"/>
                <a:gd name="T163" fmla="*/ 0 h 83"/>
                <a:gd name="T164" fmla="*/ 47 w 47"/>
                <a:gd name="T165" fmla="*/ 83 h 8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7" h="83">
                  <a:moveTo>
                    <a:pt x="44" y="0"/>
                  </a:moveTo>
                  <a:lnTo>
                    <a:pt x="15" y="2"/>
                  </a:lnTo>
                  <a:lnTo>
                    <a:pt x="15" y="3"/>
                  </a:lnTo>
                  <a:lnTo>
                    <a:pt x="12" y="5"/>
                  </a:lnTo>
                  <a:lnTo>
                    <a:pt x="12" y="8"/>
                  </a:lnTo>
                  <a:lnTo>
                    <a:pt x="12" y="11"/>
                  </a:lnTo>
                  <a:lnTo>
                    <a:pt x="11" y="12"/>
                  </a:lnTo>
                  <a:lnTo>
                    <a:pt x="9" y="14"/>
                  </a:lnTo>
                  <a:lnTo>
                    <a:pt x="7" y="16"/>
                  </a:lnTo>
                  <a:lnTo>
                    <a:pt x="6" y="17"/>
                  </a:lnTo>
                  <a:lnTo>
                    <a:pt x="6" y="19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4" y="25"/>
                  </a:lnTo>
                  <a:lnTo>
                    <a:pt x="3" y="27"/>
                  </a:lnTo>
                  <a:lnTo>
                    <a:pt x="4" y="30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4" y="36"/>
                  </a:lnTo>
                  <a:lnTo>
                    <a:pt x="5" y="37"/>
                  </a:lnTo>
                  <a:lnTo>
                    <a:pt x="4" y="38"/>
                  </a:lnTo>
                  <a:lnTo>
                    <a:pt x="6" y="42"/>
                  </a:lnTo>
                  <a:lnTo>
                    <a:pt x="6" y="45"/>
                  </a:lnTo>
                  <a:lnTo>
                    <a:pt x="7" y="47"/>
                  </a:lnTo>
                  <a:lnTo>
                    <a:pt x="8" y="48"/>
                  </a:lnTo>
                  <a:lnTo>
                    <a:pt x="8" y="49"/>
                  </a:lnTo>
                  <a:lnTo>
                    <a:pt x="6" y="50"/>
                  </a:lnTo>
                  <a:lnTo>
                    <a:pt x="6" y="51"/>
                  </a:lnTo>
                  <a:lnTo>
                    <a:pt x="5" y="54"/>
                  </a:lnTo>
                  <a:lnTo>
                    <a:pt x="3" y="59"/>
                  </a:lnTo>
                  <a:lnTo>
                    <a:pt x="0" y="66"/>
                  </a:lnTo>
                  <a:lnTo>
                    <a:pt x="0" y="71"/>
                  </a:lnTo>
                  <a:lnTo>
                    <a:pt x="27" y="70"/>
                  </a:lnTo>
                  <a:lnTo>
                    <a:pt x="27" y="71"/>
                  </a:lnTo>
                  <a:lnTo>
                    <a:pt x="26" y="73"/>
                  </a:lnTo>
                  <a:lnTo>
                    <a:pt x="27" y="77"/>
                  </a:lnTo>
                  <a:lnTo>
                    <a:pt x="29" y="80"/>
                  </a:lnTo>
                  <a:lnTo>
                    <a:pt x="30" y="83"/>
                  </a:lnTo>
                  <a:lnTo>
                    <a:pt x="32" y="83"/>
                  </a:lnTo>
                  <a:lnTo>
                    <a:pt x="35" y="81"/>
                  </a:lnTo>
                  <a:lnTo>
                    <a:pt x="41" y="79"/>
                  </a:lnTo>
                  <a:lnTo>
                    <a:pt x="43" y="79"/>
                  </a:lnTo>
                  <a:lnTo>
                    <a:pt x="45" y="78"/>
                  </a:lnTo>
                  <a:lnTo>
                    <a:pt x="46" y="79"/>
                  </a:lnTo>
                  <a:lnTo>
                    <a:pt x="47" y="80"/>
                  </a:lnTo>
                  <a:lnTo>
                    <a:pt x="47" y="79"/>
                  </a:lnTo>
                  <a:lnTo>
                    <a:pt x="44" y="54"/>
                  </a:lnTo>
                  <a:lnTo>
                    <a:pt x="44" y="52"/>
                  </a:lnTo>
                  <a:lnTo>
                    <a:pt x="45" y="2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22225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3" name="Freeform 59">
              <a:extLst>
                <a:ext uri="{FF2B5EF4-FFF2-40B4-BE49-F238E27FC236}">
                  <a16:creationId xmlns:a16="http://schemas.microsoft.com/office/drawing/2014/main" id="{848DDB34-93A8-4BC0-AF55-4707741941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9696" y="3412274"/>
              <a:ext cx="533116" cy="328578"/>
            </a:xfrm>
            <a:custGeom>
              <a:avLst/>
              <a:gdLst>
                <a:gd name="T0" fmla="*/ 2147483646 w 79"/>
                <a:gd name="T1" fmla="*/ 2147483646 h 51"/>
                <a:gd name="T2" fmla="*/ 2147483646 w 79"/>
                <a:gd name="T3" fmla="*/ 2147483646 h 51"/>
                <a:gd name="T4" fmla="*/ 2147483646 w 79"/>
                <a:gd name="T5" fmla="*/ 2147483646 h 51"/>
                <a:gd name="T6" fmla="*/ 2147483646 w 79"/>
                <a:gd name="T7" fmla="*/ 2147483646 h 51"/>
                <a:gd name="T8" fmla="*/ 2147483646 w 79"/>
                <a:gd name="T9" fmla="*/ 2147483646 h 51"/>
                <a:gd name="T10" fmla="*/ 2147483646 w 79"/>
                <a:gd name="T11" fmla="*/ 2147483646 h 51"/>
                <a:gd name="T12" fmla="*/ 2147483646 w 79"/>
                <a:gd name="T13" fmla="*/ 2147483646 h 51"/>
                <a:gd name="T14" fmla="*/ 2147483646 w 79"/>
                <a:gd name="T15" fmla="*/ 2147483646 h 51"/>
                <a:gd name="T16" fmla="*/ 2147483646 w 79"/>
                <a:gd name="T17" fmla="*/ 2147483646 h 51"/>
                <a:gd name="T18" fmla="*/ 2147483646 w 79"/>
                <a:gd name="T19" fmla="*/ 2147483646 h 51"/>
                <a:gd name="T20" fmla="*/ 2147483646 w 79"/>
                <a:gd name="T21" fmla="*/ 2147483646 h 51"/>
                <a:gd name="T22" fmla="*/ 2147483646 w 79"/>
                <a:gd name="T23" fmla="*/ 2147483646 h 51"/>
                <a:gd name="T24" fmla="*/ 2147483646 w 79"/>
                <a:gd name="T25" fmla="*/ 2147483646 h 51"/>
                <a:gd name="T26" fmla="*/ 2147483646 w 79"/>
                <a:gd name="T27" fmla="*/ 2147483646 h 51"/>
                <a:gd name="T28" fmla="*/ 2147483646 w 79"/>
                <a:gd name="T29" fmla="*/ 2147483646 h 51"/>
                <a:gd name="T30" fmla="*/ 2147483646 w 79"/>
                <a:gd name="T31" fmla="*/ 2147483646 h 51"/>
                <a:gd name="T32" fmla="*/ 2147483646 w 79"/>
                <a:gd name="T33" fmla="*/ 2147483646 h 51"/>
                <a:gd name="T34" fmla="*/ 2147483646 w 79"/>
                <a:gd name="T35" fmla="*/ 2147483646 h 51"/>
                <a:gd name="T36" fmla="*/ 2147483646 w 79"/>
                <a:gd name="T37" fmla="*/ 2147483646 h 51"/>
                <a:gd name="T38" fmla="*/ 2147483646 w 79"/>
                <a:gd name="T39" fmla="*/ 2147483646 h 51"/>
                <a:gd name="T40" fmla="*/ 2147483646 w 79"/>
                <a:gd name="T41" fmla="*/ 2147483646 h 51"/>
                <a:gd name="T42" fmla="*/ 2147483646 w 79"/>
                <a:gd name="T43" fmla="*/ 2147483646 h 51"/>
                <a:gd name="T44" fmla="*/ 2147483646 w 79"/>
                <a:gd name="T45" fmla="*/ 2147483646 h 51"/>
                <a:gd name="T46" fmla="*/ 2147483646 w 79"/>
                <a:gd name="T47" fmla="*/ 2147483646 h 51"/>
                <a:gd name="T48" fmla="*/ 2147483646 w 79"/>
                <a:gd name="T49" fmla="*/ 2147483646 h 51"/>
                <a:gd name="T50" fmla="*/ 2147483646 w 79"/>
                <a:gd name="T51" fmla="*/ 2147483646 h 51"/>
                <a:gd name="T52" fmla="*/ 2147483646 w 79"/>
                <a:gd name="T53" fmla="*/ 2147483646 h 51"/>
                <a:gd name="T54" fmla="*/ 2147483646 w 79"/>
                <a:gd name="T55" fmla="*/ 2147483646 h 51"/>
                <a:gd name="T56" fmla="*/ 2147483646 w 79"/>
                <a:gd name="T57" fmla="*/ 2147483646 h 51"/>
                <a:gd name="T58" fmla="*/ 2147483646 w 79"/>
                <a:gd name="T59" fmla="*/ 2147483646 h 51"/>
                <a:gd name="T60" fmla="*/ 2147483646 w 79"/>
                <a:gd name="T61" fmla="*/ 2147483646 h 51"/>
                <a:gd name="T62" fmla="*/ 2147483646 w 79"/>
                <a:gd name="T63" fmla="*/ 2147483646 h 51"/>
                <a:gd name="T64" fmla="*/ 2147483646 w 79"/>
                <a:gd name="T65" fmla="*/ 2147483646 h 51"/>
                <a:gd name="T66" fmla="*/ 2147483646 w 79"/>
                <a:gd name="T67" fmla="*/ 2147483646 h 51"/>
                <a:gd name="T68" fmla="*/ 2147483646 w 79"/>
                <a:gd name="T69" fmla="*/ 2147483646 h 51"/>
                <a:gd name="T70" fmla="*/ 2147483646 w 79"/>
                <a:gd name="T71" fmla="*/ 2147483646 h 51"/>
                <a:gd name="T72" fmla="*/ 2147483646 w 79"/>
                <a:gd name="T73" fmla="*/ 2147483646 h 51"/>
                <a:gd name="T74" fmla="*/ 2147483646 w 79"/>
                <a:gd name="T75" fmla="*/ 2147483646 h 51"/>
                <a:gd name="T76" fmla="*/ 2147483646 w 79"/>
                <a:gd name="T77" fmla="*/ 2147483646 h 51"/>
                <a:gd name="T78" fmla="*/ 2147483646 w 79"/>
                <a:gd name="T79" fmla="*/ 2147483646 h 51"/>
                <a:gd name="T80" fmla="*/ 2147483646 w 79"/>
                <a:gd name="T81" fmla="*/ 2147483646 h 51"/>
                <a:gd name="T82" fmla="*/ 2147483646 w 79"/>
                <a:gd name="T83" fmla="*/ 2147483646 h 51"/>
                <a:gd name="T84" fmla="*/ 2147483646 w 79"/>
                <a:gd name="T85" fmla="*/ 2147483646 h 51"/>
                <a:gd name="T86" fmla="*/ 2147483646 w 79"/>
                <a:gd name="T87" fmla="*/ 2147483646 h 51"/>
                <a:gd name="T88" fmla="*/ 2147483646 w 79"/>
                <a:gd name="T89" fmla="*/ 0 h 51"/>
                <a:gd name="T90" fmla="*/ 2147483646 w 79"/>
                <a:gd name="T91" fmla="*/ 2147483646 h 51"/>
                <a:gd name="T92" fmla="*/ 2147483646 w 79"/>
                <a:gd name="T93" fmla="*/ 2147483646 h 51"/>
                <a:gd name="T94" fmla="*/ 2147483646 w 79"/>
                <a:gd name="T95" fmla="*/ 2147483646 h 51"/>
                <a:gd name="T96" fmla="*/ 2147483646 w 79"/>
                <a:gd name="T97" fmla="*/ 2147483646 h 51"/>
                <a:gd name="T98" fmla="*/ 2147483646 w 79"/>
                <a:gd name="T99" fmla="*/ 2147483646 h 51"/>
                <a:gd name="T100" fmla="*/ 2147483646 w 79"/>
                <a:gd name="T101" fmla="*/ 2147483646 h 51"/>
                <a:gd name="T102" fmla="*/ 2147483646 w 79"/>
                <a:gd name="T103" fmla="*/ 2147483646 h 51"/>
                <a:gd name="T104" fmla="*/ 2147483646 w 79"/>
                <a:gd name="T105" fmla="*/ 2147483646 h 51"/>
                <a:gd name="T106" fmla="*/ 0 w 79"/>
                <a:gd name="T107" fmla="*/ 2147483646 h 51"/>
                <a:gd name="T108" fmla="*/ 2147483646 w 79"/>
                <a:gd name="T109" fmla="*/ 2147483646 h 51"/>
                <a:gd name="T110" fmla="*/ 2147483646 w 79"/>
                <a:gd name="T111" fmla="*/ 2147483646 h 51"/>
                <a:gd name="T112" fmla="*/ 2147483646 w 79"/>
                <a:gd name="T113" fmla="*/ 2147483646 h 51"/>
                <a:gd name="T114" fmla="*/ 2147483646 w 79"/>
                <a:gd name="T115" fmla="*/ 2147483646 h 5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9"/>
                <a:gd name="T175" fmla="*/ 0 h 51"/>
                <a:gd name="T176" fmla="*/ 79 w 79"/>
                <a:gd name="T177" fmla="*/ 51 h 5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9" h="51">
                  <a:moveTo>
                    <a:pt x="19" y="49"/>
                  </a:moveTo>
                  <a:lnTo>
                    <a:pt x="55" y="42"/>
                  </a:lnTo>
                  <a:lnTo>
                    <a:pt x="66" y="40"/>
                  </a:lnTo>
                  <a:lnTo>
                    <a:pt x="67" y="40"/>
                  </a:lnTo>
                  <a:lnTo>
                    <a:pt x="67" y="39"/>
                  </a:lnTo>
                  <a:lnTo>
                    <a:pt x="67" y="38"/>
                  </a:lnTo>
                  <a:lnTo>
                    <a:pt x="68" y="37"/>
                  </a:lnTo>
                  <a:lnTo>
                    <a:pt x="70" y="37"/>
                  </a:lnTo>
                  <a:lnTo>
                    <a:pt x="71" y="37"/>
                  </a:lnTo>
                  <a:lnTo>
                    <a:pt x="74" y="35"/>
                  </a:lnTo>
                  <a:lnTo>
                    <a:pt x="74" y="33"/>
                  </a:lnTo>
                  <a:lnTo>
                    <a:pt x="77" y="31"/>
                  </a:lnTo>
                  <a:lnTo>
                    <a:pt x="79" y="30"/>
                  </a:lnTo>
                  <a:lnTo>
                    <a:pt x="79" y="29"/>
                  </a:lnTo>
                  <a:lnTo>
                    <a:pt x="77" y="28"/>
                  </a:lnTo>
                  <a:lnTo>
                    <a:pt x="76" y="27"/>
                  </a:lnTo>
                  <a:lnTo>
                    <a:pt x="75" y="27"/>
                  </a:lnTo>
                  <a:lnTo>
                    <a:pt x="75" y="26"/>
                  </a:lnTo>
                  <a:lnTo>
                    <a:pt x="73" y="26"/>
                  </a:lnTo>
                  <a:lnTo>
                    <a:pt x="73" y="24"/>
                  </a:lnTo>
                  <a:lnTo>
                    <a:pt x="71" y="24"/>
                  </a:lnTo>
                  <a:lnTo>
                    <a:pt x="71" y="23"/>
                  </a:lnTo>
                  <a:lnTo>
                    <a:pt x="71" y="20"/>
                  </a:lnTo>
                  <a:lnTo>
                    <a:pt x="72" y="20"/>
                  </a:lnTo>
                  <a:lnTo>
                    <a:pt x="71" y="18"/>
                  </a:lnTo>
                  <a:lnTo>
                    <a:pt x="70" y="17"/>
                  </a:lnTo>
                  <a:lnTo>
                    <a:pt x="71" y="16"/>
                  </a:lnTo>
                  <a:lnTo>
                    <a:pt x="72" y="15"/>
                  </a:lnTo>
                  <a:lnTo>
                    <a:pt x="73" y="12"/>
                  </a:lnTo>
                  <a:lnTo>
                    <a:pt x="73" y="11"/>
                  </a:lnTo>
                  <a:lnTo>
                    <a:pt x="74" y="10"/>
                  </a:lnTo>
                  <a:lnTo>
                    <a:pt x="74" y="9"/>
                  </a:lnTo>
                  <a:lnTo>
                    <a:pt x="73" y="9"/>
                  </a:lnTo>
                  <a:lnTo>
                    <a:pt x="70" y="8"/>
                  </a:lnTo>
                  <a:lnTo>
                    <a:pt x="69" y="7"/>
                  </a:lnTo>
                  <a:lnTo>
                    <a:pt x="69" y="6"/>
                  </a:lnTo>
                  <a:lnTo>
                    <a:pt x="67" y="3"/>
                  </a:lnTo>
                  <a:lnTo>
                    <a:pt x="66" y="3"/>
                  </a:lnTo>
                  <a:lnTo>
                    <a:pt x="66" y="2"/>
                  </a:lnTo>
                  <a:lnTo>
                    <a:pt x="65" y="2"/>
                  </a:lnTo>
                  <a:lnTo>
                    <a:pt x="65" y="1"/>
                  </a:lnTo>
                  <a:lnTo>
                    <a:pt x="64" y="0"/>
                  </a:lnTo>
                  <a:lnTo>
                    <a:pt x="9" y="11"/>
                  </a:lnTo>
                  <a:lnTo>
                    <a:pt x="8" y="7"/>
                  </a:lnTo>
                  <a:lnTo>
                    <a:pt x="5" y="10"/>
                  </a:lnTo>
                  <a:lnTo>
                    <a:pt x="4" y="9"/>
                  </a:lnTo>
                  <a:lnTo>
                    <a:pt x="3" y="11"/>
                  </a:lnTo>
                  <a:lnTo>
                    <a:pt x="1" y="13"/>
                  </a:lnTo>
                  <a:lnTo>
                    <a:pt x="0" y="14"/>
                  </a:lnTo>
                  <a:lnTo>
                    <a:pt x="4" y="36"/>
                  </a:lnTo>
                  <a:lnTo>
                    <a:pt x="6" y="51"/>
                  </a:lnTo>
                  <a:lnTo>
                    <a:pt x="19" y="49"/>
                  </a:lnTo>
                  <a:close/>
                </a:path>
              </a:pathLst>
            </a:custGeom>
            <a:grpFill/>
            <a:ln w="22225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4" name="Freeform 60">
              <a:extLst>
                <a:ext uri="{FF2B5EF4-FFF2-40B4-BE49-F238E27FC236}">
                  <a16:creationId xmlns:a16="http://schemas.microsoft.com/office/drawing/2014/main" id="{D368C652-00FA-4BEF-8604-9041D71B3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2869" y="3740852"/>
              <a:ext cx="690148" cy="378724"/>
            </a:xfrm>
            <a:custGeom>
              <a:avLst/>
              <a:gdLst>
                <a:gd name="T0" fmla="*/ 2147483646 w 102"/>
                <a:gd name="T1" fmla="*/ 2147483646 h 59"/>
                <a:gd name="T2" fmla="*/ 2147483646 w 102"/>
                <a:gd name="T3" fmla="*/ 2147483646 h 59"/>
                <a:gd name="T4" fmla="*/ 2147483646 w 102"/>
                <a:gd name="T5" fmla="*/ 2147483646 h 59"/>
                <a:gd name="T6" fmla="*/ 2147483646 w 102"/>
                <a:gd name="T7" fmla="*/ 2147483646 h 59"/>
                <a:gd name="T8" fmla="*/ 2147483646 w 102"/>
                <a:gd name="T9" fmla="*/ 2147483646 h 59"/>
                <a:gd name="T10" fmla="*/ 2147483646 w 102"/>
                <a:gd name="T11" fmla="*/ 2147483646 h 59"/>
                <a:gd name="T12" fmla="*/ 2147483646 w 102"/>
                <a:gd name="T13" fmla="*/ 2147483646 h 59"/>
                <a:gd name="T14" fmla="*/ 2147483646 w 102"/>
                <a:gd name="T15" fmla="*/ 2147483646 h 59"/>
                <a:gd name="T16" fmla="*/ 2147483646 w 102"/>
                <a:gd name="T17" fmla="*/ 2147483646 h 59"/>
                <a:gd name="T18" fmla="*/ 2147483646 w 102"/>
                <a:gd name="T19" fmla="*/ 2147483646 h 59"/>
                <a:gd name="T20" fmla="*/ 2147483646 w 102"/>
                <a:gd name="T21" fmla="*/ 2147483646 h 59"/>
                <a:gd name="T22" fmla="*/ 2147483646 w 102"/>
                <a:gd name="T23" fmla="*/ 2147483646 h 59"/>
                <a:gd name="T24" fmla="*/ 2147483646 w 102"/>
                <a:gd name="T25" fmla="*/ 2147483646 h 59"/>
                <a:gd name="T26" fmla="*/ 2147483646 w 102"/>
                <a:gd name="T27" fmla="*/ 2147483646 h 59"/>
                <a:gd name="T28" fmla="*/ 2147483646 w 102"/>
                <a:gd name="T29" fmla="*/ 2147483646 h 59"/>
                <a:gd name="T30" fmla="*/ 2147483646 w 102"/>
                <a:gd name="T31" fmla="*/ 2147483646 h 59"/>
                <a:gd name="T32" fmla="*/ 2147483646 w 102"/>
                <a:gd name="T33" fmla="*/ 2147483646 h 59"/>
                <a:gd name="T34" fmla="*/ 2147483646 w 102"/>
                <a:gd name="T35" fmla="*/ 2147483646 h 59"/>
                <a:gd name="T36" fmla="*/ 2147483646 w 102"/>
                <a:gd name="T37" fmla="*/ 2147483646 h 59"/>
                <a:gd name="T38" fmla="*/ 2147483646 w 102"/>
                <a:gd name="T39" fmla="*/ 2147483646 h 59"/>
                <a:gd name="T40" fmla="*/ 2147483646 w 102"/>
                <a:gd name="T41" fmla="*/ 2147483646 h 59"/>
                <a:gd name="T42" fmla="*/ 2147483646 w 102"/>
                <a:gd name="T43" fmla="*/ 2147483646 h 59"/>
                <a:gd name="T44" fmla="*/ 2147483646 w 102"/>
                <a:gd name="T45" fmla="*/ 2147483646 h 59"/>
                <a:gd name="T46" fmla="*/ 2147483646 w 102"/>
                <a:gd name="T47" fmla="*/ 2147483646 h 59"/>
                <a:gd name="T48" fmla="*/ 2147483646 w 102"/>
                <a:gd name="T49" fmla="*/ 2147483646 h 59"/>
                <a:gd name="T50" fmla="*/ 2147483646 w 102"/>
                <a:gd name="T51" fmla="*/ 2147483646 h 59"/>
                <a:gd name="T52" fmla="*/ 2147483646 w 102"/>
                <a:gd name="T53" fmla="*/ 2147483646 h 59"/>
                <a:gd name="T54" fmla="*/ 2147483646 w 102"/>
                <a:gd name="T55" fmla="*/ 2147483646 h 59"/>
                <a:gd name="T56" fmla="*/ 2147483646 w 102"/>
                <a:gd name="T57" fmla="*/ 2147483646 h 59"/>
                <a:gd name="T58" fmla="*/ 2147483646 w 102"/>
                <a:gd name="T59" fmla="*/ 2147483646 h 59"/>
                <a:gd name="T60" fmla="*/ 2147483646 w 102"/>
                <a:gd name="T61" fmla="*/ 2147483646 h 59"/>
                <a:gd name="T62" fmla="*/ 2147483646 w 102"/>
                <a:gd name="T63" fmla="*/ 2147483646 h 59"/>
                <a:gd name="T64" fmla="*/ 2147483646 w 102"/>
                <a:gd name="T65" fmla="*/ 2147483646 h 59"/>
                <a:gd name="T66" fmla="*/ 2147483646 w 102"/>
                <a:gd name="T67" fmla="*/ 2147483646 h 59"/>
                <a:gd name="T68" fmla="*/ 2147483646 w 102"/>
                <a:gd name="T69" fmla="*/ 2147483646 h 59"/>
                <a:gd name="T70" fmla="*/ 2147483646 w 102"/>
                <a:gd name="T71" fmla="*/ 2147483646 h 59"/>
                <a:gd name="T72" fmla="*/ 2147483646 w 102"/>
                <a:gd name="T73" fmla="*/ 2147483646 h 59"/>
                <a:gd name="T74" fmla="*/ 2147483646 w 102"/>
                <a:gd name="T75" fmla="*/ 2147483646 h 59"/>
                <a:gd name="T76" fmla="*/ 2147483646 w 102"/>
                <a:gd name="T77" fmla="*/ 2147483646 h 59"/>
                <a:gd name="T78" fmla="*/ 2147483646 w 102"/>
                <a:gd name="T79" fmla="*/ 2147483646 h 59"/>
                <a:gd name="T80" fmla="*/ 2147483646 w 102"/>
                <a:gd name="T81" fmla="*/ 2147483646 h 59"/>
                <a:gd name="T82" fmla="*/ 2147483646 w 102"/>
                <a:gd name="T83" fmla="*/ 2147483646 h 59"/>
                <a:gd name="T84" fmla="*/ 2147483646 w 102"/>
                <a:gd name="T85" fmla="*/ 2147483646 h 5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2"/>
                <a:gd name="T130" fmla="*/ 0 h 59"/>
                <a:gd name="T131" fmla="*/ 102 w 102"/>
                <a:gd name="T132" fmla="*/ 59 h 5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2" h="59">
                  <a:moveTo>
                    <a:pt x="101" y="43"/>
                  </a:moveTo>
                  <a:lnTo>
                    <a:pt x="67" y="50"/>
                  </a:lnTo>
                  <a:lnTo>
                    <a:pt x="31" y="55"/>
                  </a:lnTo>
                  <a:lnTo>
                    <a:pt x="29" y="56"/>
                  </a:lnTo>
                  <a:lnTo>
                    <a:pt x="26" y="56"/>
                  </a:lnTo>
                  <a:lnTo>
                    <a:pt x="26" y="55"/>
                  </a:lnTo>
                  <a:lnTo>
                    <a:pt x="22" y="56"/>
                  </a:lnTo>
                  <a:lnTo>
                    <a:pt x="0" y="59"/>
                  </a:lnTo>
                  <a:lnTo>
                    <a:pt x="0" y="58"/>
                  </a:lnTo>
                  <a:lnTo>
                    <a:pt x="5" y="56"/>
                  </a:lnTo>
                  <a:lnTo>
                    <a:pt x="6" y="55"/>
                  </a:lnTo>
                  <a:lnTo>
                    <a:pt x="9" y="53"/>
                  </a:lnTo>
                  <a:lnTo>
                    <a:pt x="9" y="52"/>
                  </a:lnTo>
                  <a:lnTo>
                    <a:pt x="9" y="51"/>
                  </a:lnTo>
                  <a:lnTo>
                    <a:pt x="10" y="50"/>
                  </a:lnTo>
                  <a:lnTo>
                    <a:pt x="10" y="49"/>
                  </a:lnTo>
                  <a:lnTo>
                    <a:pt x="12" y="47"/>
                  </a:lnTo>
                  <a:lnTo>
                    <a:pt x="19" y="41"/>
                  </a:lnTo>
                  <a:lnTo>
                    <a:pt x="19" y="40"/>
                  </a:lnTo>
                  <a:lnTo>
                    <a:pt x="20" y="41"/>
                  </a:lnTo>
                  <a:lnTo>
                    <a:pt x="19" y="42"/>
                  </a:lnTo>
                  <a:lnTo>
                    <a:pt x="21" y="44"/>
                  </a:lnTo>
                  <a:lnTo>
                    <a:pt x="24" y="45"/>
                  </a:lnTo>
                  <a:lnTo>
                    <a:pt x="26" y="45"/>
                  </a:lnTo>
                  <a:lnTo>
                    <a:pt x="27" y="44"/>
                  </a:lnTo>
                  <a:lnTo>
                    <a:pt x="27" y="43"/>
                  </a:lnTo>
                  <a:lnTo>
                    <a:pt x="28" y="42"/>
                  </a:lnTo>
                  <a:lnTo>
                    <a:pt x="29" y="43"/>
                  </a:lnTo>
                  <a:lnTo>
                    <a:pt x="30" y="44"/>
                  </a:lnTo>
                  <a:lnTo>
                    <a:pt x="31" y="43"/>
                  </a:lnTo>
                  <a:lnTo>
                    <a:pt x="34" y="42"/>
                  </a:lnTo>
                  <a:lnTo>
                    <a:pt x="35" y="40"/>
                  </a:lnTo>
                  <a:lnTo>
                    <a:pt x="36" y="41"/>
                  </a:lnTo>
                  <a:lnTo>
                    <a:pt x="39" y="38"/>
                  </a:lnTo>
                  <a:lnTo>
                    <a:pt x="40" y="39"/>
                  </a:lnTo>
                  <a:lnTo>
                    <a:pt x="42" y="36"/>
                  </a:lnTo>
                  <a:lnTo>
                    <a:pt x="41" y="35"/>
                  </a:lnTo>
                  <a:lnTo>
                    <a:pt x="42" y="33"/>
                  </a:lnTo>
                  <a:lnTo>
                    <a:pt x="44" y="28"/>
                  </a:lnTo>
                  <a:lnTo>
                    <a:pt x="47" y="17"/>
                  </a:lnTo>
                  <a:lnTo>
                    <a:pt x="49" y="18"/>
                  </a:lnTo>
                  <a:lnTo>
                    <a:pt x="49" y="19"/>
                  </a:lnTo>
                  <a:lnTo>
                    <a:pt x="50" y="20"/>
                  </a:lnTo>
                  <a:lnTo>
                    <a:pt x="52" y="19"/>
                  </a:lnTo>
                  <a:lnTo>
                    <a:pt x="53" y="17"/>
                  </a:lnTo>
                  <a:lnTo>
                    <a:pt x="54" y="13"/>
                  </a:lnTo>
                  <a:lnTo>
                    <a:pt x="55" y="12"/>
                  </a:lnTo>
                  <a:lnTo>
                    <a:pt x="57" y="12"/>
                  </a:lnTo>
                  <a:lnTo>
                    <a:pt x="58" y="10"/>
                  </a:lnTo>
                  <a:lnTo>
                    <a:pt x="59" y="10"/>
                  </a:lnTo>
                  <a:lnTo>
                    <a:pt x="60" y="8"/>
                  </a:lnTo>
                  <a:lnTo>
                    <a:pt x="60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8" y="4"/>
                  </a:lnTo>
                  <a:lnTo>
                    <a:pt x="69" y="4"/>
                  </a:lnTo>
                  <a:lnTo>
                    <a:pt x="70" y="1"/>
                  </a:lnTo>
                  <a:lnTo>
                    <a:pt x="71" y="1"/>
                  </a:lnTo>
                  <a:lnTo>
                    <a:pt x="72" y="1"/>
                  </a:lnTo>
                  <a:lnTo>
                    <a:pt x="73" y="2"/>
                  </a:lnTo>
                  <a:lnTo>
                    <a:pt x="72" y="3"/>
                  </a:lnTo>
                  <a:lnTo>
                    <a:pt x="74" y="4"/>
                  </a:lnTo>
                  <a:lnTo>
                    <a:pt x="76" y="4"/>
                  </a:lnTo>
                  <a:lnTo>
                    <a:pt x="78" y="6"/>
                  </a:lnTo>
                  <a:lnTo>
                    <a:pt x="79" y="6"/>
                  </a:lnTo>
                  <a:lnTo>
                    <a:pt x="80" y="8"/>
                  </a:lnTo>
                  <a:lnTo>
                    <a:pt x="78" y="12"/>
                  </a:lnTo>
                  <a:lnTo>
                    <a:pt x="77" y="14"/>
                  </a:lnTo>
                  <a:lnTo>
                    <a:pt x="78" y="16"/>
                  </a:lnTo>
                  <a:lnTo>
                    <a:pt x="80" y="16"/>
                  </a:lnTo>
                  <a:lnTo>
                    <a:pt x="81" y="15"/>
                  </a:lnTo>
                  <a:lnTo>
                    <a:pt x="83" y="17"/>
                  </a:lnTo>
                  <a:lnTo>
                    <a:pt x="84" y="17"/>
                  </a:lnTo>
                  <a:lnTo>
                    <a:pt x="85" y="18"/>
                  </a:lnTo>
                  <a:lnTo>
                    <a:pt x="86" y="18"/>
                  </a:lnTo>
                  <a:lnTo>
                    <a:pt x="87" y="18"/>
                  </a:lnTo>
                  <a:lnTo>
                    <a:pt x="90" y="20"/>
                  </a:lnTo>
                  <a:lnTo>
                    <a:pt x="93" y="20"/>
                  </a:lnTo>
                  <a:lnTo>
                    <a:pt x="94" y="22"/>
                  </a:lnTo>
                  <a:lnTo>
                    <a:pt x="93" y="22"/>
                  </a:lnTo>
                  <a:lnTo>
                    <a:pt x="93" y="23"/>
                  </a:lnTo>
                  <a:lnTo>
                    <a:pt x="93" y="25"/>
                  </a:lnTo>
                  <a:lnTo>
                    <a:pt x="92" y="26"/>
                  </a:lnTo>
                  <a:lnTo>
                    <a:pt x="94" y="27"/>
                  </a:lnTo>
                  <a:lnTo>
                    <a:pt x="95" y="29"/>
                  </a:lnTo>
                  <a:lnTo>
                    <a:pt x="95" y="30"/>
                  </a:lnTo>
                  <a:lnTo>
                    <a:pt x="93" y="30"/>
                  </a:lnTo>
                  <a:lnTo>
                    <a:pt x="93" y="31"/>
                  </a:lnTo>
                  <a:lnTo>
                    <a:pt x="94" y="31"/>
                  </a:lnTo>
                  <a:lnTo>
                    <a:pt x="94" y="32"/>
                  </a:lnTo>
                  <a:lnTo>
                    <a:pt x="93" y="32"/>
                  </a:lnTo>
                  <a:lnTo>
                    <a:pt x="92" y="32"/>
                  </a:lnTo>
                  <a:lnTo>
                    <a:pt x="93" y="33"/>
                  </a:lnTo>
                  <a:lnTo>
                    <a:pt x="94" y="33"/>
                  </a:lnTo>
                  <a:lnTo>
                    <a:pt x="96" y="34"/>
                  </a:lnTo>
                  <a:lnTo>
                    <a:pt x="94" y="36"/>
                  </a:lnTo>
                  <a:lnTo>
                    <a:pt x="92" y="35"/>
                  </a:lnTo>
                  <a:lnTo>
                    <a:pt x="92" y="36"/>
                  </a:lnTo>
                  <a:lnTo>
                    <a:pt x="93" y="37"/>
                  </a:lnTo>
                  <a:lnTo>
                    <a:pt x="94" y="38"/>
                  </a:lnTo>
                  <a:lnTo>
                    <a:pt x="96" y="37"/>
                  </a:lnTo>
                  <a:lnTo>
                    <a:pt x="97" y="36"/>
                  </a:lnTo>
                  <a:lnTo>
                    <a:pt x="99" y="36"/>
                  </a:lnTo>
                  <a:lnTo>
                    <a:pt x="100" y="36"/>
                  </a:lnTo>
                  <a:lnTo>
                    <a:pt x="101" y="37"/>
                  </a:lnTo>
                  <a:lnTo>
                    <a:pt x="102" y="41"/>
                  </a:lnTo>
                  <a:lnTo>
                    <a:pt x="101" y="42"/>
                  </a:lnTo>
                  <a:lnTo>
                    <a:pt x="101" y="43"/>
                  </a:lnTo>
                  <a:close/>
                </a:path>
              </a:pathLst>
            </a:custGeom>
            <a:grpFill/>
            <a:ln w="22225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5" name="Freeform 61">
              <a:extLst>
                <a:ext uri="{FF2B5EF4-FFF2-40B4-BE49-F238E27FC236}">
                  <a16:creationId xmlns:a16="http://schemas.microsoft.com/office/drawing/2014/main" id="{75F5C535-E0C7-4815-9DBB-EFA0C9140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0375" y="4242299"/>
              <a:ext cx="465816" cy="340456"/>
            </a:xfrm>
            <a:custGeom>
              <a:avLst/>
              <a:gdLst>
                <a:gd name="T0" fmla="*/ 2147483646 w 69"/>
                <a:gd name="T1" fmla="*/ 2147483646 h 53"/>
                <a:gd name="T2" fmla="*/ 2147483646 w 69"/>
                <a:gd name="T3" fmla="*/ 2147483646 h 53"/>
                <a:gd name="T4" fmla="*/ 2147483646 w 69"/>
                <a:gd name="T5" fmla="*/ 2147483646 h 53"/>
                <a:gd name="T6" fmla="*/ 2147483646 w 69"/>
                <a:gd name="T7" fmla="*/ 2147483646 h 53"/>
                <a:gd name="T8" fmla="*/ 2147483646 w 69"/>
                <a:gd name="T9" fmla="*/ 2147483646 h 53"/>
                <a:gd name="T10" fmla="*/ 2147483646 w 69"/>
                <a:gd name="T11" fmla="*/ 2147483646 h 53"/>
                <a:gd name="T12" fmla="*/ 2147483646 w 69"/>
                <a:gd name="T13" fmla="*/ 2147483646 h 53"/>
                <a:gd name="T14" fmla="*/ 2147483646 w 69"/>
                <a:gd name="T15" fmla="*/ 2147483646 h 53"/>
                <a:gd name="T16" fmla="*/ 2147483646 w 69"/>
                <a:gd name="T17" fmla="*/ 2147483646 h 53"/>
                <a:gd name="T18" fmla="*/ 2147483646 w 69"/>
                <a:gd name="T19" fmla="*/ 2147483646 h 53"/>
                <a:gd name="T20" fmla="*/ 2147483646 w 69"/>
                <a:gd name="T21" fmla="*/ 2147483646 h 53"/>
                <a:gd name="T22" fmla="*/ 2147483646 w 69"/>
                <a:gd name="T23" fmla="*/ 2147483646 h 53"/>
                <a:gd name="T24" fmla="*/ 2147483646 w 69"/>
                <a:gd name="T25" fmla="*/ 2147483646 h 53"/>
                <a:gd name="T26" fmla="*/ 2147483646 w 69"/>
                <a:gd name="T27" fmla="*/ 2147483646 h 53"/>
                <a:gd name="T28" fmla="*/ 2147483646 w 69"/>
                <a:gd name="T29" fmla="*/ 2147483646 h 53"/>
                <a:gd name="T30" fmla="*/ 2147483646 w 69"/>
                <a:gd name="T31" fmla="*/ 2147483646 h 53"/>
                <a:gd name="T32" fmla="*/ 2147483646 w 69"/>
                <a:gd name="T33" fmla="*/ 2147483646 h 53"/>
                <a:gd name="T34" fmla="*/ 2147483646 w 69"/>
                <a:gd name="T35" fmla="*/ 2147483646 h 53"/>
                <a:gd name="T36" fmla="*/ 2147483646 w 69"/>
                <a:gd name="T37" fmla="*/ 2147483646 h 53"/>
                <a:gd name="T38" fmla="*/ 2147483646 w 69"/>
                <a:gd name="T39" fmla="*/ 2147483646 h 53"/>
                <a:gd name="T40" fmla="*/ 2147483646 w 69"/>
                <a:gd name="T41" fmla="*/ 2147483646 h 53"/>
                <a:gd name="T42" fmla="*/ 2147483646 w 69"/>
                <a:gd name="T43" fmla="*/ 2147483646 h 53"/>
                <a:gd name="T44" fmla="*/ 2147483646 w 69"/>
                <a:gd name="T45" fmla="*/ 2147483646 h 53"/>
                <a:gd name="T46" fmla="*/ 2147483646 w 69"/>
                <a:gd name="T47" fmla="*/ 2147483646 h 53"/>
                <a:gd name="T48" fmla="*/ 2147483646 w 69"/>
                <a:gd name="T49" fmla="*/ 2147483646 h 53"/>
                <a:gd name="T50" fmla="*/ 2147483646 w 69"/>
                <a:gd name="T51" fmla="*/ 2147483646 h 53"/>
                <a:gd name="T52" fmla="*/ 2147483646 w 69"/>
                <a:gd name="T53" fmla="*/ 2147483646 h 53"/>
                <a:gd name="T54" fmla="*/ 2147483646 w 69"/>
                <a:gd name="T55" fmla="*/ 2147483646 h 53"/>
                <a:gd name="T56" fmla="*/ 2147483646 w 69"/>
                <a:gd name="T57" fmla="*/ 2147483646 h 53"/>
                <a:gd name="T58" fmla="*/ 2147483646 w 69"/>
                <a:gd name="T59" fmla="*/ 2147483646 h 53"/>
                <a:gd name="T60" fmla="*/ 2147483646 w 69"/>
                <a:gd name="T61" fmla="*/ 2147483646 h 53"/>
                <a:gd name="T62" fmla="*/ 2147483646 w 69"/>
                <a:gd name="T63" fmla="*/ 2147483646 h 53"/>
                <a:gd name="T64" fmla="*/ 2147483646 w 69"/>
                <a:gd name="T65" fmla="*/ 2147483646 h 53"/>
                <a:gd name="T66" fmla="*/ 2147483646 w 69"/>
                <a:gd name="T67" fmla="*/ 2147483646 h 53"/>
                <a:gd name="T68" fmla="*/ 2147483646 w 69"/>
                <a:gd name="T69" fmla="*/ 2147483646 h 53"/>
                <a:gd name="T70" fmla="*/ 2147483646 w 69"/>
                <a:gd name="T71" fmla="*/ 2147483646 h 53"/>
                <a:gd name="T72" fmla="*/ 2147483646 w 69"/>
                <a:gd name="T73" fmla="*/ 2147483646 h 53"/>
                <a:gd name="T74" fmla="*/ 2147483646 w 69"/>
                <a:gd name="T75" fmla="*/ 2147483646 h 53"/>
                <a:gd name="T76" fmla="*/ 2147483646 w 69"/>
                <a:gd name="T77" fmla="*/ 2147483646 h 53"/>
                <a:gd name="T78" fmla="*/ 2147483646 w 69"/>
                <a:gd name="T79" fmla="*/ 2147483646 h 53"/>
                <a:gd name="T80" fmla="*/ 2147483646 w 69"/>
                <a:gd name="T81" fmla="*/ 2147483646 h 53"/>
                <a:gd name="T82" fmla="*/ 2147483646 w 69"/>
                <a:gd name="T83" fmla="*/ 2147483646 h 53"/>
                <a:gd name="T84" fmla="*/ 2147483646 w 69"/>
                <a:gd name="T85" fmla="*/ 2147483646 h 53"/>
                <a:gd name="T86" fmla="*/ 2147483646 w 69"/>
                <a:gd name="T87" fmla="*/ 2147483646 h 5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9"/>
                <a:gd name="T133" fmla="*/ 0 h 53"/>
                <a:gd name="T134" fmla="*/ 69 w 69"/>
                <a:gd name="T135" fmla="*/ 53 h 5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9" h="53">
                  <a:moveTo>
                    <a:pt x="41" y="52"/>
                  </a:moveTo>
                  <a:lnTo>
                    <a:pt x="41" y="53"/>
                  </a:lnTo>
                  <a:lnTo>
                    <a:pt x="39" y="52"/>
                  </a:lnTo>
                  <a:lnTo>
                    <a:pt x="38" y="52"/>
                  </a:lnTo>
                  <a:lnTo>
                    <a:pt x="38" y="51"/>
                  </a:lnTo>
                  <a:lnTo>
                    <a:pt x="37" y="48"/>
                  </a:lnTo>
                  <a:lnTo>
                    <a:pt x="35" y="45"/>
                  </a:lnTo>
                  <a:lnTo>
                    <a:pt x="33" y="44"/>
                  </a:lnTo>
                  <a:lnTo>
                    <a:pt x="32" y="41"/>
                  </a:lnTo>
                  <a:lnTo>
                    <a:pt x="31" y="39"/>
                  </a:lnTo>
                  <a:lnTo>
                    <a:pt x="30" y="37"/>
                  </a:lnTo>
                  <a:lnTo>
                    <a:pt x="29" y="37"/>
                  </a:lnTo>
                  <a:lnTo>
                    <a:pt x="26" y="36"/>
                  </a:lnTo>
                  <a:lnTo>
                    <a:pt x="25" y="34"/>
                  </a:lnTo>
                  <a:lnTo>
                    <a:pt x="23" y="33"/>
                  </a:lnTo>
                  <a:lnTo>
                    <a:pt x="23" y="32"/>
                  </a:lnTo>
                  <a:lnTo>
                    <a:pt x="22" y="30"/>
                  </a:lnTo>
                  <a:lnTo>
                    <a:pt x="19" y="29"/>
                  </a:lnTo>
                  <a:lnTo>
                    <a:pt x="15" y="25"/>
                  </a:lnTo>
                  <a:lnTo>
                    <a:pt x="13" y="24"/>
                  </a:lnTo>
                  <a:lnTo>
                    <a:pt x="13" y="23"/>
                  </a:lnTo>
                  <a:lnTo>
                    <a:pt x="11" y="21"/>
                  </a:lnTo>
                  <a:lnTo>
                    <a:pt x="10" y="19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5" y="16"/>
                  </a:lnTo>
                  <a:lnTo>
                    <a:pt x="1" y="14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7" y="5"/>
                  </a:lnTo>
                  <a:lnTo>
                    <a:pt x="8" y="5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2" y="1"/>
                  </a:lnTo>
                  <a:lnTo>
                    <a:pt x="35" y="4"/>
                  </a:lnTo>
                  <a:lnTo>
                    <a:pt x="36" y="6"/>
                  </a:lnTo>
                  <a:lnTo>
                    <a:pt x="51" y="4"/>
                  </a:lnTo>
                  <a:lnTo>
                    <a:pt x="69" y="16"/>
                  </a:lnTo>
                  <a:lnTo>
                    <a:pt x="68" y="17"/>
                  </a:lnTo>
                  <a:lnTo>
                    <a:pt x="67" y="18"/>
                  </a:lnTo>
                  <a:lnTo>
                    <a:pt x="66" y="19"/>
                  </a:lnTo>
                  <a:lnTo>
                    <a:pt x="63" y="23"/>
                  </a:lnTo>
                  <a:lnTo>
                    <a:pt x="63" y="24"/>
                  </a:lnTo>
                  <a:lnTo>
                    <a:pt x="62" y="26"/>
                  </a:lnTo>
                  <a:lnTo>
                    <a:pt x="62" y="28"/>
                  </a:lnTo>
                  <a:lnTo>
                    <a:pt x="62" y="29"/>
                  </a:lnTo>
                  <a:lnTo>
                    <a:pt x="62" y="30"/>
                  </a:lnTo>
                  <a:lnTo>
                    <a:pt x="61" y="31"/>
                  </a:lnTo>
                  <a:lnTo>
                    <a:pt x="60" y="31"/>
                  </a:lnTo>
                  <a:lnTo>
                    <a:pt x="59" y="32"/>
                  </a:lnTo>
                  <a:lnTo>
                    <a:pt x="59" y="33"/>
                  </a:lnTo>
                  <a:lnTo>
                    <a:pt x="58" y="34"/>
                  </a:lnTo>
                  <a:lnTo>
                    <a:pt x="57" y="35"/>
                  </a:lnTo>
                  <a:lnTo>
                    <a:pt x="55" y="37"/>
                  </a:lnTo>
                  <a:lnTo>
                    <a:pt x="53" y="39"/>
                  </a:lnTo>
                  <a:lnTo>
                    <a:pt x="52" y="40"/>
                  </a:lnTo>
                  <a:lnTo>
                    <a:pt x="50" y="41"/>
                  </a:lnTo>
                  <a:lnTo>
                    <a:pt x="50" y="42"/>
                  </a:lnTo>
                  <a:lnTo>
                    <a:pt x="49" y="43"/>
                  </a:lnTo>
                  <a:lnTo>
                    <a:pt x="47" y="44"/>
                  </a:lnTo>
                  <a:lnTo>
                    <a:pt x="46" y="44"/>
                  </a:lnTo>
                  <a:lnTo>
                    <a:pt x="46" y="45"/>
                  </a:lnTo>
                  <a:lnTo>
                    <a:pt x="45" y="47"/>
                  </a:lnTo>
                  <a:lnTo>
                    <a:pt x="44" y="48"/>
                  </a:lnTo>
                  <a:lnTo>
                    <a:pt x="43" y="48"/>
                  </a:lnTo>
                  <a:lnTo>
                    <a:pt x="43" y="49"/>
                  </a:lnTo>
                  <a:lnTo>
                    <a:pt x="44" y="49"/>
                  </a:lnTo>
                  <a:lnTo>
                    <a:pt x="44" y="50"/>
                  </a:lnTo>
                  <a:lnTo>
                    <a:pt x="43" y="50"/>
                  </a:lnTo>
                  <a:lnTo>
                    <a:pt x="42" y="51"/>
                  </a:lnTo>
                  <a:lnTo>
                    <a:pt x="41" y="52"/>
                  </a:lnTo>
                  <a:close/>
                </a:path>
              </a:pathLst>
            </a:custGeom>
            <a:grpFill/>
            <a:ln w="22225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6" name="Freeform 62">
              <a:extLst>
                <a:ext uri="{FF2B5EF4-FFF2-40B4-BE49-F238E27FC236}">
                  <a16:creationId xmlns:a16="http://schemas.microsoft.com/office/drawing/2014/main" id="{B720F359-B94F-45B7-9463-1E0B284AD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0560" y="4287165"/>
              <a:ext cx="494849" cy="496167"/>
            </a:xfrm>
            <a:custGeom>
              <a:avLst/>
              <a:gdLst>
                <a:gd name="T0" fmla="*/ 2147483646 w 73"/>
                <a:gd name="T1" fmla="*/ 2147483646 h 77"/>
                <a:gd name="T2" fmla="*/ 2147483646 w 73"/>
                <a:gd name="T3" fmla="*/ 2147483646 h 77"/>
                <a:gd name="T4" fmla="*/ 2147483646 w 73"/>
                <a:gd name="T5" fmla="*/ 2147483646 h 77"/>
                <a:gd name="T6" fmla="*/ 2147483646 w 73"/>
                <a:gd name="T7" fmla="*/ 2147483646 h 77"/>
                <a:gd name="T8" fmla="*/ 2147483646 w 73"/>
                <a:gd name="T9" fmla="*/ 2147483646 h 77"/>
                <a:gd name="T10" fmla="*/ 2147483646 w 73"/>
                <a:gd name="T11" fmla="*/ 2147483646 h 77"/>
                <a:gd name="T12" fmla="*/ 2147483646 w 73"/>
                <a:gd name="T13" fmla="*/ 2147483646 h 77"/>
                <a:gd name="T14" fmla="*/ 2147483646 w 73"/>
                <a:gd name="T15" fmla="*/ 2147483646 h 77"/>
                <a:gd name="T16" fmla="*/ 2147483646 w 73"/>
                <a:gd name="T17" fmla="*/ 2147483646 h 77"/>
                <a:gd name="T18" fmla="*/ 2147483646 w 73"/>
                <a:gd name="T19" fmla="*/ 2147483646 h 77"/>
                <a:gd name="T20" fmla="*/ 2147483646 w 73"/>
                <a:gd name="T21" fmla="*/ 2147483646 h 77"/>
                <a:gd name="T22" fmla="*/ 2147483646 w 73"/>
                <a:gd name="T23" fmla="*/ 2147483646 h 77"/>
                <a:gd name="T24" fmla="*/ 2147483646 w 73"/>
                <a:gd name="T25" fmla="*/ 2147483646 h 77"/>
                <a:gd name="T26" fmla="*/ 2147483646 w 73"/>
                <a:gd name="T27" fmla="*/ 2147483646 h 77"/>
                <a:gd name="T28" fmla="*/ 2147483646 w 73"/>
                <a:gd name="T29" fmla="*/ 2147483646 h 77"/>
                <a:gd name="T30" fmla="*/ 2147483646 w 73"/>
                <a:gd name="T31" fmla="*/ 2147483646 h 77"/>
                <a:gd name="T32" fmla="*/ 2147483646 w 73"/>
                <a:gd name="T33" fmla="*/ 2147483646 h 77"/>
                <a:gd name="T34" fmla="*/ 2147483646 w 73"/>
                <a:gd name="T35" fmla="*/ 2147483646 h 77"/>
                <a:gd name="T36" fmla="*/ 2147483646 w 73"/>
                <a:gd name="T37" fmla="*/ 2147483646 h 77"/>
                <a:gd name="T38" fmla="*/ 2147483646 w 73"/>
                <a:gd name="T39" fmla="*/ 2147483646 h 77"/>
                <a:gd name="T40" fmla="*/ 2147483646 w 73"/>
                <a:gd name="T41" fmla="*/ 2147483646 h 77"/>
                <a:gd name="T42" fmla="*/ 2147483646 w 73"/>
                <a:gd name="T43" fmla="*/ 2147483646 h 77"/>
                <a:gd name="T44" fmla="*/ 2147483646 w 73"/>
                <a:gd name="T45" fmla="*/ 2147483646 h 77"/>
                <a:gd name="T46" fmla="*/ 2147483646 w 73"/>
                <a:gd name="T47" fmla="*/ 2147483646 h 77"/>
                <a:gd name="T48" fmla="*/ 2147483646 w 73"/>
                <a:gd name="T49" fmla="*/ 2147483646 h 77"/>
                <a:gd name="T50" fmla="*/ 2147483646 w 73"/>
                <a:gd name="T51" fmla="*/ 2147483646 h 77"/>
                <a:gd name="T52" fmla="*/ 2147483646 w 73"/>
                <a:gd name="T53" fmla="*/ 2147483646 h 77"/>
                <a:gd name="T54" fmla="*/ 2147483646 w 73"/>
                <a:gd name="T55" fmla="*/ 2147483646 h 77"/>
                <a:gd name="T56" fmla="*/ 2147483646 w 73"/>
                <a:gd name="T57" fmla="*/ 2147483646 h 77"/>
                <a:gd name="T58" fmla="*/ 2147483646 w 73"/>
                <a:gd name="T59" fmla="*/ 2147483646 h 77"/>
                <a:gd name="T60" fmla="*/ 2147483646 w 73"/>
                <a:gd name="T61" fmla="*/ 2147483646 h 77"/>
                <a:gd name="T62" fmla="*/ 2147483646 w 73"/>
                <a:gd name="T63" fmla="*/ 2147483646 h 77"/>
                <a:gd name="T64" fmla="*/ 2147483646 w 73"/>
                <a:gd name="T65" fmla="*/ 2147483646 h 77"/>
                <a:gd name="T66" fmla="*/ 2147483646 w 73"/>
                <a:gd name="T67" fmla="*/ 2147483646 h 77"/>
                <a:gd name="T68" fmla="*/ 2147483646 w 73"/>
                <a:gd name="T69" fmla="*/ 2147483646 h 77"/>
                <a:gd name="T70" fmla="*/ 2147483646 w 73"/>
                <a:gd name="T71" fmla="*/ 2147483646 h 77"/>
                <a:gd name="T72" fmla="*/ 2147483646 w 73"/>
                <a:gd name="T73" fmla="*/ 2147483646 h 77"/>
                <a:gd name="T74" fmla="*/ 2147483646 w 73"/>
                <a:gd name="T75" fmla="*/ 2147483646 h 77"/>
                <a:gd name="T76" fmla="*/ 2147483646 w 73"/>
                <a:gd name="T77" fmla="*/ 2147483646 h 77"/>
                <a:gd name="T78" fmla="*/ 2147483646 w 73"/>
                <a:gd name="T79" fmla="*/ 0 h 77"/>
                <a:gd name="T80" fmla="*/ 0 w 73"/>
                <a:gd name="T81" fmla="*/ 2147483646 h 7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3"/>
                <a:gd name="T124" fmla="*/ 0 h 77"/>
                <a:gd name="T125" fmla="*/ 73 w 73"/>
                <a:gd name="T126" fmla="*/ 77 h 7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3" h="77">
                  <a:moveTo>
                    <a:pt x="0" y="5"/>
                  </a:moveTo>
                  <a:lnTo>
                    <a:pt x="9" y="41"/>
                  </a:lnTo>
                  <a:lnTo>
                    <a:pt x="10" y="42"/>
                  </a:lnTo>
                  <a:lnTo>
                    <a:pt x="11" y="44"/>
                  </a:lnTo>
                  <a:lnTo>
                    <a:pt x="12" y="45"/>
                  </a:lnTo>
                  <a:lnTo>
                    <a:pt x="13" y="46"/>
                  </a:lnTo>
                  <a:lnTo>
                    <a:pt x="14" y="47"/>
                  </a:lnTo>
                  <a:lnTo>
                    <a:pt x="13" y="49"/>
                  </a:lnTo>
                  <a:lnTo>
                    <a:pt x="15" y="50"/>
                  </a:lnTo>
                  <a:lnTo>
                    <a:pt x="14" y="50"/>
                  </a:lnTo>
                  <a:lnTo>
                    <a:pt x="13" y="52"/>
                  </a:lnTo>
                  <a:lnTo>
                    <a:pt x="13" y="55"/>
                  </a:lnTo>
                  <a:lnTo>
                    <a:pt x="12" y="57"/>
                  </a:lnTo>
                  <a:lnTo>
                    <a:pt x="12" y="60"/>
                  </a:lnTo>
                  <a:lnTo>
                    <a:pt x="14" y="63"/>
                  </a:lnTo>
                  <a:lnTo>
                    <a:pt x="14" y="68"/>
                  </a:lnTo>
                  <a:lnTo>
                    <a:pt x="16" y="70"/>
                  </a:lnTo>
                  <a:lnTo>
                    <a:pt x="16" y="71"/>
                  </a:lnTo>
                  <a:lnTo>
                    <a:pt x="16" y="72"/>
                  </a:lnTo>
                  <a:lnTo>
                    <a:pt x="17" y="74"/>
                  </a:lnTo>
                  <a:lnTo>
                    <a:pt x="17" y="75"/>
                  </a:lnTo>
                  <a:lnTo>
                    <a:pt x="18" y="76"/>
                  </a:lnTo>
                  <a:lnTo>
                    <a:pt x="57" y="74"/>
                  </a:lnTo>
                  <a:lnTo>
                    <a:pt x="58" y="76"/>
                  </a:lnTo>
                  <a:lnTo>
                    <a:pt x="60" y="77"/>
                  </a:lnTo>
                  <a:lnTo>
                    <a:pt x="60" y="75"/>
                  </a:lnTo>
                  <a:lnTo>
                    <a:pt x="59" y="71"/>
                  </a:lnTo>
                  <a:lnTo>
                    <a:pt x="60" y="70"/>
                  </a:lnTo>
                  <a:lnTo>
                    <a:pt x="60" y="69"/>
                  </a:lnTo>
                  <a:lnTo>
                    <a:pt x="61" y="68"/>
                  </a:lnTo>
                  <a:lnTo>
                    <a:pt x="64" y="69"/>
                  </a:lnTo>
                  <a:lnTo>
                    <a:pt x="66" y="69"/>
                  </a:lnTo>
                  <a:lnTo>
                    <a:pt x="67" y="69"/>
                  </a:lnTo>
                  <a:lnTo>
                    <a:pt x="67" y="66"/>
                  </a:lnTo>
                  <a:lnTo>
                    <a:pt x="67" y="65"/>
                  </a:lnTo>
                  <a:lnTo>
                    <a:pt x="67" y="63"/>
                  </a:lnTo>
                  <a:lnTo>
                    <a:pt x="67" y="62"/>
                  </a:lnTo>
                  <a:lnTo>
                    <a:pt x="69" y="56"/>
                  </a:lnTo>
                  <a:lnTo>
                    <a:pt x="69" y="53"/>
                  </a:lnTo>
                  <a:lnTo>
                    <a:pt x="70" y="51"/>
                  </a:lnTo>
                  <a:lnTo>
                    <a:pt x="71" y="48"/>
                  </a:lnTo>
                  <a:lnTo>
                    <a:pt x="73" y="47"/>
                  </a:lnTo>
                  <a:lnTo>
                    <a:pt x="73" y="46"/>
                  </a:lnTo>
                  <a:lnTo>
                    <a:pt x="72" y="45"/>
                  </a:lnTo>
                  <a:lnTo>
                    <a:pt x="72" y="46"/>
                  </a:lnTo>
                  <a:lnTo>
                    <a:pt x="70" y="45"/>
                  </a:lnTo>
                  <a:lnTo>
                    <a:pt x="69" y="45"/>
                  </a:lnTo>
                  <a:lnTo>
                    <a:pt x="69" y="44"/>
                  </a:lnTo>
                  <a:lnTo>
                    <a:pt x="68" y="41"/>
                  </a:lnTo>
                  <a:lnTo>
                    <a:pt x="66" y="38"/>
                  </a:lnTo>
                  <a:lnTo>
                    <a:pt x="64" y="37"/>
                  </a:lnTo>
                  <a:lnTo>
                    <a:pt x="63" y="34"/>
                  </a:lnTo>
                  <a:lnTo>
                    <a:pt x="62" y="32"/>
                  </a:lnTo>
                  <a:lnTo>
                    <a:pt x="61" y="30"/>
                  </a:lnTo>
                  <a:lnTo>
                    <a:pt x="60" y="30"/>
                  </a:lnTo>
                  <a:lnTo>
                    <a:pt x="57" y="29"/>
                  </a:lnTo>
                  <a:lnTo>
                    <a:pt x="56" y="27"/>
                  </a:lnTo>
                  <a:lnTo>
                    <a:pt x="54" y="26"/>
                  </a:lnTo>
                  <a:lnTo>
                    <a:pt x="54" y="25"/>
                  </a:lnTo>
                  <a:lnTo>
                    <a:pt x="53" y="23"/>
                  </a:lnTo>
                  <a:lnTo>
                    <a:pt x="50" y="22"/>
                  </a:lnTo>
                  <a:lnTo>
                    <a:pt x="46" y="18"/>
                  </a:lnTo>
                  <a:lnTo>
                    <a:pt x="44" y="17"/>
                  </a:lnTo>
                  <a:lnTo>
                    <a:pt x="44" y="16"/>
                  </a:lnTo>
                  <a:lnTo>
                    <a:pt x="42" y="14"/>
                  </a:lnTo>
                  <a:lnTo>
                    <a:pt x="41" y="12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36" y="9"/>
                  </a:lnTo>
                  <a:lnTo>
                    <a:pt x="32" y="7"/>
                  </a:lnTo>
                  <a:lnTo>
                    <a:pt x="31" y="6"/>
                  </a:lnTo>
                  <a:lnTo>
                    <a:pt x="32" y="3"/>
                  </a:lnTo>
                  <a:lnTo>
                    <a:pt x="33" y="2"/>
                  </a:lnTo>
                  <a:lnTo>
                    <a:pt x="34" y="1"/>
                  </a:lnTo>
                  <a:lnTo>
                    <a:pt x="34" y="0"/>
                  </a:lnTo>
                  <a:lnTo>
                    <a:pt x="13" y="3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22225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7" name="Freeform 63">
              <a:extLst>
                <a:ext uri="{FF2B5EF4-FFF2-40B4-BE49-F238E27FC236}">
                  <a16:creationId xmlns:a16="http://schemas.microsoft.com/office/drawing/2014/main" id="{1BCA7811-8B73-4D78-B30B-69AE40286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6377" y="3669595"/>
              <a:ext cx="419631" cy="186063"/>
            </a:xfrm>
            <a:custGeom>
              <a:avLst/>
              <a:gdLst>
                <a:gd name="T0" fmla="*/ 2147483646 w 62"/>
                <a:gd name="T1" fmla="*/ 2147483646 h 29"/>
                <a:gd name="T2" fmla="*/ 2147483646 w 62"/>
                <a:gd name="T3" fmla="*/ 2147483646 h 29"/>
                <a:gd name="T4" fmla="*/ 2147483646 w 62"/>
                <a:gd name="T5" fmla="*/ 2147483646 h 29"/>
                <a:gd name="T6" fmla="*/ 2147483646 w 62"/>
                <a:gd name="T7" fmla="*/ 2147483646 h 29"/>
                <a:gd name="T8" fmla="*/ 2147483646 w 62"/>
                <a:gd name="T9" fmla="*/ 2147483646 h 29"/>
                <a:gd name="T10" fmla="*/ 2147483646 w 62"/>
                <a:gd name="T11" fmla="*/ 2147483646 h 29"/>
                <a:gd name="T12" fmla="*/ 2147483646 w 62"/>
                <a:gd name="T13" fmla="*/ 2147483646 h 29"/>
                <a:gd name="T14" fmla="*/ 2147483646 w 62"/>
                <a:gd name="T15" fmla="*/ 2147483646 h 29"/>
                <a:gd name="T16" fmla="*/ 2147483646 w 62"/>
                <a:gd name="T17" fmla="*/ 2147483646 h 29"/>
                <a:gd name="T18" fmla="*/ 2147483646 w 62"/>
                <a:gd name="T19" fmla="*/ 2147483646 h 29"/>
                <a:gd name="T20" fmla="*/ 2147483646 w 62"/>
                <a:gd name="T21" fmla="*/ 2147483646 h 29"/>
                <a:gd name="T22" fmla="*/ 2147483646 w 62"/>
                <a:gd name="T23" fmla="*/ 2147483646 h 29"/>
                <a:gd name="T24" fmla="*/ 2147483646 w 62"/>
                <a:gd name="T25" fmla="*/ 2147483646 h 29"/>
                <a:gd name="T26" fmla="*/ 2147483646 w 62"/>
                <a:gd name="T27" fmla="*/ 2147483646 h 29"/>
                <a:gd name="T28" fmla="*/ 2147483646 w 62"/>
                <a:gd name="T29" fmla="*/ 2147483646 h 29"/>
                <a:gd name="T30" fmla="*/ 2147483646 w 62"/>
                <a:gd name="T31" fmla="*/ 2147483646 h 29"/>
                <a:gd name="T32" fmla="*/ 2147483646 w 62"/>
                <a:gd name="T33" fmla="*/ 2147483646 h 29"/>
                <a:gd name="T34" fmla="*/ 2147483646 w 62"/>
                <a:gd name="T35" fmla="*/ 2147483646 h 29"/>
                <a:gd name="T36" fmla="*/ 2147483646 w 62"/>
                <a:gd name="T37" fmla="*/ 2147483646 h 29"/>
                <a:gd name="T38" fmla="*/ 2147483646 w 62"/>
                <a:gd name="T39" fmla="*/ 2147483646 h 29"/>
                <a:gd name="T40" fmla="*/ 2147483646 w 62"/>
                <a:gd name="T41" fmla="*/ 2147483646 h 29"/>
                <a:gd name="T42" fmla="*/ 2147483646 w 62"/>
                <a:gd name="T43" fmla="*/ 2147483646 h 29"/>
                <a:gd name="T44" fmla="*/ 2147483646 w 62"/>
                <a:gd name="T45" fmla="*/ 2147483646 h 29"/>
                <a:gd name="T46" fmla="*/ 2147483646 w 62"/>
                <a:gd name="T47" fmla="*/ 2147483646 h 29"/>
                <a:gd name="T48" fmla="*/ 2147483646 w 62"/>
                <a:gd name="T49" fmla="*/ 2147483646 h 29"/>
                <a:gd name="T50" fmla="*/ 2147483646 w 62"/>
                <a:gd name="T51" fmla="*/ 2147483646 h 29"/>
                <a:gd name="T52" fmla="*/ 2147483646 w 62"/>
                <a:gd name="T53" fmla="*/ 2147483646 h 29"/>
                <a:gd name="T54" fmla="*/ 2147483646 w 62"/>
                <a:gd name="T55" fmla="*/ 2147483646 h 29"/>
                <a:gd name="T56" fmla="*/ 2147483646 w 62"/>
                <a:gd name="T57" fmla="*/ 2147483646 h 29"/>
                <a:gd name="T58" fmla="*/ 2147483646 w 62"/>
                <a:gd name="T59" fmla="*/ 2147483646 h 29"/>
                <a:gd name="T60" fmla="*/ 2147483646 w 62"/>
                <a:gd name="T61" fmla="*/ 2147483646 h 29"/>
                <a:gd name="T62" fmla="*/ 2147483646 w 62"/>
                <a:gd name="T63" fmla="*/ 2147483646 h 29"/>
                <a:gd name="T64" fmla="*/ 2147483646 w 62"/>
                <a:gd name="T65" fmla="*/ 2147483646 h 29"/>
                <a:gd name="T66" fmla="*/ 2147483646 w 62"/>
                <a:gd name="T67" fmla="*/ 2147483646 h 29"/>
                <a:gd name="T68" fmla="*/ 2147483646 w 62"/>
                <a:gd name="T69" fmla="*/ 2147483646 h 29"/>
                <a:gd name="T70" fmla="*/ 2147483646 w 62"/>
                <a:gd name="T71" fmla="*/ 2147483646 h 29"/>
                <a:gd name="T72" fmla="*/ 2147483646 w 62"/>
                <a:gd name="T73" fmla="*/ 2147483646 h 29"/>
                <a:gd name="T74" fmla="*/ 2147483646 w 62"/>
                <a:gd name="T75" fmla="*/ 2147483646 h 29"/>
                <a:gd name="T76" fmla="*/ 2147483646 w 62"/>
                <a:gd name="T77" fmla="*/ 2147483646 h 29"/>
                <a:gd name="T78" fmla="*/ 2147483646 w 62"/>
                <a:gd name="T79" fmla="*/ 2147483646 h 29"/>
                <a:gd name="T80" fmla="*/ 2147483646 w 62"/>
                <a:gd name="T81" fmla="*/ 2147483646 h 29"/>
                <a:gd name="T82" fmla="*/ 2147483646 w 62"/>
                <a:gd name="T83" fmla="*/ 2147483646 h 29"/>
                <a:gd name="T84" fmla="*/ 2147483646 w 62"/>
                <a:gd name="T85" fmla="*/ 2147483646 h 29"/>
                <a:gd name="T86" fmla="*/ 2147483646 w 62"/>
                <a:gd name="T87" fmla="*/ 2147483646 h 29"/>
                <a:gd name="T88" fmla="*/ 2147483646 w 62"/>
                <a:gd name="T89" fmla="*/ 2147483646 h 29"/>
                <a:gd name="T90" fmla="*/ 2147483646 w 62"/>
                <a:gd name="T91" fmla="*/ 2147483646 h 29"/>
                <a:gd name="T92" fmla="*/ 2147483646 w 62"/>
                <a:gd name="T93" fmla="*/ 2147483646 h 29"/>
                <a:gd name="T94" fmla="*/ 2147483646 w 62"/>
                <a:gd name="T95" fmla="*/ 2147483646 h 29"/>
                <a:gd name="T96" fmla="*/ 2147483646 w 62"/>
                <a:gd name="T97" fmla="*/ 2147483646 h 29"/>
                <a:gd name="T98" fmla="*/ 2147483646 w 62"/>
                <a:gd name="T99" fmla="*/ 2147483646 h 29"/>
                <a:gd name="T100" fmla="*/ 2147483646 w 62"/>
                <a:gd name="T101" fmla="*/ 2147483646 h 29"/>
                <a:gd name="T102" fmla="*/ 2147483646 w 62"/>
                <a:gd name="T103" fmla="*/ 2147483646 h 29"/>
                <a:gd name="T104" fmla="*/ 2147483646 w 62"/>
                <a:gd name="T105" fmla="*/ 0 h 2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2"/>
                <a:gd name="T160" fmla="*/ 0 h 29"/>
                <a:gd name="T161" fmla="*/ 62 w 62"/>
                <a:gd name="T162" fmla="*/ 29 h 2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2" h="29">
                  <a:moveTo>
                    <a:pt x="47" y="0"/>
                  </a:moveTo>
                  <a:lnTo>
                    <a:pt x="36" y="2"/>
                  </a:lnTo>
                  <a:lnTo>
                    <a:pt x="0" y="9"/>
                  </a:lnTo>
                  <a:lnTo>
                    <a:pt x="2" y="17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9" y="11"/>
                  </a:lnTo>
                  <a:lnTo>
                    <a:pt x="10" y="11"/>
                  </a:lnTo>
                  <a:lnTo>
                    <a:pt x="10" y="9"/>
                  </a:lnTo>
                  <a:lnTo>
                    <a:pt x="11" y="10"/>
                  </a:lnTo>
                  <a:lnTo>
                    <a:pt x="13" y="10"/>
                  </a:lnTo>
                  <a:lnTo>
                    <a:pt x="14" y="9"/>
                  </a:lnTo>
                  <a:lnTo>
                    <a:pt x="15" y="8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1" y="8"/>
                  </a:lnTo>
                  <a:lnTo>
                    <a:pt x="22" y="7"/>
                  </a:lnTo>
                  <a:lnTo>
                    <a:pt x="23" y="8"/>
                  </a:lnTo>
                  <a:lnTo>
                    <a:pt x="23" y="9"/>
                  </a:lnTo>
                  <a:lnTo>
                    <a:pt x="25" y="12"/>
                  </a:lnTo>
                  <a:lnTo>
                    <a:pt x="26" y="12"/>
                  </a:lnTo>
                  <a:lnTo>
                    <a:pt x="27" y="12"/>
                  </a:lnTo>
                  <a:lnTo>
                    <a:pt x="28" y="13"/>
                  </a:lnTo>
                  <a:lnTo>
                    <a:pt x="27" y="14"/>
                  </a:lnTo>
                  <a:lnTo>
                    <a:pt x="29" y="15"/>
                  </a:lnTo>
                  <a:lnTo>
                    <a:pt x="31" y="15"/>
                  </a:lnTo>
                  <a:lnTo>
                    <a:pt x="33" y="17"/>
                  </a:lnTo>
                  <a:lnTo>
                    <a:pt x="34" y="17"/>
                  </a:lnTo>
                  <a:lnTo>
                    <a:pt x="35" y="19"/>
                  </a:lnTo>
                  <a:lnTo>
                    <a:pt x="33" y="23"/>
                  </a:lnTo>
                  <a:lnTo>
                    <a:pt x="32" y="25"/>
                  </a:lnTo>
                  <a:lnTo>
                    <a:pt x="33" y="27"/>
                  </a:lnTo>
                  <a:lnTo>
                    <a:pt x="35" y="27"/>
                  </a:lnTo>
                  <a:lnTo>
                    <a:pt x="36" y="26"/>
                  </a:lnTo>
                  <a:lnTo>
                    <a:pt x="38" y="28"/>
                  </a:lnTo>
                  <a:lnTo>
                    <a:pt x="39" y="28"/>
                  </a:lnTo>
                  <a:lnTo>
                    <a:pt x="40" y="27"/>
                  </a:lnTo>
                  <a:lnTo>
                    <a:pt x="42" y="27"/>
                  </a:lnTo>
                  <a:lnTo>
                    <a:pt x="45" y="28"/>
                  </a:lnTo>
                  <a:lnTo>
                    <a:pt x="46" y="29"/>
                  </a:lnTo>
                  <a:lnTo>
                    <a:pt x="47" y="29"/>
                  </a:lnTo>
                  <a:lnTo>
                    <a:pt x="47" y="28"/>
                  </a:lnTo>
                  <a:lnTo>
                    <a:pt x="46" y="28"/>
                  </a:lnTo>
                  <a:lnTo>
                    <a:pt x="45" y="26"/>
                  </a:lnTo>
                  <a:lnTo>
                    <a:pt x="44" y="25"/>
                  </a:lnTo>
                  <a:lnTo>
                    <a:pt x="44" y="24"/>
                  </a:lnTo>
                  <a:lnTo>
                    <a:pt x="45" y="24"/>
                  </a:lnTo>
                  <a:lnTo>
                    <a:pt x="44" y="23"/>
                  </a:lnTo>
                  <a:lnTo>
                    <a:pt x="43" y="21"/>
                  </a:lnTo>
                  <a:lnTo>
                    <a:pt x="41" y="19"/>
                  </a:lnTo>
                  <a:lnTo>
                    <a:pt x="41" y="17"/>
                  </a:lnTo>
                  <a:lnTo>
                    <a:pt x="41" y="16"/>
                  </a:lnTo>
                  <a:lnTo>
                    <a:pt x="41" y="13"/>
                  </a:lnTo>
                  <a:lnTo>
                    <a:pt x="41" y="12"/>
                  </a:lnTo>
                  <a:lnTo>
                    <a:pt x="41" y="11"/>
                  </a:lnTo>
                  <a:lnTo>
                    <a:pt x="41" y="10"/>
                  </a:lnTo>
                  <a:lnTo>
                    <a:pt x="41" y="9"/>
                  </a:lnTo>
                  <a:lnTo>
                    <a:pt x="42" y="8"/>
                  </a:lnTo>
                  <a:lnTo>
                    <a:pt x="44" y="6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46" y="4"/>
                  </a:lnTo>
                  <a:lnTo>
                    <a:pt x="47" y="4"/>
                  </a:lnTo>
                  <a:lnTo>
                    <a:pt x="46" y="6"/>
                  </a:lnTo>
                  <a:lnTo>
                    <a:pt x="45" y="8"/>
                  </a:lnTo>
                  <a:lnTo>
                    <a:pt x="44" y="9"/>
                  </a:lnTo>
                  <a:lnTo>
                    <a:pt x="44" y="10"/>
                  </a:lnTo>
                  <a:lnTo>
                    <a:pt x="44" y="12"/>
                  </a:lnTo>
                  <a:lnTo>
                    <a:pt x="46" y="12"/>
                  </a:lnTo>
                  <a:lnTo>
                    <a:pt x="46" y="15"/>
                  </a:lnTo>
                  <a:lnTo>
                    <a:pt x="46" y="16"/>
                  </a:lnTo>
                  <a:lnTo>
                    <a:pt x="44" y="17"/>
                  </a:lnTo>
                  <a:lnTo>
                    <a:pt x="45" y="18"/>
                  </a:lnTo>
                  <a:lnTo>
                    <a:pt x="46" y="18"/>
                  </a:lnTo>
                  <a:lnTo>
                    <a:pt x="46" y="19"/>
                  </a:lnTo>
                  <a:lnTo>
                    <a:pt x="46" y="20"/>
                  </a:lnTo>
                  <a:lnTo>
                    <a:pt x="46" y="21"/>
                  </a:lnTo>
                  <a:lnTo>
                    <a:pt x="46" y="22"/>
                  </a:lnTo>
                  <a:lnTo>
                    <a:pt x="47" y="24"/>
                  </a:lnTo>
                  <a:lnTo>
                    <a:pt x="49" y="25"/>
                  </a:lnTo>
                  <a:lnTo>
                    <a:pt x="50" y="25"/>
                  </a:lnTo>
                  <a:lnTo>
                    <a:pt x="51" y="24"/>
                  </a:lnTo>
                  <a:lnTo>
                    <a:pt x="52" y="24"/>
                  </a:lnTo>
                  <a:lnTo>
                    <a:pt x="52" y="25"/>
                  </a:lnTo>
                  <a:lnTo>
                    <a:pt x="52" y="26"/>
                  </a:lnTo>
                  <a:lnTo>
                    <a:pt x="53" y="28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6" y="28"/>
                  </a:lnTo>
                  <a:lnTo>
                    <a:pt x="61" y="27"/>
                  </a:lnTo>
                  <a:lnTo>
                    <a:pt x="61" y="26"/>
                  </a:lnTo>
                  <a:lnTo>
                    <a:pt x="61" y="25"/>
                  </a:lnTo>
                  <a:lnTo>
                    <a:pt x="62" y="19"/>
                  </a:lnTo>
                  <a:lnTo>
                    <a:pt x="54" y="21"/>
                  </a:lnTo>
                  <a:lnTo>
                    <a:pt x="47" y="0"/>
                  </a:lnTo>
                  <a:close/>
                </a:path>
              </a:pathLst>
            </a:custGeom>
            <a:grpFill/>
            <a:ln w="22225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8" name="Freeform 64">
              <a:extLst>
                <a:ext uri="{FF2B5EF4-FFF2-40B4-BE49-F238E27FC236}">
                  <a16:creationId xmlns:a16="http://schemas.microsoft.com/office/drawing/2014/main" id="{5F7834AC-79F0-4F0E-9DE5-DBA209DF8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5718" y="3649802"/>
              <a:ext cx="100289" cy="154391"/>
            </a:xfrm>
            <a:custGeom>
              <a:avLst/>
              <a:gdLst>
                <a:gd name="T0" fmla="*/ 2147483646 w 15"/>
                <a:gd name="T1" fmla="*/ 2147483646 h 24"/>
                <a:gd name="T2" fmla="*/ 2147483646 w 15"/>
                <a:gd name="T3" fmla="*/ 2147483646 h 24"/>
                <a:gd name="T4" fmla="*/ 2147483646 w 15"/>
                <a:gd name="T5" fmla="*/ 2147483646 h 24"/>
                <a:gd name="T6" fmla="*/ 2147483646 w 15"/>
                <a:gd name="T7" fmla="*/ 2147483646 h 24"/>
                <a:gd name="T8" fmla="*/ 2147483646 w 15"/>
                <a:gd name="T9" fmla="*/ 2147483646 h 24"/>
                <a:gd name="T10" fmla="*/ 2147483646 w 15"/>
                <a:gd name="T11" fmla="*/ 2147483646 h 24"/>
                <a:gd name="T12" fmla="*/ 2147483646 w 15"/>
                <a:gd name="T13" fmla="*/ 2147483646 h 24"/>
                <a:gd name="T14" fmla="*/ 2147483646 w 15"/>
                <a:gd name="T15" fmla="*/ 2147483646 h 24"/>
                <a:gd name="T16" fmla="*/ 2147483646 w 15"/>
                <a:gd name="T17" fmla="*/ 2147483646 h 24"/>
                <a:gd name="T18" fmla="*/ 2147483646 w 15"/>
                <a:gd name="T19" fmla="*/ 2147483646 h 24"/>
                <a:gd name="T20" fmla="*/ 2147483646 w 15"/>
                <a:gd name="T21" fmla="*/ 2147483646 h 24"/>
                <a:gd name="T22" fmla="*/ 2147483646 w 15"/>
                <a:gd name="T23" fmla="*/ 2147483646 h 24"/>
                <a:gd name="T24" fmla="*/ 2147483646 w 15"/>
                <a:gd name="T25" fmla="*/ 2147483646 h 24"/>
                <a:gd name="T26" fmla="*/ 2147483646 w 15"/>
                <a:gd name="T27" fmla="*/ 2147483646 h 24"/>
                <a:gd name="T28" fmla="*/ 2147483646 w 15"/>
                <a:gd name="T29" fmla="*/ 0 h 24"/>
                <a:gd name="T30" fmla="*/ 2147483646 w 15"/>
                <a:gd name="T31" fmla="*/ 0 h 24"/>
                <a:gd name="T32" fmla="*/ 2147483646 w 15"/>
                <a:gd name="T33" fmla="*/ 0 h 24"/>
                <a:gd name="T34" fmla="*/ 2147483646 w 15"/>
                <a:gd name="T35" fmla="*/ 2147483646 h 24"/>
                <a:gd name="T36" fmla="*/ 2147483646 w 15"/>
                <a:gd name="T37" fmla="*/ 2147483646 h 24"/>
                <a:gd name="T38" fmla="*/ 2147483646 w 15"/>
                <a:gd name="T39" fmla="*/ 2147483646 h 24"/>
                <a:gd name="T40" fmla="*/ 0 w 15"/>
                <a:gd name="T41" fmla="*/ 2147483646 h 24"/>
                <a:gd name="T42" fmla="*/ 2147483646 w 15"/>
                <a:gd name="T43" fmla="*/ 2147483646 h 24"/>
                <a:gd name="T44" fmla="*/ 2147483646 w 15"/>
                <a:gd name="T45" fmla="*/ 2147483646 h 24"/>
                <a:gd name="T46" fmla="*/ 2147483646 w 15"/>
                <a:gd name="T47" fmla="*/ 2147483646 h 2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"/>
                <a:gd name="T73" fmla="*/ 0 h 24"/>
                <a:gd name="T74" fmla="*/ 15 w 15"/>
                <a:gd name="T75" fmla="*/ 24 h 2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" h="24">
                  <a:moveTo>
                    <a:pt x="15" y="22"/>
                  </a:moveTo>
                  <a:lnTo>
                    <a:pt x="15" y="20"/>
                  </a:lnTo>
                  <a:lnTo>
                    <a:pt x="14" y="18"/>
                  </a:lnTo>
                  <a:lnTo>
                    <a:pt x="12" y="16"/>
                  </a:lnTo>
                  <a:lnTo>
                    <a:pt x="10" y="15"/>
                  </a:lnTo>
                  <a:lnTo>
                    <a:pt x="9" y="14"/>
                  </a:lnTo>
                  <a:lnTo>
                    <a:pt x="9" y="12"/>
                  </a:lnTo>
                  <a:lnTo>
                    <a:pt x="7" y="9"/>
                  </a:lnTo>
                  <a:lnTo>
                    <a:pt x="6" y="8"/>
                  </a:lnTo>
                  <a:lnTo>
                    <a:pt x="5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3"/>
                  </a:lnTo>
                  <a:lnTo>
                    <a:pt x="7" y="24"/>
                  </a:lnTo>
                  <a:lnTo>
                    <a:pt x="15" y="22"/>
                  </a:lnTo>
                  <a:close/>
                </a:path>
              </a:pathLst>
            </a:custGeom>
            <a:grpFill/>
            <a:ln w="22225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9" name="Freeform 65">
              <a:extLst>
                <a:ext uri="{FF2B5EF4-FFF2-40B4-BE49-F238E27FC236}">
                  <a16:creationId xmlns:a16="http://schemas.microsoft.com/office/drawing/2014/main" id="{FE0FC21A-8FA6-44EA-B3F2-36EA203FB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2110" y="3470337"/>
              <a:ext cx="129321" cy="270516"/>
            </a:xfrm>
            <a:custGeom>
              <a:avLst/>
              <a:gdLst>
                <a:gd name="T0" fmla="*/ 0 w 19"/>
                <a:gd name="T1" fmla="*/ 2147483646 h 42"/>
                <a:gd name="T2" fmla="*/ 0 w 19"/>
                <a:gd name="T3" fmla="*/ 2147483646 h 42"/>
                <a:gd name="T4" fmla="*/ 2147483646 w 19"/>
                <a:gd name="T5" fmla="*/ 2147483646 h 42"/>
                <a:gd name="T6" fmla="*/ 2147483646 w 19"/>
                <a:gd name="T7" fmla="*/ 2147483646 h 42"/>
                <a:gd name="T8" fmla="*/ 2147483646 w 19"/>
                <a:gd name="T9" fmla="*/ 2147483646 h 42"/>
                <a:gd name="T10" fmla="*/ 2147483646 w 19"/>
                <a:gd name="T11" fmla="*/ 2147483646 h 42"/>
                <a:gd name="T12" fmla="*/ 2147483646 w 19"/>
                <a:gd name="T13" fmla="*/ 2147483646 h 42"/>
                <a:gd name="T14" fmla="*/ 2147483646 w 19"/>
                <a:gd name="T15" fmla="*/ 2147483646 h 42"/>
                <a:gd name="T16" fmla="*/ 2147483646 w 19"/>
                <a:gd name="T17" fmla="*/ 2147483646 h 42"/>
                <a:gd name="T18" fmla="*/ 2147483646 w 19"/>
                <a:gd name="T19" fmla="*/ 2147483646 h 42"/>
                <a:gd name="T20" fmla="*/ 2147483646 w 19"/>
                <a:gd name="T21" fmla="*/ 2147483646 h 42"/>
                <a:gd name="T22" fmla="*/ 2147483646 w 19"/>
                <a:gd name="T23" fmla="*/ 2147483646 h 42"/>
                <a:gd name="T24" fmla="*/ 2147483646 w 19"/>
                <a:gd name="T25" fmla="*/ 2147483646 h 42"/>
                <a:gd name="T26" fmla="*/ 2147483646 w 19"/>
                <a:gd name="T27" fmla="*/ 2147483646 h 42"/>
                <a:gd name="T28" fmla="*/ 2147483646 w 19"/>
                <a:gd name="T29" fmla="*/ 2147483646 h 42"/>
                <a:gd name="T30" fmla="*/ 2147483646 w 19"/>
                <a:gd name="T31" fmla="*/ 2147483646 h 42"/>
                <a:gd name="T32" fmla="*/ 2147483646 w 19"/>
                <a:gd name="T33" fmla="*/ 2147483646 h 42"/>
                <a:gd name="T34" fmla="*/ 2147483646 w 19"/>
                <a:gd name="T35" fmla="*/ 2147483646 h 42"/>
                <a:gd name="T36" fmla="*/ 2147483646 w 19"/>
                <a:gd name="T37" fmla="*/ 2147483646 h 42"/>
                <a:gd name="T38" fmla="*/ 2147483646 w 19"/>
                <a:gd name="T39" fmla="*/ 2147483646 h 42"/>
                <a:gd name="T40" fmla="*/ 2147483646 w 19"/>
                <a:gd name="T41" fmla="*/ 0 h 42"/>
                <a:gd name="T42" fmla="*/ 2147483646 w 19"/>
                <a:gd name="T43" fmla="*/ 2147483646 h 42"/>
                <a:gd name="T44" fmla="*/ 2147483646 w 19"/>
                <a:gd name="T45" fmla="*/ 2147483646 h 42"/>
                <a:gd name="T46" fmla="*/ 0 w 19"/>
                <a:gd name="T47" fmla="*/ 2147483646 h 42"/>
                <a:gd name="T48" fmla="*/ 2147483646 w 19"/>
                <a:gd name="T49" fmla="*/ 2147483646 h 42"/>
                <a:gd name="T50" fmla="*/ 2147483646 w 19"/>
                <a:gd name="T51" fmla="*/ 2147483646 h 42"/>
                <a:gd name="T52" fmla="*/ 2147483646 w 19"/>
                <a:gd name="T53" fmla="*/ 2147483646 h 42"/>
                <a:gd name="T54" fmla="*/ 2147483646 w 19"/>
                <a:gd name="T55" fmla="*/ 2147483646 h 42"/>
                <a:gd name="T56" fmla="*/ 2147483646 w 19"/>
                <a:gd name="T57" fmla="*/ 2147483646 h 42"/>
                <a:gd name="T58" fmla="*/ 2147483646 w 19"/>
                <a:gd name="T59" fmla="*/ 2147483646 h 42"/>
                <a:gd name="T60" fmla="*/ 2147483646 w 19"/>
                <a:gd name="T61" fmla="*/ 2147483646 h 42"/>
                <a:gd name="T62" fmla="*/ 2147483646 w 19"/>
                <a:gd name="T63" fmla="*/ 2147483646 h 42"/>
                <a:gd name="T64" fmla="*/ 2147483646 w 19"/>
                <a:gd name="T65" fmla="*/ 2147483646 h 4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"/>
                <a:gd name="T100" fmla="*/ 0 h 42"/>
                <a:gd name="T101" fmla="*/ 19 w 19"/>
                <a:gd name="T102" fmla="*/ 42 h 4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" h="42">
                  <a:moveTo>
                    <a:pt x="1" y="28"/>
                  </a:moveTo>
                  <a:lnTo>
                    <a:pt x="0" y="31"/>
                  </a:lnTo>
                  <a:lnTo>
                    <a:pt x="0" y="32"/>
                  </a:lnTo>
                  <a:lnTo>
                    <a:pt x="1" y="33"/>
                  </a:lnTo>
                  <a:lnTo>
                    <a:pt x="2" y="34"/>
                  </a:lnTo>
                  <a:lnTo>
                    <a:pt x="3" y="35"/>
                  </a:lnTo>
                  <a:lnTo>
                    <a:pt x="6" y="37"/>
                  </a:lnTo>
                  <a:lnTo>
                    <a:pt x="7" y="37"/>
                  </a:lnTo>
                  <a:lnTo>
                    <a:pt x="9" y="38"/>
                  </a:lnTo>
                  <a:lnTo>
                    <a:pt x="10" y="38"/>
                  </a:lnTo>
                  <a:lnTo>
                    <a:pt x="10" y="40"/>
                  </a:lnTo>
                  <a:lnTo>
                    <a:pt x="10" y="41"/>
                  </a:lnTo>
                  <a:lnTo>
                    <a:pt x="11" y="42"/>
                  </a:lnTo>
                  <a:lnTo>
                    <a:pt x="12" y="41"/>
                  </a:lnTo>
                  <a:lnTo>
                    <a:pt x="13" y="39"/>
                  </a:lnTo>
                  <a:lnTo>
                    <a:pt x="13" y="37"/>
                  </a:lnTo>
                  <a:lnTo>
                    <a:pt x="14" y="35"/>
                  </a:lnTo>
                  <a:lnTo>
                    <a:pt x="15" y="33"/>
                  </a:lnTo>
                  <a:lnTo>
                    <a:pt x="17" y="30"/>
                  </a:lnTo>
                  <a:lnTo>
                    <a:pt x="18" y="28"/>
                  </a:lnTo>
                  <a:lnTo>
                    <a:pt x="19" y="26"/>
                  </a:lnTo>
                  <a:lnTo>
                    <a:pt x="18" y="25"/>
                  </a:lnTo>
                  <a:lnTo>
                    <a:pt x="18" y="19"/>
                  </a:lnTo>
                  <a:lnTo>
                    <a:pt x="18" y="15"/>
                  </a:lnTo>
                  <a:lnTo>
                    <a:pt x="17" y="13"/>
                  </a:lnTo>
                  <a:lnTo>
                    <a:pt x="15" y="14"/>
                  </a:lnTo>
                  <a:lnTo>
                    <a:pt x="14" y="14"/>
                  </a:lnTo>
                  <a:lnTo>
                    <a:pt x="13" y="14"/>
                  </a:lnTo>
                  <a:lnTo>
                    <a:pt x="12" y="14"/>
                  </a:lnTo>
                  <a:lnTo>
                    <a:pt x="12" y="13"/>
                  </a:lnTo>
                  <a:lnTo>
                    <a:pt x="13" y="11"/>
                  </a:lnTo>
                  <a:lnTo>
                    <a:pt x="14" y="11"/>
                  </a:lnTo>
                  <a:lnTo>
                    <a:pt x="14" y="9"/>
                  </a:lnTo>
                  <a:lnTo>
                    <a:pt x="15" y="8"/>
                  </a:lnTo>
                  <a:lnTo>
                    <a:pt x="15" y="7"/>
                  </a:lnTo>
                  <a:lnTo>
                    <a:pt x="16" y="6"/>
                  </a:lnTo>
                  <a:lnTo>
                    <a:pt x="15" y="4"/>
                  </a:lnTo>
                  <a:lnTo>
                    <a:pt x="4" y="0"/>
                  </a:lnTo>
                  <a:lnTo>
                    <a:pt x="4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1"/>
                  </a:lnTo>
                  <a:lnTo>
                    <a:pt x="1" y="11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6" y="18"/>
                  </a:lnTo>
                  <a:lnTo>
                    <a:pt x="7" y="19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7" y="22"/>
                  </a:lnTo>
                  <a:lnTo>
                    <a:pt x="4" y="24"/>
                  </a:lnTo>
                  <a:lnTo>
                    <a:pt x="4" y="26"/>
                  </a:lnTo>
                  <a:lnTo>
                    <a:pt x="1" y="28"/>
                  </a:lnTo>
                  <a:close/>
                </a:path>
              </a:pathLst>
            </a:custGeom>
            <a:grpFill/>
            <a:ln w="22225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0" name="Freeform 66">
              <a:extLst>
                <a:ext uri="{FF2B5EF4-FFF2-40B4-BE49-F238E27FC236}">
                  <a16:creationId xmlns:a16="http://schemas.microsoft.com/office/drawing/2014/main" id="{7CD0DD1C-AD78-41F3-9139-FA04BFF7A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6915" y="3347613"/>
              <a:ext cx="155712" cy="141196"/>
            </a:xfrm>
            <a:custGeom>
              <a:avLst/>
              <a:gdLst>
                <a:gd name="T0" fmla="*/ 0 w 23"/>
                <a:gd name="T1" fmla="*/ 2147483646 h 22"/>
                <a:gd name="T2" fmla="*/ 2147483646 w 23"/>
                <a:gd name="T3" fmla="*/ 2147483646 h 22"/>
                <a:gd name="T4" fmla="*/ 2147483646 w 23"/>
                <a:gd name="T5" fmla="*/ 2147483646 h 22"/>
                <a:gd name="T6" fmla="*/ 2147483646 w 23"/>
                <a:gd name="T7" fmla="*/ 2147483646 h 22"/>
                <a:gd name="T8" fmla="*/ 2147483646 w 23"/>
                <a:gd name="T9" fmla="*/ 2147483646 h 22"/>
                <a:gd name="T10" fmla="*/ 2147483646 w 23"/>
                <a:gd name="T11" fmla="*/ 0 h 22"/>
                <a:gd name="T12" fmla="*/ 2147483646 w 23"/>
                <a:gd name="T13" fmla="*/ 2147483646 h 22"/>
                <a:gd name="T14" fmla="*/ 2147483646 w 23"/>
                <a:gd name="T15" fmla="*/ 2147483646 h 22"/>
                <a:gd name="T16" fmla="*/ 2147483646 w 23"/>
                <a:gd name="T17" fmla="*/ 2147483646 h 22"/>
                <a:gd name="T18" fmla="*/ 2147483646 w 23"/>
                <a:gd name="T19" fmla="*/ 2147483646 h 22"/>
                <a:gd name="T20" fmla="*/ 2147483646 w 23"/>
                <a:gd name="T21" fmla="*/ 2147483646 h 22"/>
                <a:gd name="T22" fmla="*/ 2147483646 w 23"/>
                <a:gd name="T23" fmla="*/ 2147483646 h 22"/>
                <a:gd name="T24" fmla="*/ 2147483646 w 23"/>
                <a:gd name="T25" fmla="*/ 2147483646 h 22"/>
                <a:gd name="T26" fmla="*/ 2147483646 w 23"/>
                <a:gd name="T27" fmla="*/ 2147483646 h 22"/>
                <a:gd name="T28" fmla="*/ 2147483646 w 23"/>
                <a:gd name="T29" fmla="*/ 2147483646 h 22"/>
                <a:gd name="T30" fmla="*/ 2147483646 w 23"/>
                <a:gd name="T31" fmla="*/ 2147483646 h 22"/>
                <a:gd name="T32" fmla="*/ 2147483646 w 23"/>
                <a:gd name="T33" fmla="*/ 2147483646 h 22"/>
                <a:gd name="T34" fmla="*/ 2147483646 w 23"/>
                <a:gd name="T35" fmla="*/ 2147483646 h 22"/>
                <a:gd name="T36" fmla="*/ 2147483646 w 23"/>
                <a:gd name="T37" fmla="*/ 2147483646 h 22"/>
                <a:gd name="T38" fmla="*/ 2147483646 w 23"/>
                <a:gd name="T39" fmla="*/ 2147483646 h 22"/>
                <a:gd name="T40" fmla="*/ 2147483646 w 23"/>
                <a:gd name="T41" fmla="*/ 2147483646 h 22"/>
                <a:gd name="T42" fmla="*/ 2147483646 w 23"/>
                <a:gd name="T43" fmla="*/ 2147483646 h 22"/>
                <a:gd name="T44" fmla="*/ 2147483646 w 23"/>
                <a:gd name="T45" fmla="*/ 2147483646 h 22"/>
                <a:gd name="T46" fmla="*/ 0 w 23"/>
                <a:gd name="T47" fmla="*/ 2147483646 h 22"/>
                <a:gd name="T48" fmla="*/ 2147483646 w 23"/>
                <a:gd name="T49" fmla="*/ 2147483646 h 22"/>
                <a:gd name="T50" fmla="*/ 2147483646 w 23"/>
                <a:gd name="T51" fmla="*/ 2147483646 h 22"/>
                <a:gd name="T52" fmla="*/ 2147483646 w 23"/>
                <a:gd name="T53" fmla="*/ 2147483646 h 22"/>
                <a:gd name="T54" fmla="*/ 0 w 23"/>
                <a:gd name="T55" fmla="*/ 2147483646 h 22"/>
                <a:gd name="T56" fmla="*/ 0 w 23"/>
                <a:gd name="T57" fmla="*/ 2147483646 h 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3"/>
                <a:gd name="T88" fmla="*/ 0 h 22"/>
                <a:gd name="T89" fmla="*/ 23 w 23"/>
                <a:gd name="T90" fmla="*/ 22 h 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3" h="22">
                  <a:moveTo>
                    <a:pt x="0" y="4"/>
                  </a:moveTo>
                  <a:lnTo>
                    <a:pt x="8" y="2"/>
                  </a:lnTo>
                  <a:lnTo>
                    <a:pt x="8" y="3"/>
                  </a:lnTo>
                  <a:lnTo>
                    <a:pt x="9" y="3"/>
                  </a:lnTo>
                  <a:lnTo>
                    <a:pt x="20" y="0"/>
                  </a:lnTo>
                  <a:lnTo>
                    <a:pt x="23" y="9"/>
                  </a:lnTo>
                  <a:lnTo>
                    <a:pt x="23" y="10"/>
                  </a:lnTo>
                  <a:lnTo>
                    <a:pt x="22" y="10"/>
                  </a:lnTo>
                  <a:lnTo>
                    <a:pt x="23" y="11"/>
                  </a:lnTo>
                  <a:lnTo>
                    <a:pt x="21" y="12"/>
                  </a:lnTo>
                  <a:lnTo>
                    <a:pt x="17" y="13"/>
                  </a:lnTo>
                  <a:lnTo>
                    <a:pt x="16" y="13"/>
                  </a:lnTo>
                  <a:lnTo>
                    <a:pt x="16" y="14"/>
                  </a:lnTo>
                  <a:lnTo>
                    <a:pt x="13" y="15"/>
                  </a:lnTo>
                  <a:lnTo>
                    <a:pt x="10" y="16"/>
                  </a:lnTo>
                  <a:lnTo>
                    <a:pt x="8" y="18"/>
                  </a:lnTo>
                  <a:lnTo>
                    <a:pt x="3" y="21"/>
                  </a:lnTo>
                  <a:lnTo>
                    <a:pt x="2" y="22"/>
                  </a:lnTo>
                  <a:lnTo>
                    <a:pt x="0" y="21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22225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1" name="Freeform 67">
              <a:extLst>
                <a:ext uri="{FF2B5EF4-FFF2-40B4-BE49-F238E27FC236}">
                  <a16:creationId xmlns:a16="http://schemas.microsoft.com/office/drawing/2014/main" id="{2B5A3B74-C4DE-487C-AE81-A1A6B602C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0317" y="3238089"/>
              <a:ext cx="306145" cy="147795"/>
            </a:xfrm>
            <a:custGeom>
              <a:avLst/>
              <a:gdLst>
                <a:gd name="T0" fmla="*/ 2147483646 w 45"/>
                <a:gd name="T1" fmla="*/ 2147483646 h 23"/>
                <a:gd name="T2" fmla="*/ 2147483646 w 45"/>
                <a:gd name="T3" fmla="*/ 2147483646 h 23"/>
                <a:gd name="T4" fmla="*/ 2147483646 w 45"/>
                <a:gd name="T5" fmla="*/ 2147483646 h 23"/>
                <a:gd name="T6" fmla="*/ 2147483646 w 45"/>
                <a:gd name="T7" fmla="*/ 2147483646 h 23"/>
                <a:gd name="T8" fmla="*/ 2147483646 w 45"/>
                <a:gd name="T9" fmla="*/ 0 h 23"/>
                <a:gd name="T10" fmla="*/ 2147483646 w 45"/>
                <a:gd name="T11" fmla="*/ 0 h 23"/>
                <a:gd name="T12" fmla="*/ 2147483646 w 45"/>
                <a:gd name="T13" fmla="*/ 2147483646 h 23"/>
                <a:gd name="T14" fmla="*/ 2147483646 w 45"/>
                <a:gd name="T15" fmla="*/ 2147483646 h 23"/>
                <a:gd name="T16" fmla="*/ 2147483646 w 45"/>
                <a:gd name="T17" fmla="*/ 2147483646 h 23"/>
                <a:gd name="T18" fmla="*/ 2147483646 w 45"/>
                <a:gd name="T19" fmla="*/ 2147483646 h 23"/>
                <a:gd name="T20" fmla="*/ 2147483646 w 45"/>
                <a:gd name="T21" fmla="*/ 2147483646 h 23"/>
                <a:gd name="T22" fmla="*/ 2147483646 w 45"/>
                <a:gd name="T23" fmla="*/ 2147483646 h 23"/>
                <a:gd name="T24" fmla="*/ 2147483646 w 45"/>
                <a:gd name="T25" fmla="*/ 2147483646 h 23"/>
                <a:gd name="T26" fmla="*/ 2147483646 w 45"/>
                <a:gd name="T27" fmla="*/ 2147483646 h 23"/>
                <a:gd name="T28" fmla="*/ 2147483646 w 45"/>
                <a:gd name="T29" fmla="*/ 2147483646 h 23"/>
                <a:gd name="T30" fmla="*/ 2147483646 w 45"/>
                <a:gd name="T31" fmla="*/ 2147483646 h 23"/>
                <a:gd name="T32" fmla="*/ 2147483646 w 45"/>
                <a:gd name="T33" fmla="*/ 2147483646 h 23"/>
                <a:gd name="T34" fmla="*/ 2147483646 w 45"/>
                <a:gd name="T35" fmla="*/ 2147483646 h 23"/>
                <a:gd name="T36" fmla="*/ 2147483646 w 45"/>
                <a:gd name="T37" fmla="*/ 2147483646 h 23"/>
                <a:gd name="T38" fmla="*/ 2147483646 w 45"/>
                <a:gd name="T39" fmla="*/ 2147483646 h 23"/>
                <a:gd name="T40" fmla="*/ 2147483646 w 45"/>
                <a:gd name="T41" fmla="*/ 2147483646 h 23"/>
                <a:gd name="T42" fmla="*/ 2147483646 w 45"/>
                <a:gd name="T43" fmla="*/ 2147483646 h 23"/>
                <a:gd name="T44" fmla="*/ 2147483646 w 45"/>
                <a:gd name="T45" fmla="*/ 2147483646 h 23"/>
                <a:gd name="T46" fmla="*/ 2147483646 w 45"/>
                <a:gd name="T47" fmla="*/ 2147483646 h 23"/>
                <a:gd name="T48" fmla="*/ 2147483646 w 45"/>
                <a:gd name="T49" fmla="*/ 2147483646 h 23"/>
                <a:gd name="T50" fmla="*/ 2147483646 w 45"/>
                <a:gd name="T51" fmla="*/ 2147483646 h 23"/>
                <a:gd name="T52" fmla="*/ 2147483646 w 45"/>
                <a:gd name="T53" fmla="*/ 2147483646 h 23"/>
                <a:gd name="T54" fmla="*/ 2147483646 w 45"/>
                <a:gd name="T55" fmla="*/ 2147483646 h 23"/>
                <a:gd name="T56" fmla="*/ 2147483646 w 45"/>
                <a:gd name="T57" fmla="*/ 2147483646 h 23"/>
                <a:gd name="T58" fmla="*/ 2147483646 w 45"/>
                <a:gd name="T59" fmla="*/ 2147483646 h 23"/>
                <a:gd name="T60" fmla="*/ 2147483646 w 45"/>
                <a:gd name="T61" fmla="*/ 2147483646 h 23"/>
                <a:gd name="T62" fmla="*/ 2147483646 w 45"/>
                <a:gd name="T63" fmla="*/ 2147483646 h 23"/>
                <a:gd name="T64" fmla="*/ 0 w 45"/>
                <a:gd name="T65" fmla="*/ 2147483646 h 23"/>
                <a:gd name="T66" fmla="*/ 0 w 45"/>
                <a:gd name="T67" fmla="*/ 2147483646 h 2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5"/>
                <a:gd name="T103" fmla="*/ 0 h 23"/>
                <a:gd name="T104" fmla="*/ 45 w 45"/>
                <a:gd name="T105" fmla="*/ 23 h 2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5" h="23">
                  <a:moveTo>
                    <a:pt x="0" y="9"/>
                  </a:moveTo>
                  <a:lnTo>
                    <a:pt x="10" y="7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6" y="2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0" y="2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1" y="5"/>
                  </a:lnTo>
                  <a:lnTo>
                    <a:pt x="30" y="7"/>
                  </a:lnTo>
                  <a:lnTo>
                    <a:pt x="29" y="9"/>
                  </a:lnTo>
                  <a:lnTo>
                    <a:pt x="29" y="10"/>
                  </a:lnTo>
                  <a:lnTo>
                    <a:pt x="31" y="9"/>
                  </a:lnTo>
                  <a:lnTo>
                    <a:pt x="33" y="10"/>
                  </a:lnTo>
                  <a:lnTo>
                    <a:pt x="36" y="13"/>
                  </a:lnTo>
                  <a:lnTo>
                    <a:pt x="36" y="15"/>
                  </a:lnTo>
                  <a:lnTo>
                    <a:pt x="38" y="16"/>
                  </a:lnTo>
                  <a:lnTo>
                    <a:pt x="41" y="16"/>
                  </a:lnTo>
                  <a:lnTo>
                    <a:pt x="42" y="16"/>
                  </a:lnTo>
                  <a:lnTo>
                    <a:pt x="43" y="14"/>
                  </a:lnTo>
                  <a:lnTo>
                    <a:pt x="43" y="13"/>
                  </a:lnTo>
                  <a:lnTo>
                    <a:pt x="42" y="12"/>
                  </a:lnTo>
                  <a:lnTo>
                    <a:pt x="40" y="11"/>
                  </a:lnTo>
                  <a:lnTo>
                    <a:pt x="40" y="10"/>
                  </a:lnTo>
                  <a:lnTo>
                    <a:pt x="41" y="11"/>
                  </a:lnTo>
                  <a:lnTo>
                    <a:pt x="42" y="11"/>
                  </a:lnTo>
                  <a:lnTo>
                    <a:pt x="44" y="14"/>
                  </a:lnTo>
                  <a:lnTo>
                    <a:pt x="45" y="16"/>
                  </a:lnTo>
                  <a:lnTo>
                    <a:pt x="45" y="18"/>
                  </a:lnTo>
                  <a:lnTo>
                    <a:pt x="44" y="17"/>
                  </a:lnTo>
                  <a:lnTo>
                    <a:pt x="42" y="18"/>
                  </a:lnTo>
                  <a:lnTo>
                    <a:pt x="40" y="19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7" y="18"/>
                  </a:lnTo>
                  <a:lnTo>
                    <a:pt x="36" y="18"/>
                  </a:lnTo>
                  <a:lnTo>
                    <a:pt x="35" y="20"/>
                  </a:lnTo>
                  <a:lnTo>
                    <a:pt x="34" y="22"/>
                  </a:lnTo>
                  <a:lnTo>
                    <a:pt x="33" y="23"/>
                  </a:lnTo>
                  <a:lnTo>
                    <a:pt x="32" y="22"/>
                  </a:lnTo>
                  <a:lnTo>
                    <a:pt x="32" y="21"/>
                  </a:lnTo>
                  <a:lnTo>
                    <a:pt x="31" y="21"/>
                  </a:lnTo>
                  <a:lnTo>
                    <a:pt x="30" y="20"/>
                  </a:lnTo>
                  <a:lnTo>
                    <a:pt x="28" y="19"/>
                  </a:lnTo>
                  <a:lnTo>
                    <a:pt x="27" y="17"/>
                  </a:lnTo>
                  <a:lnTo>
                    <a:pt x="26" y="15"/>
                  </a:lnTo>
                  <a:lnTo>
                    <a:pt x="21" y="17"/>
                  </a:lnTo>
                  <a:lnTo>
                    <a:pt x="10" y="20"/>
                  </a:lnTo>
                  <a:lnTo>
                    <a:pt x="9" y="20"/>
                  </a:lnTo>
                  <a:lnTo>
                    <a:pt x="9" y="19"/>
                  </a:lnTo>
                  <a:lnTo>
                    <a:pt x="1" y="21"/>
                  </a:lnTo>
                  <a:lnTo>
                    <a:pt x="0" y="21"/>
                  </a:lnTo>
                  <a:lnTo>
                    <a:pt x="0" y="9"/>
                  </a:lnTo>
                  <a:close/>
                </a:path>
              </a:pathLst>
            </a:custGeom>
            <a:grpFill/>
            <a:ln w="22225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2" name="Freeform 68">
              <a:extLst>
                <a:ext uri="{FF2B5EF4-FFF2-40B4-BE49-F238E27FC236}">
                  <a16:creationId xmlns:a16="http://schemas.microsoft.com/office/drawing/2014/main" id="{BD6FE9B4-2BAC-4A1C-B6D8-665109961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2834" y="3334418"/>
              <a:ext cx="80495" cy="84454"/>
            </a:xfrm>
            <a:custGeom>
              <a:avLst/>
              <a:gdLst>
                <a:gd name="T0" fmla="*/ 0 w 12"/>
                <a:gd name="T1" fmla="*/ 2147483646 h 13"/>
                <a:gd name="T2" fmla="*/ 2147483646 w 12"/>
                <a:gd name="T3" fmla="*/ 2147483646 h 13"/>
                <a:gd name="T4" fmla="*/ 2147483646 w 12"/>
                <a:gd name="T5" fmla="*/ 2147483646 h 13"/>
                <a:gd name="T6" fmla="*/ 2147483646 w 12"/>
                <a:gd name="T7" fmla="*/ 2147483646 h 13"/>
                <a:gd name="T8" fmla="*/ 2147483646 w 12"/>
                <a:gd name="T9" fmla="*/ 2147483646 h 13"/>
                <a:gd name="T10" fmla="*/ 2147483646 w 12"/>
                <a:gd name="T11" fmla="*/ 2147483646 h 13"/>
                <a:gd name="T12" fmla="*/ 2147483646 w 12"/>
                <a:gd name="T13" fmla="*/ 2147483646 h 13"/>
                <a:gd name="T14" fmla="*/ 2147483646 w 12"/>
                <a:gd name="T15" fmla="*/ 2147483646 h 13"/>
                <a:gd name="T16" fmla="*/ 2147483646 w 12"/>
                <a:gd name="T17" fmla="*/ 2147483646 h 13"/>
                <a:gd name="T18" fmla="*/ 2147483646 w 12"/>
                <a:gd name="T19" fmla="*/ 2147483646 h 13"/>
                <a:gd name="T20" fmla="*/ 2147483646 w 12"/>
                <a:gd name="T21" fmla="*/ 2147483646 h 13"/>
                <a:gd name="T22" fmla="*/ 2147483646 w 12"/>
                <a:gd name="T23" fmla="*/ 2147483646 h 13"/>
                <a:gd name="T24" fmla="*/ 2147483646 w 12"/>
                <a:gd name="T25" fmla="*/ 2147483646 h 13"/>
                <a:gd name="T26" fmla="*/ 2147483646 w 12"/>
                <a:gd name="T27" fmla="*/ 2147483646 h 13"/>
                <a:gd name="T28" fmla="*/ 2147483646 w 12"/>
                <a:gd name="T29" fmla="*/ 2147483646 h 13"/>
                <a:gd name="T30" fmla="*/ 2147483646 w 12"/>
                <a:gd name="T31" fmla="*/ 2147483646 h 13"/>
                <a:gd name="T32" fmla="*/ 2147483646 w 12"/>
                <a:gd name="T33" fmla="*/ 2147483646 h 13"/>
                <a:gd name="T34" fmla="*/ 2147483646 w 12"/>
                <a:gd name="T35" fmla="*/ 2147483646 h 13"/>
                <a:gd name="T36" fmla="*/ 2147483646 w 12"/>
                <a:gd name="T37" fmla="*/ 2147483646 h 13"/>
                <a:gd name="T38" fmla="*/ 2147483646 w 12"/>
                <a:gd name="T39" fmla="*/ 2147483646 h 13"/>
                <a:gd name="T40" fmla="*/ 2147483646 w 12"/>
                <a:gd name="T41" fmla="*/ 2147483646 h 13"/>
                <a:gd name="T42" fmla="*/ 2147483646 w 12"/>
                <a:gd name="T43" fmla="*/ 2147483646 h 13"/>
                <a:gd name="T44" fmla="*/ 2147483646 w 12"/>
                <a:gd name="T45" fmla="*/ 2147483646 h 13"/>
                <a:gd name="T46" fmla="*/ 2147483646 w 12"/>
                <a:gd name="T47" fmla="*/ 2147483646 h 13"/>
                <a:gd name="T48" fmla="*/ 2147483646 w 12"/>
                <a:gd name="T49" fmla="*/ 2147483646 h 13"/>
                <a:gd name="T50" fmla="*/ 2147483646 w 12"/>
                <a:gd name="T51" fmla="*/ 2147483646 h 13"/>
                <a:gd name="T52" fmla="*/ 2147483646 w 12"/>
                <a:gd name="T53" fmla="*/ 2147483646 h 13"/>
                <a:gd name="T54" fmla="*/ 2147483646 w 12"/>
                <a:gd name="T55" fmla="*/ 2147483646 h 13"/>
                <a:gd name="T56" fmla="*/ 2147483646 w 12"/>
                <a:gd name="T57" fmla="*/ 2147483646 h 13"/>
                <a:gd name="T58" fmla="*/ 2147483646 w 12"/>
                <a:gd name="T59" fmla="*/ 2147483646 h 13"/>
                <a:gd name="T60" fmla="*/ 2147483646 w 12"/>
                <a:gd name="T61" fmla="*/ 2147483646 h 13"/>
                <a:gd name="T62" fmla="*/ 2147483646 w 12"/>
                <a:gd name="T63" fmla="*/ 2147483646 h 13"/>
                <a:gd name="T64" fmla="*/ 2147483646 w 12"/>
                <a:gd name="T65" fmla="*/ 0 h 13"/>
                <a:gd name="T66" fmla="*/ 0 w 12"/>
                <a:gd name="T67" fmla="*/ 2147483646 h 13"/>
                <a:gd name="T68" fmla="*/ 0 w 12"/>
                <a:gd name="T69" fmla="*/ 2147483646 h 1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"/>
                <a:gd name="T106" fmla="*/ 0 h 13"/>
                <a:gd name="T107" fmla="*/ 12 w 12"/>
                <a:gd name="T108" fmla="*/ 13 h 1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" h="13">
                  <a:moveTo>
                    <a:pt x="0" y="2"/>
                  </a:moveTo>
                  <a:lnTo>
                    <a:pt x="3" y="11"/>
                  </a:lnTo>
                  <a:lnTo>
                    <a:pt x="3" y="12"/>
                  </a:lnTo>
                  <a:lnTo>
                    <a:pt x="2" y="12"/>
                  </a:lnTo>
                  <a:lnTo>
                    <a:pt x="3" y="13"/>
                  </a:lnTo>
                  <a:lnTo>
                    <a:pt x="6" y="12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9"/>
                  </a:lnTo>
                  <a:lnTo>
                    <a:pt x="7" y="7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8"/>
                  </a:lnTo>
                  <a:lnTo>
                    <a:pt x="8" y="10"/>
                  </a:lnTo>
                  <a:lnTo>
                    <a:pt x="9" y="10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1" y="8"/>
                  </a:lnTo>
                  <a:lnTo>
                    <a:pt x="12" y="8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5"/>
                  </a:lnTo>
                  <a:lnTo>
                    <a:pt x="7" y="4"/>
                  </a:lnTo>
                  <a:lnTo>
                    <a:pt x="6" y="2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22225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3" name="Freeform 69">
              <a:extLst>
                <a:ext uri="{FF2B5EF4-FFF2-40B4-BE49-F238E27FC236}">
                  <a16:creationId xmlns:a16="http://schemas.microsoft.com/office/drawing/2014/main" id="{D4E6E0C8-BDFE-4260-8917-9239418CB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4420" y="2980767"/>
              <a:ext cx="142517" cy="302188"/>
            </a:xfrm>
            <a:custGeom>
              <a:avLst/>
              <a:gdLst>
                <a:gd name="T0" fmla="*/ 2147483646 w 21"/>
                <a:gd name="T1" fmla="*/ 2147483646 h 47"/>
                <a:gd name="T2" fmla="*/ 2147483646 w 21"/>
                <a:gd name="T3" fmla="*/ 2147483646 h 47"/>
                <a:gd name="T4" fmla="*/ 2147483646 w 21"/>
                <a:gd name="T5" fmla="*/ 2147483646 h 47"/>
                <a:gd name="T6" fmla="*/ 2147483646 w 21"/>
                <a:gd name="T7" fmla="*/ 2147483646 h 47"/>
                <a:gd name="T8" fmla="*/ 2147483646 w 21"/>
                <a:gd name="T9" fmla="*/ 2147483646 h 47"/>
                <a:gd name="T10" fmla="*/ 2147483646 w 21"/>
                <a:gd name="T11" fmla="*/ 2147483646 h 47"/>
                <a:gd name="T12" fmla="*/ 2147483646 w 21"/>
                <a:gd name="T13" fmla="*/ 2147483646 h 47"/>
                <a:gd name="T14" fmla="*/ 2147483646 w 21"/>
                <a:gd name="T15" fmla="*/ 2147483646 h 47"/>
                <a:gd name="T16" fmla="*/ 2147483646 w 21"/>
                <a:gd name="T17" fmla="*/ 2147483646 h 47"/>
                <a:gd name="T18" fmla="*/ 2147483646 w 21"/>
                <a:gd name="T19" fmla="*/ 2147483646 h 47"/>
                <a:gd name="T20" fmla="*/ 2147483646 w 21"/>
                <a:gd name="T21" fmla="*/ 2147483646 h 47"/>
                <a:gd name="T22" fmla="*/ 2147483646 w 21"/>
                <a:gd name="T23" fmla="*/ 2147483646 h 47"/>
                <a:gd name="T24" fmla="*/ 0 w 21"/>
                <a:gd name="T25" fmla="*/ 2147483646 h 47"/>
                <a:gd name="T26" fmla="*/ 0 w 21"/>
                <a:gd name="T27" fmla="*/ 2147483646 h 47"/>
                <a:gd name="T28" fmla="*/ 2147483646 w 21"/>
                <a:gd name="T29" fmla="*/ 2147483646 h 47"/>
                <a:gd name="T30" fmla="*/ 0 w 21"/>
                <a:gd name="T31" fmla="*/ 2147483646 h 47"/>
                <a:gd name="T32" fmla="*/ 0 w 21"/>
                <a:gd name="T33" fmla="*/ 2147483646 h 47"/>
                <a:gd name="T34" fmla="*/ 0 w 21"/>
                <a:gd name="T35" fmla="*/ 2147483646 h 47"/>
                <a:gd name="T36" fmla="*/ 2147483646 w 21"/>
                <a:gd name="T37" fmla="*/ 2147483646 h 47"/>
                <a:gd name="T38" fmla="*/ 2147483646 w 21"/>
                <a:gd name="T39" fmla="*/ 2147483646 h 47"/>
                <a:gd name="T40" fmla="*/ 2147483646 w 21"/>
                <a:gd name="T41" fmla="*/ 2147483646 h 47"/>
                <a:gd name="T42" fmla="*/ 2147483646 w 21"/>
                <a:gd name="T43" fmla="*/ 2147483646 h 47"/>
                <a:gd name="T44" fmla="*/ 2147483646 w 21"/>
                <a:gd name="T45" fmla="*/ 2147483646 h 47"/>
                <a:gd name="T46" fmla="*/ 2147483646 w 21"/>
                <a:gd name="T47" fmla="*/ 2147483646 h 47"/>
                <a:gd name="T48" fmla="*/ 2147483646 w 21"/>
                <a:gd name="T49" fmla="*/ 2147483646 h 47"/>
                <a:gd name="T50" fmla="*/ 2147483646 w 21"/>
                <a:gd name="T51" fmla="*/ 2147483646 h 47"/>
                <a:gd name="T52" fmla="*/ 2147483646 w 21"/>
                <a:gd name="T53" fmla="*/ 2147483646 h 47"/>
                <a:gd name="T54" fmla="*/ 2147483646 w 21"/>
                <a:gd name="T55" fmla="*/ 2147483646 h 47"/>
                <a:gd name="T56" fmla="*/ 2147483646 w 21"/>
                <a:gd name="T57" fmla="*/ 2147483646 h 47"/>
                <a:gd name="T58" fmla="*/ 2147483646 w 21"/>
                <a:gd name="T59" fmla="*/ 2147483646 h 47"/>
                <a:gd name="T60" fmla="*/ 2147483646 w 21"/>
                <a:gd name="T61" fmla="*/ 2147483646 h 47"/>
                <a:gd name="T62" fmla="*/ 2147483646 w 21"/>
                <a:gd name="T63" fmla="*/ 2147483646 h 47"/>
                <a:gd name="T64" fmla="*/ 2147483646 w 21"/>
                <a:gd name="T65" fmla="*/ 2147483646 h 47"/>
                <a:gd name="T66" fmla="*/ 2147483646 w 21"/>
                <a:gd name="T67" fmla="*/ 2147483646 h 47"/>
                <a:gd name="T68" fmla="*/ 2147483646 w 21"/>
                <a:gd name="T69" fmla="*/ 2147483646 h 47"/>
                <a:gd name="T70" fmla="*/ 2147483646 w 21"/>
                <a:gd name="T71" fmla="*/ 2147483646 h 47"/>
                <a:gd name="T72" fmla="*/ 2147483646 w 21"/>
                <a:gd name="T73" fmla="*/ 2147483646 h 47"/>
                <a:gd name="T74" fmla="*/ 2147483646 w 21"/>
                <a:gd name="T75" fmla="*/ 2147483646 h 47"/>
                <a:gd name="T76" fmla="*/ 2147483646 w 21"/>
                <a:gd name="T77" fmla="*/ 0 h 47"/>
                <a:gd name="T78" fmla="*/ 2147483646 w 21"/>
                <a:gd name="T79" fmla="*/ 2147483646 h 47"/>
                <a:gd name="T80" fmla="*/ 2147483646 w 21"/>
                <a:gd name="T81" fmla="*/ 2147483646 h 47"/>
                <a:gd name="T82" fmla="*/ 2147483646 w 21"/>
                <a:gd name="T83" fmla="*/ 2147483646 h 47"/>
                <a:gd name="T84" fmla="*/ 2147483646 w 21"/>
                <a:gd name="T85" fmla="*/ 2147483646 h 47"/>
                <a:gd name="T86" fmla="*/ 2147483646 w 21"/>
                <a:gd name="T87" fmla="*/ 2147483646 h 47"/>
                <a:gd name="T88" fmla="*/ 2147483646 w 21"/>
                <a:gd name="T89" fmla="*/ 2147483646 h 47"/>
                <a:gd name="T90" fmla="*/ 2147483646 w 21"/>
                <a:gd name="T91" fmla="*/ 2147483646 h 47"/>
                <a:gd name="T92" fmla="*/ 2147483646 w 21"/>
                <a:gd name="T93" fmla="*/ 2147483646 h 47"/>
                <a:gd name="T94" fmla="*/ 2147483646 w 21"/>
                <a:gd name="T95" fmla="*/ 2147483646 h 47"/>
                <a:gd name="T96" fmla="*/ 2147483646 w 21"/>
                <a:gd name="T97" fmla="*/ 2147483646 h 47"/>
                <a:gd name="T98" fmla="*/ 2147483646 w 21"/>
                <a:gd name="T99" fmla="*/ 2147483646 h 47"/>
                <a:gd name="T100" fmla="*/ 2147483646 w 21"/>
                <a:gd name="T101" fmla="*/ 2147483646 h 47"/>
                <a:gd name="T102" fmla="*/ 2147483646 w 21"/>
                <a:gd name="T103" fmla="*/ 2147483646 h 4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1"/>
                <a:gd name="T157" fmla="*/ 0 h 47"/>
                <a:gd name="T158" fmla="*/ 21 w 21"/>
                <a:gd name="T159" fmla="*/ 47 h 4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1" h="47">
                  <a:moveTo>
                    <a:pt x="21" y="40"/>
                  </a:moveTo>
                  <a:lnTo>
                    <a:pt x="20" y="40"/>
                  </a:lnTo>
                  <a:lnTo>
                    <a:pt x="19" y="40"/>
                  </a:lnTo>
                  <a:lnTo>
                    <a:pt x="18" y="42"/>
                  </a:lnTo>
                  <a:lnTo>
                    <a:pt x="17" y="42"/>
                  </a:lnTo>
                  <a:lnTo>
                    <a:pt x="17" y="43"/>
                  </a:lnTo>
                  <a:lnTo>
                    <a:pt x="16" y="43"/>
                  </a:lnTo>
                  <a:lnTo>
                    <a:pt x="16" y="44"/>
                  </a:lnTo>
                  <a:lnTo>
                    <a:pt x="2" y="47"/>
                  </a:lnTo>
                  <a:lnTo>
                    <a:pt x="1" y="46"/>
                  </a:lnTo>
                  <a:lnTo>
                    <a:pt x="0" y="45"/>
                  </a:lnTo>
                  <a:lnTo>
                    <a:pt x="0" y="44"/>
                  </a:lnTo>
                  <a:lnTo>
                    <a:pt x="1" y="43"/>
                  </a:lnTo>
                  <a:lnTo>
                    <a:pt x="0" y="41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1" y="28"/>
                  </a:lnTo>
                  <a:lnTo>
                    <a:pt x="1" y="26"/>
                  </a:lnTo>
                  <a:lnTo>
                    <a:pt x="1" y="24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4" y="18"/>
                  </a:lnTo>
                  <a:lnTo>
                    <a:pt x="5" y="14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0"/>
                  </a:lnTo>
                  <a:lnTo>
                    <a:pt x="17" y="29"/>
                  </a:lnTo>
                  <a:lnTo>
                    <a:pt x="17" y="30"/>
                  </a:lnTo>
                  <a:lnTo>
                    <a:pt x="17" y="31"/>
                  </a:lnTo>
                  <a:lnTo>
                    <a:pt x="19" y="33"/>
                  </a:lnTo>
                  <a:lnTo>
                    <a:pt x="20" y="33"/>
                  </a:lnTo>
                  <a:lnTo>
                    <a:pt x="20" y="34"/>
                  </a:lnTo>
                  <a:lnTo>
                    <a:pt x="20" y="35"/>
                  </a:lnTo>
                  <a:lnTo>
                    <a:pt x="21" y="37"/>
                  </a:lnTo>
                  <a:lnTo>
                    <a:pt x="21" y="38"/>
                  </a:lnTo>
                  <a:lnTo>
                    <a:pt x="21" y="39"/>
                  </a:lnTo>
                  <a:lnTo>
                    <a:pt x="21" y="40"/>
                  </a:lnTo>
                  <a:close/>
                </a:path>
              </a:pathLst>
            </a:custGeom>
            <a:grpFill/>
            <a:ln w="22225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4" name="Freeform 70">
              <a:extLst>
                <a:ext uri="{FF2B5EF4-FFF2-40B4-BE49-F238E27FC236}">
                  <a16:creationId xmlns:a16="http://schemas.microsoft.com/office/drawing/2014/main" id="{1A458E32-DB08-40F0-AF49-61B8B14AE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1926" y="2710251"/>
              <a:ext cx="331218" cy="508044"/>
            </a:xfrm>
            <a:custGeom>
              <a:avLst/>
              <a:gdLst>
                <a:gd name="T0" fmla="*/ 2147483646 w 49"/>
                <a:gd name="T1" fmla="*/ 2147483646 h 79"/>
                <a:gd name="T2" fmla="*/ 2147483646 w 49"/>
                <a:gd name="T3" fmla="*/ 2147483646 h 79"/>
                <a:gd name="T4" fmla="*/ 2147483646 w 49"/>
                <a:gd name="T5" fmla="*/ 2147483646 h 79"/>
                <a:gd name="T6" fmla="*/ 2147483646 w 49"/>
                <a:gd name="T7" fmla="*/ 2147483646 h 79"/>
                <a:gd name="T8" fmla="*/ 2147483646 w 49"/>
                <a:gd name="T9" fmla="*/ 2147483646 h 79"/>
                <a:gd name="T10" fmla="*/ 2147483646 w 49"/>
                <a:gd name="T11" fmla="*/ 2147483646 h 79"/>
                <a:gd name="T12" fmla="*/ 2147483646 w 49"/>
                <a:gd name="T13" fmla="*/ 2147483646 h 79"/>
                <a:gd name="T14" fmla="*/ 2147483646 w 49"/>
                <a:gd name="T15" fmla="*/ 2147483646 h 79"/>
                <a:gd name="T16" fmla="*/ 2147483646 w 49"/>
                <a:gd name="T17" fmla="*/ 2147483646 h 79"/>
                <a:gd name="T18" fmla="*/ 2147483646 w 49"/>
                <a:gd name="T19" fmla="*/ 2147483646 h 79"/>
                <a:gd name="T20" fmla="*/ 2147483646 w 49"/>
                <a:gd name="T21" fmla="*/ 2147483646 h 79"/>
                <a:gd name="T22" fmla="*/ 2147483646 w 49"/>
                <a:gd name="T23" fmla="*/ 2147483646 h 79"/>
                <a:gd name="T24" fmla="*/ 2147483646 w 49"/>
                <a:gd name="T25" fmla="*/ 2147483646 h 79"/>
                <a:gd name="T26" fmla="*/ 2147483646 w 49"/>
                <a:gd name="T27" fmla="*/ 2147483646 h 79"/>
                <a:gd name="T28" fmla="*/ 2147483646 w 49"/>
                <a:gd name="T29" fmla="*/ 2147483646 h 79"/>
                <a:gd name="T30" fmla="*/ 2147483646 w 49"/>
                <a:gd name="T31" fmla="*/ 2147483646 h 79"/>
                <a:gd name="T32" fmla="*/ 2147483646 w 49"/>
                <a:gd name="T33" fmla="*/ 2147483646 h 79"/>
                <a:gd name="T34" fmla="*/ 2147483646 w 49"/>
                <a:gd name="T35" fmla="*/ 2147483646 h 79"/>
                <a:gd name="T36" fmla="*/ 2147483646 w 49"/>
                <a:gd name="T37" fmla="*/ 2147483646 h 79"/>
                <a:gd name="T38" fmla="*/ 2147483646 w 49"/>
                <a:gd name="T39" fmla="*/ 2147483646 h 79"/>
                <a:gd name="T40" fmla="*/ 2147483646 w 49"/>
                <a:gd name="T41" fmla="*/ 2147483646 h 79"/>
                <a:gd name="T42" fmla="*/ 2147483646 w 49"/>
                <a:gd name="T43" fmla="*/ 2147483646 h 79"/>
                <a:gd name="T44" fmla="*/ 2147483646 w 49"/>
                <a:gd name="T45" fmla="*/ 2147483646 h 79"/>
                <a:gd name="T46" fmla="*/ 2147483646 w 49"/>
                <a:gd name="T47" fmla="*/ 2147483646 h 79"/>
                <a:gd name="T48" fmla="*/ 2147483646 w 49"/>
                <a:gd name="T49" fmla="*/ 2147483646 h 79"/>
                <a:gd name="T50" fmla="*/ 2147483646 w 49"/>
                <a:gd name="T51" fmla="*/ 2147483646 h 79"/>
                <a:gd name="T52" fmla="*/ 2147483646 w 49"/>
                <a:gd name="T53" fmla="*/ 2147483646 h 79"/>
                <a:gd name="T54" fmla="*/ 2147483646 w 49"/>
                <a:gd name="T55" fmla="*/ 2147483646 h 79"/>
                <a:gd name="T56" fmla="*/ 2147483646 w 49"/>
                <a:gd name="T57" fmla="*/ 2147483646 h 79"/>
                <a:gd name="T58" fmla="*/ 2147483646 w 49"/>
                <a:gd name="T59" fmla="*/ 2147483646 h 79"/>
                <a:gd name="T60" fmla="*/ 2147483646 w 49"/>
                <a:gd name="T61" fmla="*/ 2147483646 h 79"/>
                <a:gd name="T62" fmla="*/ 2147483646 w 49"/>
                <a:gd name="T63" fmla="*/ 2147483646 h 79"/>
                <a:gd name="T64" fmla="*/ 2147483646 w 49"/>
                <a:gd name="T65" fmla="*/ 2147483646 h 79"/>
                <a:gd name="T66" fmla="*/ 2147483646 w 49"/>
                <a:gd name="T67" fmla="*/ 2147483646 h 79"/>
                <a:gd name="T68" fmla="*/ 2147483646 w 49"/>
                <a:gd name="T69" fmla="*/ 2147483646 h 79"/>
                <a:gd name="T70" fmla="*/ 2147483646 w 49"/>
                <a:gd name="T71" fmla="*/ 2147483646 h 79"/>
                <a:gd name="T72" fmla="*/ 2147483646 w 49"/>
                <a:gd name="T73" fmla="*/ 2147483646 h 79"/>
                <a:gd name="T74" fmla="*/ 2147483646 w 49"/>
                <a:gd name="T75" fmla="*/ 2147483646 h 79"/>
                <a:gd name="T76" fmla="*/ 2147483646 w 49"/>
                <a:gd name="T77" fmla="*/ 2147483646 h 79"/>
                <a:gd name="T78" fmla="*/ 2147483646 w 49"/>
                <a:gd name="T79" fmla="*/ 0 h 79"/>
                <a:gd name="T80" fmla="*/ 2147483646 w 49"/>
                <a:gd name="T81" fmla="*/ 0 h 79"/>
                <a:gd name="T82" fmla="*/ 2147483646 w 49"/>
                <a:gd name="T83" fmla="*/ 2147483646 h 79"/>
                <a:gd name="T84" fmla="*/ 2147483646 w 49"/>
                <a:gd name="T85" fmla="*/ 2147483646 h 79"/>
                <a:gd name="T86" fmla="*/ 2147483646 w 49"/>
                <a:gd name="T87" fmla="*/ 2147483646 h 79"/>
                <a:gd name="T88" fmla="*/ 2147483646 w 49"/>
                <a:gd name="T89" fmla="*/ 2147483646 h 79"/>
                <a:gd name="T90" fmla="*/ 2147483646 w 49"/>
                <a:gd name="T91" fmla="*/ 2147483646 h 79"/>
                <a:gd name="T92" fmla="*/ 2147483646 w 49"/>
                <a:gd name="T93" fmla="*/ 2147483646 h 79"/>
                <a:gd name="T94" fmla="*/ 2147483646 w 49"/>
                <a:gd name="T95" fmla="*/ 2147483646 h 79"/>
                <a:gd name="T96" fmla="*/ 2147483646 w 49"/>
                <a:gd name="T97" fmla="*/ 2147483646 h 79"/>
                <a:gd name="T98" fmla="*/ 2147483646 w 49"/>
                <a:gd name="T99" fmla="*/ 2147483646 h 79"/>
                <a:gd name="T100" fmla="*/ 2147483646 w 49"/>
                <a:gd name="T101" fmla="*/ 2147483646 h 79"/>
                <a:gd name="T102" fmla="*/ 2147483646 w 49"/>
                <a:gd name="T103" fmla="*/ 2147483646 h 79"/>
                <a:gd name="T104" fmla="*/ 2147483646 w 49"/>
                <a:gd name="T105" fmla="*/ 2147483646 h 79"/>
                <a:gd name="T106" fmla="*/ 2147483646 w 49"/>
                <a:gd name="T107" fmla="*/ 2147483646 h 79"/>
                <a:gd name="T108" fmla="*/ 2147483646 w 49"/>
                <a:gd name="T109" fmla="*/ 2147483646 h 79"/>
                <a:gd name="T110" fmla="*/ 2147483646 w 49"/>
                <a:gd name="T111" fmla="*/ 2147483646 h 79"/>
                <a:gd name="T112" fmla="*/ 0 w 49"/>
                <a:gd name="T113" fmla="*/ 2147483646 h 7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9"/>
                <a:gd name="T172" fmla="*/ 0 h 79"/>
                <a:gd name="T173" fmla="*/ 49 w 49"/>
                <a:gd name="T174" fmla="*/ 79 h 7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9" h="79">
                  <a:moveTo>
                    <a:pt x="0" y="42"/>
                  </a:moveTo>
                  <a:lnTo>
                    <a:pt x="10" y="71"/>
                  </a:lnTo>
                  <a:lnTo>
                    <a:pt x="10" y="72"/>
                  </a:lnTo>
                  <a:lnTo>
                    <a:pt x="10" y="73"/>
                  </a:lnTo>
                  <a:lnTo>
                    <a:pt x="12" y="75"/>
                  </a:lnTo>
                  <a:lnTo>
                    <a:pt x="13" y="75"/>
                  </a:lnTo>
                  <a:lnTo>
                    <a:pt x="13" y="76"/>
                  </a:lnTo>
                  <a:lnTo>
                    <a:pt x="13" y="77"/>
                  </a:lnTo>
                  <a:lnTo>
                    <a:pt x="14" y="79"/>
                  </a:lnTo>
                  <a:lnTo>
                    <a:pt x="15" y="79"/>
                  </a:lnTo>
                  <a:lnTo>
                    <a:pt x="15" y="77"/>
                  </a:lnTo>
                  <a:lnTo>
                    <a:pt x="15" y="75"/>
                  </a:lnTo>
                  <a:lnTo>
                    <a:pt x="16" y="73"/>
                  </a:lnTo>
                  <a:lnTo>
                    <a:pt x="17" y="70"/>
                  </a:lnTo>
                  <a:lnTo>
                    <a:pt x="18" y="68"/>
                  </a:lnTo>
                  <a:lnTo>
                    <a:pt x="18" y="67"/>
                  </a:lnTo>
                  <a:lnTo>
                    <a:pt x="17" y="65"/>
                  </a:lnTo>
                  <a:lnTo>
                    <a:pt x="20" y="63"/>
                  </a:lnTo>
                  <a:lnTo>
                    <a:pt x="21" y="63"/>
                  </a:lnTo>
                  <a:lnTo>
                    <a:pt x="21" y="64"/>
                  </a:lnTo>
                  <a:lnTo>
                    <a:pt x="22" y="65"/>
                  </a:lnTo>
                  <a:lnTo>
                    <a:pt x="22" y="64"/>
                  </a:lnTo>
                  <a:lnTo>
                    <a:pt x="22" y="63"/>
                  </a:lnTo>
                  <a:lnTo>
                    <a:pt x="22" y="62"/>
                  </a:lnTo>
                  <a:lnTo>
                    <a:pt x="25" y="62"/>
                  </a:lnTo>
                  <a:lnTo>
                    <a:pt x="26" y="61"/>
                  </a:lnTo>
                  <a:lnTo>
                    <a:pt x="26" y="60"/>
                  </a:lnTo>
                  <a:lnTo>
                    <a:pt x="26" y="59"/>
                  </a:lnTo>
                  <a:lnTo>
                    <a:pt x="27" y="59"/>
                  </a:lnTo>
                  <a:lnTo>
                    <a:pt x="28" y="58"/>
                  </a:lnTo>
                  <a:lnTo>
                    <a:pt x="29" y="58"/>
                  </a:lnTo>
                  <a:lnTo>
                    <a:pt x="29" y="56"/>
                  </a:lnTo>
                  <a:lnTo>
                    <a:pt x="29" y="54"/>
                  </a:lnTo>
                  <a:lnTo>
                    <a:pt x="31" y="52"/>
                  </a:lnTo>
                  <a:lnTo>
                    <a:pt x="31" y="51"/>
                  </a:lnTo>
                  <a:lnTo>
                    <a:pt x="33" y="52"/>
                  </a:lnTo>
                  <a:lnTo>
                    <a:pt x="34" y="51"/>
                  </a:lnTo>
                  <a:lnTo>
                    <a:pt x="34" y="50"/>
                  </a:lnTo>
                  <a:lnTo>
                    <a:pt x="35" y="49"/>
                  </a:lnTo>
                  <a:lnTo>
                    <a:pt x="36" y="49"/>
                  </a:lnTo>
                  <a:lnTo>
                    <a:pt x="37" y="47"/>
                  </a:lnTo>
                  <a:lnTo>
                    <a:pt x="39" y="47"/>
                  </a:lnTo>
                  <a:lnTo>
                    <a:pt x="40" y="48"/>
                  </a:lnTo>
                  <a:lnTo>
                    <a:pt x="42" y="45"/>
                  </a:lnTo>
                  <a:lnTo>
                    <a:pt x="43" y="44"/>
                  </a:lnTo>
                  <a:lnTo>
                    <a:pt x="46" y="42"/>
                  </a:lnTo>
                  <a:lnTo>
                    <a:pt x="46" y="41"/>
                  </a:lnTo>
                  <a:lnTo>
                    <a:pt x="47" y="40"/>
                  </a:lnTo>
                  <a:lnTo>
                    <a:pt x="48" y="40"/>
                  </a:lnTo>
                  <a:lnTo>
                    <a:pt x="49" y="40"/>
                  </a:lnTo>
                  <a:lnTo>
                    <a:pt x="49" y="38"/>
                  </a:lnTo>
                  <a:lnTo>
                    <a:pt x="49" y="37"/>
                  </a:lnTo>
                  <a:lnTo>
                    <a:pt x="48" y="37"/>
                  </a:lnTo>
                  <a:lnTo>
                    <a:pt x="47" y="36"/>
                  </a:lnTo>
                  <a:lnTo>
                    <a:pt x="48" y="35"/>
                  </a:lnTo>
                  <a:lnTo>
                    <a:pt x="48" y="34"/>
                  </a:lnTo>
                  <a:lnTo>
                    <a:pt x="47" y="32"/>
                  </a:lnTo>
                  <a:lnTo>
                    <a:pt x="46" y="31"/>
                  </a:lnTo>
                  <a:lnTo>
                    <a:pt x="45" y="31"/>
                  </a:lnTo>
                  <a:lnTo>
                    <a:pt x="45" y="32"/>
                  </a:lnTo>
                  <a:lnTo>
                    <a:pt x="43" y="32"/>
                  </a:lnTo>
                  <a:lnTo>
                    <a:pt x="42" y="32"/>
                  </a:lnTo>
                  <a:lnTo>
                    <a:pt x="41" y="28"/>
                  </a:lnTo>
                  <a:lnTo>
                    <a:pt x="42" y="27"/>
                  </a:lnTo>
                  <a:lnTo>
                    <a:pt x="41" y="26"/>
                  </a:lnTo>
                  <a:lnTo>
                    <a:pt x="40" y="26"/>
                  </a:lnTo>
                  <a:lnTo>
                    <a:pt x="38" y="26"/>
                  </a:lnTo>
                  <a:lnTo>
                    <a:pt x="37" y="26"/>
                  </a:lnTo>
                  <a:lnTo>
                    <a:pt x="36" y="25"/>
                  </a:lnTo>
                  <a:lnTo>
                    <a:pt x="36" y="23"/>
                  </a:lnTo>
                  <a:lnTo>
                    <a:pt x="35" y="22"/>
                  </a:lnTo>
                  <a:lnTo>
                    <a:pt x="29" y="3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6" y="5"/>
                  </a:lnTo>
                  <a:lnTo>
                    <a:pt x="15" y="5"/>
                  </a:lnTo>
                  <a:lnTo>
                    <a:pt x="14" y="4"/>
                  </a:lnTo>
                  <a:lnTo>
                    <a:pt x="14" y="2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1" y="2"/>
                  </a:lnTo>
                  <a:lnTo>
                    <a:pt x="6" y="16"/>
                  </a:lnTo>
                  <a:lnTo>
                    <a:pt x="6" y="19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7" y="22"/>
                  </a:lnTo>
                  <a:lnTo>
                    <a:pt x="6" y="23"/>
                  </a:lnTo>
                  <a:lnTo>
                    <a:pt x="5" y="24"/>
                  </a:lnTo>
                  <a:lnTo>
                    <a:pt x="7" y="30"/>
                  </a:lnTo>
                  <a:lnTo>
                    <a:pt x="6" y="32"/>
                  </a:lnTo>
                  <a:lnTo>
                    <a:pt x="6" y="33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4" y="39"/>
                  </a:lnTo>
                  <a:lnTo>
                    <a:pt x="4" y="40"/>
                  </a:lnTo>
                  <a:lnTo>
                    <a:pt x="3" y="40"/>
                  </a:lnTo>
                  <a:lnTo>
                    <a:pt x="3" y="41"/>
                  </a:lnTo>
                  <a:lnTo>
                    <a:pt x="3" y="42"/>
                  </a:lnTo>
                  <a:lnTo>
                    <a:pt x="2" y="42"/>
                  </a:lnTo>
                  <a:lnTo>
                    <a:pt x="1" y="41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22225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6CD1D17-97A6-4CCA-BBB3-04FC67670436}"/>
              </a:ext>
            </a:extLst>
          </p:cNvPr>
          <p:cNvSpPr txBox="1"/>
          <p:nvPr/>
        </p:nvSpPr>
        <p:spPr bwMode="auto">
          <a:xfrm>
            <a:off x="1536930" y="3008378"/>
            <a:ext cx="4172263" cy="71814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Arial" panose="020B0604020202020204" pitchFamily="34" charset="0"/>
              </a:rPr>
              <a:t>million people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Arial" panose="020B0604020202020204" pitchFamily="34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Arial" panose="020B0604020202020204" pitchFamily="34" charset="0"/>
              </a:rPr>
              <a:t>are living with HCV</a:t>
            </a:r>
            <a:r>
              <a:rPr kumimoji="0" lang="en-US" sz="2400" i="0" u="none" strike="noStrike" kern="1200" cap="none" spc="0" normalizeH="0" baseline="3000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Arial" panose="020B0604020202020204" pitchFamily="34" charset="0"/>
              </a:rPr>
              <a:t>2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TextBox 7">
            <a:extLst>
              <a:ext uri="{FF2B5EF4-FFF2-40B4-BE49-F238E27FC236}">
                <a16:creationId xmlns:a16="http://schemas.microsoft.com/office/drawing/2014/main" id="{03F63A3B-3C5A-4742-82AD-6CFAAA751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4959" y="2374277"/>
            <a:ext cx="39615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noAutofit/>
          </a:bodyPr>
          <a:lstStyle>
            <a:lvl1pPr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</a:rPr>
              <a:t>of PWID with recent </a:t>
            </a:r>
            <a:b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</a:rPr>
            </a:b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</a:rPr>
              <a:t>injection drug use </a:t>
            </a:r>
            <a:b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</a:rPr>
            </a:b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</a:rPr>
              <a:t>have HCV</a:t>
            </a:r>
            <a:r>
              <a:rPr lang="en-US" altLang="en-US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</a:t>
            </a:r>
            <a:endParaRPr kumimoji="0" lang="en-US" altLang="en-US" sz="2000" i="0" u="none" strike="noStrike" kern="1200" cap="none" spc="0" normalizeH="0" baseline="3000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A47B236-486D-4891-825F-D8CFFD27F6AD}"/>
              </a:ext>
            </a:extLst>
          </p:cNvPr>
          <p:cNvSpPr txBox="1"/>
          <p:nvPr/>
        </p:nvSpPr>
        <p:spPr bwMode="auto">
          <a:xfrm>
            <a:off x="5302228" y="2066501"/>
            <a:ext cx="3100151" cy="1323439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8000">
                  <a:solidFill>
                    <a:srgbClr val="C40E3B"/>
                  </a:solidFill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~40</a:t>
            </a:r>
            <a:r>
              <a:rPr kumimoji="0" lang="en-US" sz="8000" b="1" i="0" u="none" strike="noStrike" kern="1200" cap="none" spc="0" normalizeH="0" baseline="30000" noProof="0" dirty="0">
                <a:ln w="18000">
                  <a:solidFill>
                    <a:srgbClr val="C40E3B"/>
                  </a:solidFill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%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5326899-6769-498A-83FF-69CB4F1EF9AD}"/>
              </a:ext>
            </a:extLst>
          </p:cNvPr>
          <p:cNvSpPr txBox="1"/>
          <p:nvPr/>
        </p:nvSpPr>
        <p:spPr bwMode="auto">
          <a:xfrm>
            <a:off x="840657" y="2145689"/>
            <a:ext cx="196671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anchor="b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Arial" panose="020B0604020202020204" pitchFamily="34" charset="0"/>
              </a:rPr>
              <a:t>~2.5</a:t>
            </a:r>
            <a:endParaRPr kumimoji="0" lang="en-US" sz="5800" b="0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TextBox 7">
            <a:extLst>
              <a:ext uri="{FF2B5EF4-FFF2-40B4-BE49-F238E27FC236}">
                <a16:creationId xmlns:a16="http://schemas.microsoft.com/office/drawing/2014/main" id="{6869EECB-895C-46D8-B226-27F8F5C18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4960" y="3580657"/>
            <a:ext cx="374904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</a:rPr>
              <a:t>of new HCV </a:t>
            </a:r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infections </a:t>
            </a:r>
            <a:b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 2014 occurred </a:t>
            </a:r>
            <a:b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</a:rPr>
              <a:t>among PWID</a:t>
            </a:r>
            <a:r>
              <a:rPr kumimoji="0" lang="en-US" altLang="en-US" sz="2000" b="1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</a:rPr>
              <a:t>4</a:t>
            </a:r>
            <a:endParaRPr kumimoji="0" lang="en-US" altLang="en-US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1D7681E-EF16-4658-A1A7-280EDDA5C2FB}"/>
              </a:ext>
            </a:extLst>
          </p:cNvPr>
          <p:cNvSpPr txBox="1"/>
          <p:nvPr/>
        </p:nvSpPr>
        <p:spPr bwMode="auto">
          <a:xfrm>
            <a:off x="5302228" y="3380603"/>
            <a:ext cx="3100151" cy="1323439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8000">
                  <a:solidFill>
                    <a:srgbClr val="C40E3B"/>
                  </a:solidFill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~80</a:t>
            </a:r>
            <a:r>
              <a:rPr kumimoji="0" lang="en-US" sz="8000" b="1" i="0" u="none" strike="noStrike" kern="1200" cap="none" spc="0" normalizeH="0" baseline="30000" noProof="0" dirty="0">
                <a:ln w="18000">
                  <a:solidFill>
                    <a:srgbClr val="C40E3B"/>
                  </a:solidFill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%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DE380BD-3744-44A3-814E-A164F5717815}"/>
              </a:ext>
            </a:extLst>
          </p:cNvPr>
          <p:cNvCxnSpPr>
            <a:cxnSpLocks/>
          </p:cNvCxnSpPr>
          <p:nvPr/>
        </p:nvCxnSpPr>
        <p:spPr>
          <a:xfrm>
            <a:off x="5302228" y="3385272"/>
            <a:ext cx="6233230" cy="0"/>
          </a:xfrm>
          <a:prstGeom prst="line">
            <a:avLst/>
          </a:prstGeom>
          <a:ln w="19050" cap="rnd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F3CDBCF-5B96-45E4-8430-53802DE699CA}"/>
              </a:ext>
            </a:extLst>
          </p:cNvPr>
          <p:cNvGrpSpPr/>
          <p:nvPr/>
        </p:nvGrpSpPr>
        <p:grpSpPr>
          <a:xfrm>
            <a:off x="1642730" y="5178655"/>
            <a:ext cx="9666401" cy="644232"/>
            <a:chOff x="-112258" y="4906168"/>
            <a:chExt cx="9666401" cy="64423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806A0970-1A3A-4E57-AD9F-B2E699AAC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12258" y="4906168"/>
              <a:ext cx="452438" cy="644232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24CC3D1-9690-4E96-829C-C11D8E22CE96}"/>
                </a:ext>
              </a:extLst>
            </p:cNvPr>
            <p:cNvSpPr txBox="1"/>
            <p:nvPr/>
          </p:nvSpPr>
          <p:spPr bwMode="auto">
            <a:xfrm>
              <a:off x="462695" y="4931500"/>
              <a:ext cx="9091448" cy="583380"/>
            </a:xfrm>
            <a:prstGeom prst="rect">
              <a:avLst/>
            </a:prstGeom>
            <a:noFill/>
            <a:ln/>
            <a:effec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anchor="ctr">
              <a:noAutofit/>
            </a:bodyPr>
            <a:lstStyle>
              <a:defPPr>
                <a:defRPr lang="en-US"/>
              </a:defPPr>
              <a:lvl1pPr algn="ctr">
                <a:defRPr sz="1600"/>
              </a:lvl1pPr>
            </a:lstStyle>
            <a:p>
              <a:pPr lvl="0" algn="l">
                <a:spcBef>
                  <a:spcPts val="400"/>
                </a:spcBef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The United States has the second largest population of </a:t>
              </a:r>
              <a:r>
                <a:rPr lang="en-US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people with recent injection drug use who 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have HCV in the world: 895,000.</a:t>
              </a:r>
              <a:r>
                <a:rPr lang="en-US" baseline="30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3,a</a:t>
              </a:r>
              <a:endParaRPr kumimoji="0" lang="en-US" sz="1400" i="1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68" name="Text Placeholder 8">
            <a:extLst>
              <a:ext uri="{FF2B5EF4-FFF2-40B4-BE49-F238E27FC236}">
                <a16:creationId xmlns:a16="http://schemas.microsoft.com/office/drawing/2014/main" id="{385698DC-2851-4615-BC8C-3AF6BB026C60}"/>
              </a:ext>
            </a:extLst>
          </p:cNvPr>
          <p:cNvSpPr txBox="1">
            <a:spLocks/>
          </p:cNvSpPr>
          <p:nvPr/>
        </p:nvSpPr>
        <p:spPr>
          <a:xfrm>
            <a:off x="8320088" y="6213799"/>
            <a:ext cx="3224212" cy="244475"/>
          </a:xfrm>
          <a:prstGeom prst="rect">
            <a:avLst/>
          </a:prstGeom>
        </p:spPr>
        <p:txBody>
          <a:bodyPr lIns="0" tIns="0" rIns="0" bIns="0"/>
          <a:lstStyle>
            <a:lvl1pPr marL="173038" indent="-173038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buClr>
                <a:srgbClr val="D11241"/>
              </a:buClr>
              <a:buNone/>
              <a:defRPr/>
            </a:pP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AASLD=American Association for the Study of Liver Diseases; </a:t>
            </a:r>
            <a:r>
              <a:rPr lang="en-US" alt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CI=confidence interval.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</a:endParaRPr>
          </a:p>
        </p:txBody>
      </p:sp>
      <p:sp>
        <p:nvSpPr>
          <p:cNvPr id="69" name="Text Placeholder 8">
            <a:extLst>
              <a:ext uri="{FF2B5EF4-FFF2-40B4-BE49-F238E27FC236}">
                <a16:creationId xmlns:a16="http://schemas.microsoft.com/office/drawing/2014/main" id="{1B92C552-2B18-4615-87CA-B5925173E01D}"/>
              </a:ext>
            </a:extLst>
          </p:cNvPr>
          <p:cNvSpPr txBox="1">
            <a:spLocks/>
          </p:cNvSpPr>
          <p:nvPr/>
        </p:nvSpPr>
        <p:spPr>
          <a:xfrm>
            <a:off x="578756" y="5992782"/>
            <a:ext cx="9406595" cy="193520"/>
          </a:xfrm>
          <a:prstGeom prst="rect">
            <a:avLst/>
          </a:prstGeom>
        </p:spPr>
        <p:txBody>
          <a:bodyPr lIns="0" tIns="0" rIns="0" bIns="0"/>
          <a:lstStyle>
            <a:lvl1pPr marL="173038" indent="-173038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459" lvl="0" indent="0">
              <a:spcBef>
                <a:spcPts val="0"/>
              </a:spcBef>
              <a:buClr>
                <a:srgbClr val="D11241"/>
              </a:buClr>
              <a:buNone/>
              <a:defRPr/>
            </a:pPr>
            <a:r>
              <a:rPr kumimoji="0" lang="en-US" sz="8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</a:rPr>
              <a:t>a</a:t>
            </a:r>
            <a:r>
              <a:rPr lang="en-US" sz="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95% CI: 353,000-1,601,500.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4879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3F967-4521-4730-9499-735BC212F0C9}"/>
              </a:ext>
            </a:extLst>
          </p:cNvPr>
          <p:cNvSpPr txBox="1">
            <a:spLocks/>
          </p:cNvSpPr>
          <p:nvPr/>
        </p:nvSpPr>
        <p:spPr>
          <a:xfrm>
            <a:off x="276500" y="266350"/>
            <a:ext cx="11722100" cy="8381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Viral Infectivity of HCV and Infection Equipment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0459B-E229-4931-A041-66C9F5C3609B}"/>
              </a:ext>
            </a:extLst>
          </p:cNvPr>
          <p:cNvSpPr txBox="1">
            <a:spLocks/>
          </p:cNvSpPr>
          <p:nvPr/>
        </p:nvSpPr>
        <p:spPr>
          <a:xfrm>
            <a:off x="245441" y="1082481"/>
            <a:ext cx="5829300" cy="48308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Viral infectivity of HCV persists for up to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63 days in syringe barrel and dead space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 days in water in a plastic container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days on inanimate </a:t>
            </a:r>
            <a:r>
              <a:rPr 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surfaces (eg cookers</a:t>
            </a:r>
            <a:br>
              <a:rPr 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injection surfaces)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hours </a:t>
            </a:r>
            <a:r>
              <a:rPr 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filter</a:t>
            </a:r>
            <a:br>
              <a:rPr 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48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hours when </a:t>
            </a:r>
            <a:r>
              <a:rPr 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foil wrapped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Box 800">
            <a:extLst>
              <a:ext uri="{FF2B5EF4-FFF2-40B4-BE49-F238E27FC236}">
                <a16:creationId xmlns:a16="http://schemas.microsoft.com/office/drawing/2014/main" id="{7BFCC939-A671-4506-86DA-68BDC628E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6333412"/>
            <a:ext cx="8610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Doerrbecker</a:t>
            </a:r>
            <a:r>
              <a:rPr lang="en-US" sz="1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J, et al. </a:t>
            </a:r>
            <a:r>
              <a:rPr lang="en-US" sz="1000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J Infect Dis</a:t>
            </a:r>
            <a:r>
              <a:rPr lang="en-US" sz="1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2013;207:281-287.</a:t>
            </a: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Pouget</a:t>
            </a:r>
            <a:r>
              <a:rPr lang="en-US" sz="1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ER, et al. </a:t>
            </a:r>
            <a:r>
              <a:rPr lang="en-US" sz="1000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Addiction. </a:t>
            </a:r>
            <a:r>
              <a:rPr lang="en-US" sz="1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2012;107:1057-1065.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E13C7DFF-6DB8-45C6-A354-A95CC1B85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2700" y="1697376"/>
            <a:ext cx="5562600" cy="56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en-US" altLang="en-US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Meta-Analysis: Risk of HCV Seroconversion</a:t>
            </a:r>
          </a:p>
          <a:p>
            <a:pPr algn="ctr" eaLnBrk="1" hangingPunct="1">
              <a:lnSpc>
                <a:spcPct val="85000"/>
              </a:lnSpc>
            </a:pPr>
            <a:r>
              <a:rPr lang="en-US" altLang="en-US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With Sharing Injection Equipment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1D2FEA6-8ECA-4074-A9AA-47C3090E0E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772400"/>
              </p:ext>
            </p:extLst>
          </p:nvPr>
        </p:nvGraphicFramePr>
        <p:xfrm>
          <a:off x="6362700" y="2391627"/>
          <a:ext cx="5562599" cy="2483097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090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68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5069">
                  <a:extLst>
                    <a:ext uri="{9D8B030D-6E8A-4147-A177-3AD203B41FA5}">
                      <a16:colId xmlns:a16="http://schemas.microsoft.com/office/drawing/2014/main" val="2108190110"/>
                    </a:ext>
                  </a:extLst>
                </a:gridCol>
              </a:tblGrid>
              <a:tr h="799045"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Pooled RR of HCV Seroconversion (95% CI)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Population Attributable Risk*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013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Syringe sharing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1.9 (1.5-2.5)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013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Drug cooker sharing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2.4 (1.9-3.1)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3324103"/>
                  </a:ext>
                </a:extLst>
              </a:tr>
              <a:tr h="421013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Filtration cotton</a:t>
                      </a:r>
                      <a:r>
                        <a:rPr lang="en-US" sz="1400" baseline="0" dirty="0"/>
                        <a:t> sharing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2.6 (1.9-3.6)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0384724"/>
                  </a:ext>
                </a:extLst>
              </a:tr>
              <a:tr h="421013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Rinse water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2.0 (1.5-2.6)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3406372"/>
                  </a:ext>
                </a:extLst>
              </a:tr>
            </a:tbl>
          </a:graphicData>
        </a:graphic>
      </p:graphicFrame>
      <p:sp>
        <p:nvSpPr>
          <p:cNvPr id="7" name="Text Box 800">
            <a:extLst>
              <a:ext uri="{FF2B5EF4-FFF2-40B4-BE49-F238E27FC236}">
                <a16:creationId xmlns:a16="http://schemas.microsoft.com/office/drawing/2014/main" id="{EB54A835-ACAD-4E24-B6EC-CEC76299C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452" y="5913344"/>
            <a:ext cx="5832548" cy="39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Population attributable risk represents the percentage of seroconversions that</a:t>
            </a: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could have been avoided if sharing was eliminated </a:t>
            </a:r>
            <a:r>
              <a:rPr lang="en-US" sz="1100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among PWID.</a:t>
            </a:r>
            <a:endParaRPr lang="en-US" sz="11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3429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55A797-8099-4DA1-BF83-8515A8FD24CD}"/>
              </a:ext>
            </a:extLst>
          </p:cNvPr>
          <p:cNvSpPr/>
          <p:nvPr/>
        </p:nvSpPr>
        <p:spPr>
          <a:xfrm>
            <a:off x="3433703" y="2967335"/>
            <a:ext cx="53245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HCV SCREENING</a:t>
            </a:r>
          </a:p>
        </p:txBody>
      </p:sp>
    </p:spTree>
    <p:extLst>
      <p:ext uri="{BB962C8B-B14F-4D97-AF65-F5344CB8AC3E}">
        <p14:creationId xmlns:p14="http://schemas.microsoft.com/office/powerpoint/2010/main" val="813159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728BA-FE70-4BF9-6168-766B662D1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DB065A-8583-1B35-B0B7-09B2AEB39A78}"/>
              </a:ext>
            </a:extLst>
          </p:cNvPr>
          <p:cNvSpPr txBox="1">
            <a:spLocks/>
          </p:cNvSpPr>
          <p:nvPr/>
        </p:nvSpPr>
        <p:spPr>
          <a:xfrm>
            <a:off x="234950" y="375511"/>
            <a:ext cx="11722100" cy="8381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4000" b="1">
                <a:solidFill>
                  <a:srgbClr val="41AEBD"/>
                </a:solidFill>
                <a:latin typeface="Corbel" panose="020B0503020204020204"/>
              </a:rPr>
              <a:t>Recommendations </a:t>
            </a:r>
            <a:r>
              <a:rPr lang="en-US" sz="4000" b="1" dirty="0">
                <a:solidFill>
                  <a:srgbClr val="41AEBD"/>
                </a:solidFill>
                <a:latin typeface="Corbel" panose="020B0503020204020204"/>
              </a:rPr>
              <a:t>for </a:t>
            </a:r>
            <a:r>
              <a:rPr lang="en-US" sz="4000" b="1">
                <a:solidFill>
                  <a:srgbClr val="41AEBD"/>
                </a:solidFill>
                <a:latin typeface="Corbel" panose="020B0503020204020204"/>
              </a:rPr>
              <a:t>HCV Screening</a:t>
            </a:r>
          </a:p>
          <a:p>
            <a:pPr algn="ctr">
              <a:defRPr/>
            </a:pPr>
            <a:r>
              <a:rPr lang="en-US" sz="4000" b="1">
                <a:solidFill>
                  <a:srgbClr val="41AEBD"/>
                </a:solidFill>
                <a:latin typeface="Corbel" panose="020B0503020204020204"/>
              </a:rPr>
              <a:t>(Opt out)</a:t>
            </a:r>
            <a:endParaRPr lang="en-US" sz="4000" b="1" dirty="0">
              <a:solidFill>
                <a:srgbClr val="41AEBD"/>
              </a:solidFill>
              <a:latin typeface="Corbel" panose="020B0503020204020204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342965-C375-60D7-A99F-C59175F8E7ED}"/>
              </a:ext>
            </a:extLst>
          </p:cNvPr>
          <p:cNvSpPr txBox="1">
            <a:spLocks/>
          </p:cNvSpPr>
          <p:nvPr/>
        </p:nvSpPr>
        <p:spPr>
          <a:xfrm>
            <a:off x="572407" y="1433369"/>
            <a:ext cx="11107963" cy="50491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800"/>
              <a:t>One-time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800"/>
              <a:t>Everyone age </a:t>
            </a:r>
            <a:r>
              <a:rPr lang="en-US" sz="2800">
                <a:effectLst/>
                <a:latin typeface="Sabon Next LT" panose="020005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≥ </a:t>
            </a:r>
            <a:r>
              <a:rPr lang="en-US" sz="2800"/>
              <a:t>18</a:t>
            </a:r>
            <a:endParaRPr lang="en-US" sz="3400"/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800"/>
              <a:t>Everyone age </a:t>
            </a:r>
            <a:r>
              <a:rPr lang="en-US" sz="2800">
                <a:latin typeface="Sabon Next LT" panose="020005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&lt;</a:t>
            </a:r>
            <a:r>
              <a:rPr lang="en-US" sz="2800">
                <a:effectLst/>
                <a:latin typeface="Sabon Next LT" panose="020005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/>
              <a:t>18 with risk factors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800"/>
              <a:t>With each pregnancy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800"/>
              <a:t>Annual testing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800"/>
              <a:t>PWID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800"/>
              <a:t>MSM</a:t>
            </a:r>
          </a:p>
          <a:p>
            <a:pPr marL="1257300" lvl="2" indent="-342900">
              <a:buFont typeface="Arial" panose="020B0604020202020204" pitchFamily="34" charset="0"/>
              <a:buChar char="•"/>
              <a:defRPr/>
            </a:pPr>
            <a:r>
              <a:rPr lang="en-US" sz="2400"/>
              <a:t>HIV-positive, unprotected</a:t>
            </a:r>
          </a:p>
          <a:p>
            <a:pPr marL="1257300" lvl="2" indent="-342900">
              <a:buFont typeface="Arial" panose="020B0604020202020204" pitchFamily="34" charset="0"/>
              <a:buChar char="•"/>
              <a:defRPr/>
            </a:pPr>
            <a:r>
              <a:rPr lang="en-US" sz="2400"/>
              <a:t>With men taking PrEP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800"/>
              <a:t>“Periodic” testing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800"/>
              <a:t>Everyone age </a:t>
            </a:r>
            <a:r>
              <a:rPr lang="en-US" sz="2800">
                <a:latin typeface="Sabon Next LT" panose="020005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&lt;</a:t>
            </a:r>
            <a:r>
              <a:rPr lang="en-US" sz="2800">
                <a:effectLst/>
                <a:latin typeface="Sabon Next LT" panose="020005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/>
              <a:t>18 with risk factors</a:t>
            </a:r>
            <a:endParaRPr lang="en-US" sz="280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5" name="Text Box 800">
            <a:extLst>
              <a:ext uri="{FF2B5EF4-FFF2-40B4-BE49-F238E27FC236}">
                <a16:creationId xmlns:a16="http://schemas.microsoft.com/office/drawing/2014/main" id="{3B127174-6BB3-0DCA-7B6E-F185E43BF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4448" y="6456524"/>
            <a:ext cx="86106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1000" kern="0" dirty="0">
                <a:solidFill>
                  <a:prstClr val="white"/>
                </a:solidFill>
                <a:latin typeface="Corbel" panose="020B0503020204020204"/>
              </a:rPr>
              <a:t>United States Preventive Services </a:t>
            </a:r>
            <a:r>
              <a:rPr lang="en-US" sz="1000" kern="0">
                <a:solidFill>
                  <a:prstClr val="white"/>
                </a:solidFill>
                <a:latin typeface="Corbel" panose="020B0503020204020204"/>
              </a:rPr>
              <a:t>Task Force</a:t>
            </a:r>
            <a:endParaRPr lang="en-US" sz="1000" kern="0" dirty="0">
              <a:solidFill>
                <a:prstClr val="white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2769723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86755DB-F7FE-4BCB-9581-6736FD54B14D}"/>
              </a:ext>
            </a:extLst>
          </p:cNvPr>
          <p:cNvSpPr/>
          <p:nvPr/>
        </p:nvSpPr>
        <p:spPr>
          <a:xfrm>
            <a:off x="925286" y="1654628"/>
            <a:ext cx="6259285" cy="460465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numCol="1" anchor="t" anchorCtr="0">
            <a:noAutofit/>
          </a:bodyPr>
          <a:lstStyle/>
          <a:p>
            <a:pPr marL="166688" indent="-1666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>
                <a:solidFill>
                  <a:schemeClr val="tx2"/>
                </a:solidFill>
                <a:latin typeface="+mj-lt"/>
              </a:rPr>
              <a:t>Risk Activities</a:t>
            </a:r>
          </a:p>
          <a:p>
            <a:pPr marL="166688" indent="-1666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>
                <a:solidFill>
                  <a:schemeClr val="tx2"/>
                </a:solidFill>
                <a:latin typeface="+mj-lt"/>
              </a:rPr>
              <a:t>Risk Exposures</a:t>
            </a:r>
          </a:p>
          <a:p>
            <a:pPr marL="166688" indent="-1666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>
                <a:solidFill>
                  <a:schemeClr val="tx2"/>
                </a:solidFill>
                <a:latin typeface="+mj-lt"/>
              </a:rPr>
              <a:t>Other Factors</a:t>
            </a:r>
            <a:endParaRPr lang="en-US" sz="32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7F6A5D4B-F5DA-D32A-D15C-F24B5D63F5A0}"/>
              </a:ext>
            </a:extLst>
          </p:cNvPr>
          <p:cNvSpPr txBox="1">
            <a:spLocks/>
          </p:cNvSpPr>
          <p:nvPr/>
        </p:nvSpPr>
        <p:spPr>
          <a:xfrm>
            <a:off x="234950" y="375511"/>
            <a:ext cx="11722100" cy="8381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4000" b="1">
                <a:solidFill>
                  <a:srgbClr val="41AEBD"/>
                </a:solidFill>
                <a:latin typeface="Corbel" panose="020B0503020204020204"/>
              </a:rPr>
              <a:t>Risk Factors</a:t>
            </a:r>
            <a:endParaRPr lang="en-US" sz="4000" b="1" dirty="0">
              <a:solidFill>
                <a:srgbClr val="41AEBD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2309867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13243</TotalTime>
  <Words>2269</Words>
  <Application>Microsoft Office PowerPoint</Application>
  <PresentationFormat>Widescreen</PresentationFormat>
  <Paragraphs>558</Paragraphs>
  <Slides>44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Arial</vt:lpstr>
      <vt:lpstr>Calibri</vt:lpstr>
      <vt:lpstr>Candara</vt:lpstr>
      <vt:lpstr>Corbel</vt:lpstr>
      <vt:lpstr>Sabon Next LT</vt:lpstr>
      <vt:lpstr>Trebuchet MS</vt:lpstr>
      <vt:lpstr>Wingdings</vt:lpstr>
      <vt:lpstr>Wingdings 3</vt:lpstr>
      <vt:lpstr>Depth</vt:lpstr>
      <vt:lpstr>Hepatitis C</vt:lpstr>
      <vt:lpstr>Hepatitis 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Glecaprevir/Pibrentasvir</vt:lpstr>
      <vt:lpstr>Sofosbuvir/Velpatasvir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Hepatitis C: screening and Linkage to Care</dc:title>
  <dc:creator>Dr. Imtiaz Alam, MD</dc:creator>
  <cp:lastModifiedBy>Daniel Bloch</cp:lastModifiedBy>
  <cp:revision>189</cp:revision>
  <cp:lastPrinted>2024-02-26T20:55:06Z</cp:lastPrinted>
  <dcterms:created xsi:type="dcterms:W3CDTF">2018-09-16T14:36:16Z</dcterms:created>
  <dcterms:modified xsi:type="dcterms:W3CDTF">2025-11-24T20:34:25Z</dcterms:modified>
</cp:coreProperties>
</file>