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4"/>
  </p:sldMasterIdLst>
  <p:sldIdLst>
    <p:sldId id="305" r:id="rId5"/>
    <p:sldId id="314" r:id="rId6"/>
    <p:sldId id="318" r:id="rId7"/>
    <p:sldId id="357" r:id="rId8"/>
    <p:sldId id="358" r:id="rId9"/>
    <p:sldId id="345" r:id="rId10"/>
    <p:sldId id="349" r:id="rId11"/>
    <p:sldId id="341" r:id="rId12"/>
    <p:sldId id="327" r:id="rId13"/>
    <p:sldId id="334" r:id="rId14"/>
    <p:sldId id="320" r:id="rId15"/>
    <p:sldId id="321" r:id="rId16"/>
    <p:sldId id="322" r:id="rId17"/>
    <p:sldId id="323" r:id="rId18"/>
    <p:sldId id="325" r:id="rId19"/>
    <p:sldId id="326" r:id="rId20"/>
    <p:sldId id="336" r:id="rId21"/>
    <p:sldId id="333" r:id="rId22"/>
    <p:sldId id="328" r:id="rId23"/>
    <p:sldId id="355" r:id="rId24"/>
    <p:sldId id="356" r:id="rId25"/>
    <p:sldId id="353" r:id="rId26"/>
    <p:sldId id="354" r:id="rId27"/>
    <p:sldId id="330" r:id="rId28"/>
    <p:sldId id="331" r:id="rId29"/>
    <p:sldId id="332" r:id="rId30"/>
    <p:sldId id="335" r:id="rId31"/>
    <p:sldId id="338" r:id="rId32"/>
    <p:sldId id="340" r:id="rId33"/>
    <p:sldId id="351" r:id="rId34"/>
    <p:sldId id="35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0" d="100"/>
          <a:sy n="80" d="100"/>
        </p:scale>
        <p:origin x="102"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88D38747-4367-4BD2-8D51-C97E202738E2}" type="datetime1">
              <a:rPr lang="en-US" smtClean="0"/>
              <a:t>11/24/2025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85856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590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8452596F-08A7-4B70-989A-F2B1CF31E66B}" type="datetime1">
              <a:rPr lang="en-US" smtClean="0"/>
              <a:t>11/24/2025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575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46384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CAE507A8-A5CF-4D38-AB86-7EDDA87A85D4}" type="datetime1">
              <a:rPr lang="en-US" smtClean="0"/>
              <a:t>11/24/2025</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39059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BDFCD27C-8599-43EF-BA1D-14DDC1946E06}" type="datetime1">
              <a:rPr lang="en-US" smtClean="0"/>
              <a:t>11/24/2025</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444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9343D99-809A-49C0-96E5-4250D0B498EE}" type="datetime1">
              <a:rPr lang="en-US" smtClean="0"/>
              <a:t>11/24/2025</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23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1758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E68812DA-F765-4142-A6A3-A8ED7235E082}" type="datetime1">
              <a:rPr lang="en-US" smtClean="0"/>
              <a:t>11/24/2025</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63380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37000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9EA15526-7079-4B7B-987C-1B5FAE11A0FF}" type="datetime1">
              <a:rPr lang="en-US" smtClean="0"/>
              <a:t>11/24/2025</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pPr algn="l"/>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25431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073ED0CC-082F-4160-86E5-0D6041F12778}" type="datetime1">
              <a:rPr lang="en-US" smtClean="0"/>
              <a:t>11/24/2025</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9340762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PRESTO/PRESTO.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3573173" y="1486679"/>
            <a:ext cx="3503122" cy="2287229"/>
          </a:xfrm>
          <a:solidFill>
            <a:srgbClr val="C00000"/>
          </a:solidFill>
        </p:spPr>
        <p:txBody>
          <a:bodyPr>
            <a:normAutofit/>
          </a:bodyPr>
          <a:lstStyle/>
          <a:p>
            <a:pPr algn="l"/>
            <a:r>
              <a:rPr lang="en-US" sz="13800"/>
              <a:t>Pain</a:t>
            </a:r>
            <a:endParaRPr lang="en-US" sz="4400" dirty="0"/>
          </a:p>
        </p:txBody>
      </p:sp>
    </p:spTree>
    <p:extLst>
      <p:ext uri="{BB962C8B-B14F-4D97-AF65-F5344CB8AC3E}">
        <p14:creationId xmlns:p14="http://schemas.microsoft.com/office/powerpoint/2010/main" val="194657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1968A-9928-317B-9488-AE9767CB443B}"/>
              </a:ext>
            </a:extLst>
          </p:cNvPr>
          <p:cNvSpPr>
            <a:spLocks noGrp="1"/>
          </p:cNvSpPr>
          <p:nvPr>
            <p:ph idx="1"/>
          </p:nvPr>
        </p:nvSpPr>
        <p:spPr/>
        <p:txBody>
          <a:bodyPr/>
          <a:lstStyle/>
          <a:p>
            <a:r>
              <a:rPr lang="en-US" sz="3000"/>
              <a:t>Stop opioid without alternative</a:t>
            </a:r>
          </a:p>
          <a:p>
            <a:r>
              <a:rPr lang="en-US" sz="3000"/>
              <a:t>Change from opioid to</a:t>
            </a:r>
            <a:br>
              <a:rPr lang="en-US" sz="3000"/>
            </a:br>
            <a:r>
              <a:rPr lang="en-US" sz="3000"/>
              <a:t>less-opioid</a:t>
            </a:r>
          </a:p>
          <a:p>
            <a:pPr lvl="1"/>
            <a:r>
              <a:rPr lang="en-US" sz="2800"/>
              <a:t>tramadol, for example</a:t>
            </a:r>
          </a:p>
          <a:p>
            <a:r>
              <a:rPr lang="en-US" sz="3000"/>
              <a:t>Change from opioid to ancillary medication</a:t>
            </a:r>
          </a:p>
          <a:p>
            <a:pPr lvl="1"/>
            <a:r>
              <a:rPr lang="en-US" sz="2800"/>
              <a:t>gabapentin, for example</a:t>
            </a:r>
          </a:p>
          <a:p>
            <a:r>
              <a:rPr lang="en-US" sz="3000"/>
              <a:t>Refer to “pain management”</a:t>
            </a:r>
          </a:p>
          <a:p>
            <a:endParaRPr lang="en-US"/>
          </a:p>
        </p:txBody>
      </p:sp>
      <p:pic>
        <p:nvPicPr>
          <p:cNvPr id="4" name="Picture 3">
            <a:extLst>
              <a:ext uri="{FF2B5EF4-FFF2-40B4-BE49-F238E27FC236}">
                <a16:creationId xmlns:a16="http://schemas.microsoft.com/office/drawing/2014/main" id="{08629E63-CA3A-ABAF-1D67-85CBA1E3911F}"/>
              </a:ext>
            </a:extLst>
          </p:cNvPr>
          <p:cNvPicPr>
            <a:picLocks noChangeAspect="1"/>
          </p:cNvPicPr>
          <p:nvPr/>
        </p:nvPicPr>
        <p:blipFill rotWithShape="1">
          <a:blip r:embed="rId2"/>
          <a:srcRect b="21205"/>
          <a:stretch/>
        </p:blipFill>
        <p:spPr>
          <a:xfrm>
            <a:off x="0" y="6302612"/>
            <a:ext cx="2057400" cy="555388"/>
          </a:xfrm>
          <a:prstGeom prst="rect">
            <a:avLst/>
          </a:prstGeom>
        </p:spPr>
      </p:pic>
      <p:sp>
        <p:nvSpPr>
          <p:cNvPr id="5" name="Title 1">
            <a:extLst>
              <a:ext uri="{FF2B5EF4-FFF2-40B4-BE49-F238E27FC236}">
                <a16:creationId xmlns:a16="http://schemas.microsoft.com/office/drawing/2014/main" id="{1FE96901-2F4D-6A4A-97D0-212558CCAA81}"/>
              </a:ext>
            </a:extLst>
          </p:cNvPr>
          <p:cNvSpPr>
            <a:spLocks noGrp="1"/>
          </p:cNvSpPr>
          <p:nvPr>
            <p:ph type="title"/>
          </p:nvPr>
        </p:nvSpPr>
        <p:spPr>
          <a:xfrm>
            <a:off x="889000" y="2349500"/>
            <a:ext cx="3498850" cy="2457450"/>
          </a:xfrm>
        </p:spPr>
        <p:txBody>
          <a:bodyPr/>
          <a:lstStyle/>
          <a:p>
            <a:r>
              <a:rPr lang="en-US" sz="4800" b="1"/>
              <a:t>Other approaches</a:t>
            </a:r>
            <a:endParaRPr lang="en-US" b="1"/>
          </a:p>
        </p:txBody>
      </p:sp>
    </p:spTree>
    <p:extLst>
      <p:ext uri="{BB962C8B-B14F-4D97-AF65-F5344CB8AC3E}">
        <p14:creationId xmlns:p14="http://schemas.microsoft.com/office/powerpoint/2010/main" val="3523376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3E4DB-70EA-3CF0-39CE-2B7F1944CE31}"/>
              </a:ext>
            </a:extLst>
          </p:cNvPr>
          <p:cNvSpPr>
            <a:spLocks noGrp="1"/>
          </p:cNvSpPr>
          <p:nvPr>
            <p:ph type="title"/>
          </p:nvPr>
        </p:nvSpPr>
        <p:spPr/>
        <p:txBody>
          <a:bodyPr/>
          <a:lstStyle/>
          <a:p>
            <a:r>
              <a:rPr lang="en-US"/>
              <a:t>Default</a:t>
            </a:r>
          </a:p>
        </p:txBody>
      </p:sp>
      <p:sp>
        <p:nvSpPr>
          <p:cNvPr id="3" name="Text Placeholder 2">
            <a:extLst>
              <a:ext uri="{FF2B5EF4-FFF2-40B4-BE49-F238E27FC236}">
                <a16:creationId xmlns:a16="http://schemas.microsoft.com/office/drawing/2014/main" id="{3378BD70-F4F6-629C-6A67-BC8B32038730}"/>
              </a:ext>
            </a:extLst>
          </p:cNvPr>
          <p:cNvSpPr>
            <a:spLocks noGrp="1"/>
          </p:cNvSpPr>
          <p:nvPr>
            <p:ph type="body" idx="1"/>
          </p:nvPr>
        </p:nvSpPr>
        <p:spPr/>
        <p:txBody>
          <a:bodyPr/>
          <a:lstStyle/>
          <a:p>
            <a:r>
              <a:rPr lang="en-US"/>
              <a:t>Don’t stop treatment abruptly</a:t>
            </a:r>
          </a:p>
        </p:txBody>
      </p:sp>
      <p:pic>
        <p:nvPicPr>
          <p:cNvPr id="4" name="Picture 3">
            <a:extLst>
              <a:ext uri="{FF2B5EF4-FFF2-40B4-BE49-F238E27FC236}">
                <a16:creationId xmlns:a16="http://schemas.microsoft.com/office/drawing/2014/main" id="{5CC7DA5F-1B35-2414-0BDE-24418DCEAEC0}"/>
              </a:ext>
            </a:extLst>
          </p:cNvPr>
          <p:cNvPicPr>
            <a:picLocks noChangeAspect="1"/>
          </p:cNvPicPr>
          <p:nvPr/>
        </p:nvPicPr>
        <p:blipFill rotWithShape="1">
          <a:blip r:embed="rId2"/>
          <a:srcRect b="21205"/>
          <a:stretch/>
        </p:blipFill>
        <p:spPr>
          <a:xfrm>
            <a:off x="0" y="6302612"/>
            <a:ext cx="2057400" cy="555388"/>
          </a:xfrm>
          <a:prstGeom prst="rect">
            <a:avLst/>
          </a:prstGeom>
        </p:spPr>
      </p:pic>
    </p:spTree>
    <p:extLst>
      <p:ext uri="{BB962C8B-B14F-4D97-AF65-F5344CB8AC3E}">
        <p14:creationId xmlns:p14="http://schemas.microsoft.com/office/powerpoint/2010/main" val="1846804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1968A-9928-317B-9488-AE9767CB443B}"/>
              </a:ext>
            </a:extLst>
          </p:cNvPr>
          <p:cNvSpPr>
            <a:spLocks noGrp="1"/>
          </p:cNvSpPr>
          <p:nvPr>
            <p:ph idx="1"/>
          </p:nvPr>
        </p:nvSpPr>
        <p:spPr/>
        <p:txBody>
          <a:bodyPr/>
          <a:lstStyle/>
          <a:p>
            <a:r>
              <a:rPr lang="en-US" sz="3000"/>
              <a:t>Big conflict</a:t>
            </a:r>
          </a:p>
          <a:p>
            <a:r>
              <a:rPr lang="en-US" sz="3000"/>
              <a:t>Pain increases</a:t>
            </a:r>
          </a:p>
          <a:p>
            <a:r>
              <a:rPr lang="en-US" sz="3000"/>
              <a:t>Patient gets desperate</a:t>
            </a:r>
          </a:p>
          <a:p>
            <a:r>
              <a:rPr lang="en-US" sz="3000"/>
              <a:t>Patient seeks other sources</a:t>
            </a:r>
          </a:p>
          <a:p>
            <a:r>
              <a:rPr lang="en-US" sz="3000"/>
              <a:t>Patient overdoses</a:t>
            </a:r>
          </a:p>
          <a:p>
            <a:r>
              <a:rPr lang="en-US" sz="3000"/>
              <a:t>Patient dies</a:t>
            </a:r>
          </a:p>
          <a:p>
            <a:endParaRPr lang="en-US"/>
          </a:p>
        </p:txBody>
      </p:sp>
      <p:pic>
        <p:nvPicPr>
          <p:cNvPr id="4" name="Picture 3">
            <a:extLst>
              <a:ext uri="{FF2B5EF4-FFF2-40B4-BE49-F238E27FC236}">
                <a16:creationId xmlns:a16="http://schemas.microsoft.com/office/drawing/2014/main" id="{08629E63-CA3A-ABAF-1D67-85CBA1E3911F}"/>
              </a:ext>
            </a:extLst>
          </p:cNvPr>
          <p:cNvPicPr>
            <a:picLocks noChangeAspect="1"/>
          </p:cNvPicPr>
          <p:nvPr/>
        </p:nvPicPr>
        <p:blipFill rotWithShape="1">
          <a:blip r:embed="rId2"/>
          <a:srcRect b="21205"/>
          <a:stretch/>
        </p:blipFill>
        <p:spPr>
          <a:xfrm>
            <a:off x="0" y="6302612"/>
            <a:ext cx="2057400" cy="555388"/>
          </a:xfrm>
          <a:prstGeom prst="rect">
            <a:avLst/>
          </a:prstGeom>
        </p:spPr>
      </p:pic>
      <p:sp>
        <p:nvSpPr>
          <p:cNvPr id="5" name="Title 1">
            <a:extLst>
              <a:ext uri="{FF2B5EF4-FFF2-40B4-BE49-F238E27FC236}">
                <a16:creationId xmlns:a16="http://schemas.microsoft.com/office/drawing/2014/main" id="{1FE96901-2F4D-6A4A-97D0-212558CCAA81}"/>
              </a:ext>
            </a:extLst>
          </p:cNvPr>
          <p:cNvSpPr>
            <a:spLocks noGrp="1"/>
          </p:cNvSpPr>
          <p:nvPr>
            <p:ph type="title"/>
          </p:nvPr>
        </p:nvSpPr>
        <p:spPr>
          <a:xfrm>
            <a:off x="889000" y="2349500"/>
            <a:ext cx="3498850" cy="2457450"/>
          </a:xfrm>
        </p:spPr>
        <p:txBody>
          <a:bodyPr>
            <a:normAutofit/>
          </a:bodyPr>
          <a:lstStyle/>
          <a:p>
            <a:r>
              <a:rPr lang="en-US" sz="3200"/>
              <a:t>What happens when you stop treatment abruptly?</a:t>
            </a:r>
            <a:endParaRPr lang="en-US" sz="4800" b="1"/>
          </a:p>
        </p:txBody>
      </p:sp>
    </p:spTree>
    <p:extLst>
      <p:ext uri="{BB962C8B-B14F-4D97-AF65-F5344CB8AC3E}">
        <p14:creationId xmlns:p14="http://schemas.microsoft.com/office/powerpoint/2010/main" val="1366694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3E4DB-70EA-3CF0-39CE-2B7F1944CE31}"/>
              </a:ext>
            </a:extLst>
          </p:cNvPr>
          <p:cNvSpPr>
            <a:spLocks noGrp="1"/>
          </p:cNvSpPr>
          <p:nvPr>
            <p:ph type="title"/>
          </p:nvPr>
        </p:nvSpPr>
        <p:spPr/>
        <p:txBody>
          <a:bodyPr/>
          <a:lstStyle/>
          <a:p>
            <a:r>
              <a:rPr lang="en-US"/>
              <a:t>Alternative</a:t>
            </a:r>
          </a:p>
        </p:txBody>
      </p:sp>
      <p:sp>
        <p:nvSpPr>
          <p:cNvPr id="3" name="Text Placeholder 2">
            <a:extLst>
              <a:ext uri="{FF2B5EF4-FFF2-40B4-BE49-F238E27FC236}">
                <a16:creationId xmlns:a16="http://schemas.microsoft.com/office/drawing/2014/main" id="{3378BD70-F4F6-629C-6A67-BC8B32038730}"/>
              </a:ext>
            </a:extLst>
          </p:cNvPr>
          <p:cNvSpPr>
            <a:spLocks noGrp="1"/>
          </p:cNvSpPr>
          <p:nvPr>
            <p:ph type="body" idx="1"/>
          </p:nvPr>
        </p:nvSpPr>
        <p:spPr/>
        <p:txBody>
          <a:bodyPr/>
          <a:lstStyle/>
          <a:p>
            <a:r>
              <a:rPr lang="en-US"/>
              <a:t>Continue treatment for now</a:t>
            </a:r>
          </a:p>
        </p:txBody>
      </p:sp>
      <p:pic>
        <p:nvPicPr>
          <p:cNvPr id="4" name="Picture 3">
            <a:extLst>
              <a:ext uri="{FF2B5EF4-FFF2-40B4-BE49-F238E27FC236}">
                <a16:creationId xmlns:a16="http://schemas.microsoft.com/office/drawing/2014/main" id="{5CC7DA5F-1B35-2414-0BDE-24418DCEAEC0}"/>
              </a:ext>
            </a:extLst>
          </p:cNvPr>
          <p:cNvPicPr>
            <a:picLocks noChangeAspect="1"/>
          </p:cNvPicPr>
          <p:nvPr/>
        </p:nvPicPr>
        <p:blipFill rotWithShape="1">
          <a:blip r:embed="rId2"/>
          <a:srcRect b="21205"/>
          <a:stretch/>
        </p:blipFill>
        <p:spPr>
          <a:xfrm>
            <a:off x="0" y="6302612"/>
            <a:ext cx="2057400" cy="555388"/>
          </a:xfrm>
          <a:prstGeom prst="rect">
            <a:avLst/>
          </a:prstGeom>
        </p:spPr>
      </p:pic>
    </p:spTree>
    <p:extLst>
      <p:ext uri="{BB962C8B-B14F-4D97-AF65-F5344CB8AC3E}">
        <p14:creationId xmlns:p14="http://schemas.microsoft.com/office/powerpoint/2010/main" val="161274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1968A-9928-317B-9488-AE9767CB443B}"/>
              </a:ext>
            </a:extLst>
          </p:cNvPr>
          <p:cNvSpPr>
            <a:spLocks noGrp="1"/>
          </p:cNvSpPr>
          <p:nvPr>
            <p:ph idx="1"/>
          </p:nvPr>
        </p:nvSpPr>
        <p:spPr/>
        <p:txBody>
          <a:bodyPr>
            <a:normAutofit fontScale="92500" lnSpcReduction="10000"/>
          </a:bodyPr>
          <a:lstStyle/>
          <a:p>
            <a:r>
              <a:rPr lang="en-US" sz="3000"/>
              <a:t>First visit</a:t>
            </a:r>
          </a:p>
          <a:p>
            <a:pPr lvl="1"/>
            <a:r>
              <a:rPr lang="en-US" sz="2800"/>
              <a:t>Begin to create a relationship</a:t>
            </a:r>
          </a:p>
          <a:p>
            <a:pPr lvl="1"/>
            <a:r>
              <a:rPr lang="en-US" sz="2800"/>
              <a:t>Promise no abrupt changes</a:t>
            </a:r>
          </a:p>
          <a:p>
            <a:pPr lvl="1"/>
            <a:r>
              <a:rPr lang="en-US" sz="2800"/>
              <a:t>Explain responsibility to evaluate whole patient,</a:t>
            </a:r>
            <a:br>
              <a:rPr lang="en-US" sz="2800"/>
            </a:br>
            <a:r>
              <a:rPr lang="en-US" sz="2800"/>
              <a:t>whole situation</a:t>
            </a:r>
          </a:p>
          <a:p>
            <a:pPr lvl="1"/>
            <a:r>
              <a:rPr lang="en-US" sz="2800"/>
              <a:t>Explain requirements</a:t>
            </a:r>
          </a:p>
          <a:p>
            <a:pPr lvl="2"/>
            <a:r>
              <a:rPr lang="en-US" sz="2600"/>
              <a:t>Periodic urine drug screen</a:t>
            </a:r>
          </a:p>
          <a:p>
            <a:pPr lvl="2"/>
            <a:r>
              <a:rPr lang="en-US" sz="2600"/>
              <a:t>Controlled-substance agreement</a:t>
            </a:r>
          </a:p>
          <a:p>
            <a:pPr lvl="1"/>
            <a:r>
              <a:rPr lang="en-US" sz="2800"/>
              <a:t>Prescribe naloxone</a:t>
            </a:r>
          </a:p>
          <a:p>
            <a:pPr lvl="1"/>
            <a:endParaRPr lang="en-US" sz="2800"/>
          </a:p>
          <a:p>
            <a:endParaRPr lang="en-US"/>
          </a:p>
        </p:txBody>
      </p:sp>
      <p:pic>
        <p:nvPicPr>
          <p:cNvPr id="4" name="Picture 3">
            <a:extLst>
              <a:ext uri="{FF2B5EF4-FFF2-40B4-BE49-F238E27FC236}">
                <a16:creationId xmlns:a16="http://schemas.microsoft.com/office/drawing/2014/main" id="{08629E63-CA3A-ABAF-1D67-85CBA1E3911F}"/>
              </a:ext>
            </a:extLst>
          </p:cNvPr>
          <p:cNvPicPr>
            <a:picLocks noChangeAspect="1"/>
          </p:cNvPicPr>
          <p:nvPr/>
        </p:nvPicPr>
        <p:blipFill rotWithShape="1">
          <a:blip r:embed="rId2"/>
          <a:srcRect b="21205"/>
          <a:stretch/>
        </p:blipFill>
        <p:spPr>
          <a:xfrm>
            <a:off x="0" y="6302612"/>
            <a:ext cx="2057400" cy="555388"/>
          </a:xfrm>
          <a:prstGeom prst="rect">
            <a:avLst/>
          </a:prstGeom>
        </p:spPr>
      </p:pic>
      <p:sp>
        <p:nvSpPr>
          <p:cNvPr id="5" name="Title 1">
            <a:extLst>
              <a:ext uri="{FF2B5EF4-FFF2-40B4-BE49-F238E27FC236}">
                <a16:creationId xmlns:a16="http://schemas.microsoft.com/office/drawing/2014/main" id="{1FE96901-2F4D-6A4A-97D0-212558CCAA81}"/>
              </a:ext>
            </a:extLst>
          </p:cNvPr>
          <p:cNvSpPr>
            <a:spLocks noGrp="1"/>
          </p:cNvSpPr>
          <p:nvPr>
            <p:ph type="title"/>
          </p:nvPr>
        </p:nvSpPr>
        <p:spPr>
          <a:xfrm>
            <a:off x="889000" y="2349500"/>
            <a:ext cx="3498850" cy="2457450"/>
          </a:xfrm>
        </p:spPr>
        <p:txBody>
          <a:bodyPr>
            <a:normAutofit/>
          </a:bodyPr>
          <a:lstStyle/>
          <a:p>
            <a:r>
              <a:rPr lang="en-US" sz="3200"/>
              <a:t>Continue treatment for now</a:t>
            </a:r>
            <a:endParaRPr lang="en-US" sz="1400"/>
          </a:p>
        </p:txBody>
      </p:sp>
    </p:spTree>
    <p:extLst>
      <p:ext uri="{BB962C8B-B14F-4D97-AF65-F5344CB8AC3E}">
        <p14:creationId xmlns:p14="http://schemas.microsoft.com/office/powerpoint/2010/main" val="2601210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1968A-9928-317B-9488-AE9767CB443B}"/>
              </a:ext>
            </a:extLst>
          </p:cNvPr>
          <p:cNvSpPr>
            <a:spLocks noGrp="1"/>
          </p:cNvSpPr>
          <p:nvPr>
            <p:ph idx="1"/>
          </p:nvPr>
        </p:nvSpPr>
        <p:spPr/>
        <p:txBody>
          <a:bodyPr/>
          <a:lstStyle/>
          <a:p>
            <a:r>
              <a:rPr lang="en-US" sz="3000"/>
              <a:t>Before second visit</a:t>
            </a:r>
          </a:p>
          <a:p>
            <a:pPr lvl="1"/>
            <a:r>
              <a:rPr lang="en-US" sz="2800"/>
              <a:t>Review OARRS</a:t>
            </a:r>
          </a:p>
          <a:p>
            <a:pPr lvl="1"/>
            <a:r>
              <a:rPr lang="en-US" sz="2800"/>
              <a:t>Review diagnosis</a:t>
            </a:r>
          </a:p>
          <a:p>
            <a:pPr lvl="1"/>
            <a:r>
              <a:rPr lang="en-US" sz="2800"/>
              <a:t>Review prior treatments</a:t>
            </a:r>
          </a:p>
          <a:p>
            <a:pPr lvl="2"/>
            <a:r>
              <a:rPr lang="en-US" sz="2600"/>
              <a:t>Medical</a:t>
            </a:r>
          </a:p>
          <a:p>
            <a:pPr lvl="2"/>
            <a:r>
              <a:rPr lang="en-US" sz="2600"/>
              <a:t>Adjunctive</a:t>
            </a:r>
          </a:p>
          <a:p>
            <a:pPr lvl="1"/>
            <a:r>
              <a:rPr lang="en-US" sz="2800"/>
              <a:t>Review urine drug screens</a:t>
            </a:r>
          </a:p>
          <a:p>
            <a:pPr lvl="1"/>
            <a:r>
              <a:rPr lang="en-US" sz="2800"/>
              <a:t>Assess likelihood of misuse?</a:t>
            </a:r>
          </a:p>
          <a:p>
            <a:pPr lvl="1"/>
            <a:r>
              <a:rPr lang="en-US" sz="2800"/>
              <a:t>Get help prn</a:t>
            </a:r>
          </a:p>
          <a:p>
            <a:endParaRPr lang="en-US"/>
          </a:p>
        </p:txBody>
      </p:sp>
      <p:pic>
        <p:nvPicPr>
          <p:cNvPr id="4" name="Picture 3">
            <a:extLst>
              <a:ext uri="{FF2B5EF4-FFF2-40B4-BE49-F238E27FC236}">
                <a16:creationId xmlns:a16="http://schemas.microsoft.com/office/drawing/2014/main" id="{08629E63-CA3A-ABAF-1D67-85CBA1E3911F}"/>
              </a:ext>
            </a:extLst>
          </p:cNvPr>
          <p:cNvPicPr>
            <a:picLocks noChangeAspect="1"/>
          </p:cNvPicPr>
          <p:nvPr/>
        </p:nvPicPr>
        <p:blipFill rotWithShape="1">
          <a:blip r:embed="rId2"/>
          <a:srcRect b="21205"/>
          <a:stretch/>
        </p:blipFill>
        <p:spPr>
          <a:xfrm>
            <a:off x="0" y="6302612"/>
            <a:ext cx="2057400" cy="555388"/>
          </a:xfrm>
          <a:prstGeom prst="rect">
            <a:avLst/>
          </a:prstGeom>
        </p:spPr>
      </p:pic>
      <p:sp>
        <p:nvSpPr>
          <p:cNvPr id="5" name="Title 1">
            <a:extLst>
              <a:ext uri="{FF2B5EF4-FFF2-40B4-BE49-F238E27FC236}">
                <a16:creationId xmlns:a16="http://schemas.microsoft.com/office/drawing/2014/main" id="{1FE96901-2F4D-6A4A-97D0-212558CCAA81}"/>
              </a:ext>
            </a:extLst>
          </p:cNvPr>
          <p:cNvSpPr>
            <a:spLocks noGrp="1"/>
          </p:cNvSpPr>
          <p:nvPr>
            <p:ph type="title"/>
          </p:nvPr>
        </p:nvSpPr>
        <p:spPr>
          <a:xfrm>
            <a:off x="889000" y="2349500"/>
            <a:ext cx="3498850" cy="2457450"/>
          </a:xfrm>
        </p:spPr>
        <p:txBody>
          <a:bodyPr>
            <a:normAutofit/>
          </a:bodyPr>
          <a:lstStyle/>
          <a:p>
            <a:r>
              <a:rPr lang="en-US" sz="3200"/>
              <a:t>Continue treatment for now</a:t>
            </a:r>
            <a:endParaRPr lang="en-US" sz="1400"/>
          </a:p>
        </p:txBody>
      </p:sp>
    </p:spTree>
    <p:extLst>
      <p:ext uri="{BB962C8B-B14F-4D97-AF65-F5344CB8AC3E}">
        <p14:creationId xmlns:p14="http://schemas.microsoft.com/office/powerpoint/2010/main" val="3189438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1968A-9928-317B-9488-AE9767CB443B}"/>
              </a:ext>
            </a:extLst>
          </p:cNvPr>
          <p:cNvSpPr>
            <a:spLocks noGrp="1"/>
          </p:cNvSpPr>
          <p:nvPr>
            <p:ph idx="1"/>
          </p:nvPr>
        </p:nvSpPr>
        <p:spPr/>
        <p:txBody>
          <a:bodyPr/>
          <a:lstStyle/>
          <a:p>
            <a:r>
              <a:rPr lang="en-US" sz="3000"/>
              <a:t>At second visit</a:t>
            </a:r>
          </a:p>
          <a:p>
            <a:pPr lvl="1"/>
            <a:r>
              <a:rPr lang="en-US" sz="2800"/>
              <a:t>Discuss OARRS</a:t>
            </a:r>
          </a:p>
          <a:p>
            <a:pPr lvl="1"/>
            <a:r>
              <a:rPr lang="en-US" sz="2800"/>
              <a:t>Discuss diagnosis</a:t>
            </a:r>
          </a:p>
          <a:p>
            <a:pPr lvl="1"/>
            <a:r>
              <a:rPr lang="en-US" sz="2800"/>
              <a:t>Discuss additional treatment options</a:t>
            </a:r>
          </a:p>
          <a:p>
            <a:pPr lvl="1"/>
            <a:r>
              <a:rPr lang="en-US" sz="2800"/>
              <a:t>Discuss urine drug screens</a:t>
            </a:r>
          </a:p>
          <a:p>
            <a:endParaRPr lang="en-US"/>
          </a:p>
        </p:txBody>
      </p:sp>
      <p:pic>
        <p:nvPicPr>
          <p:cNvPr id="4" name="Picture 3">
            <a:extLst>
              <a:ext uri="{FF2B5EF4-FFF2-40B4-BE49-F238E27FC236}">
                <a16:creationId xmlns:a16="http://schemas.microsoft.com/office/drawing/2014/main" id="{08629E63-CA3A-ABAF-1D67-85CBA1E3911F}"/>
              </a:ext>
            </a:extLst>
          </p:cNvPr>
          <p:cNvPicPr>
            <a:picLocks noChangeAspect="1"/>
          </p:cNvPicPr>
          <p:nvPr/>
        </p:nvPicPr>
        <p:blipFill rotWithShape="1">
          <a:blip r:embed="rId2"/>
          <a:srcRect b="21205"/>
          <a:stretch/>
        </p:blipFill>
        <p:spPr>
          <a:xfrm>
            <a:off x="0" y="6302612"/>
            <a:ext cx="2057400" cy="555388"/>
          </a:xfrm>
          <a:prstGeom prst="rect">
            <a:avLst/>
          </a:prstGeom>
        </p:spPr>
      </p:pic>
      <p:sp>
        <p:nvSpPr>
          <p:cNvPr id="5" name="Title 1">
            <a:extLst>
              <a:ext uri="{FF2B5EF4-FFF2-40B4-BE49-F238E27FC236}">
                <a16:creationId xmlns:a16="http://schemas.microsoft.com/office/drawing/2014/main" id="{1FE96901-2F4D-6A4A-97D0-212558CCAA81}"/>
              </a:ext>
            </a:extLst>
          </p:cNvPr>
          <p:cNvSpPr>
            <a:spLocks noGrp="1"/>
          </p:cNvSpPr>
          <p:nvPr>
            <p:ph type="title"/>
          </p:nvPr>
        </p:nvSpPr>
        <p:spPr>
          <a:xfrm>
            <a:off x="889000" y="2349500"/>
            <a:ext cx="3498850" cy="2457450"/>
          </a:xfrm>
        </p:spPr>
        <p:txBody>
          <a:bodyPr>
            <a:normAutofit/>
          </a:bodyPr>
          <a:lstStyle/>
          <a:p>
            <a:r>
              <a:rPr lang="en-US" sz="3200"/>
              <a:t>Continue treatment for now</a:t>
            </a:r>
            <a:endParaRPr lang="en-US" sz="1400"/>
          </a:p>
        </p:txBody>
      </p:sp>
    </p:spTree>
    <p:extLst>
      <p:ext uri="{BB962C8B-B14F-4D97-AF65-F5344CB8AC3E}">
        <p14:creationId xmlns:p14="http://schemas.microsoft.com/office/powerpoint/2010/main" val="2525589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1968A-9928-317B-9488-AE9767CB443B}"/>
              </a:ext>
            </a:extLst>
          </p:cNvPr>
          <p:cNvSpPr>
            <a:spLocks noGrp="1"/>
          </p:cNvSpPr>
          <p:nvPr>
            <p:ph idx="1"/>
          </p:nvPr>
        </p:nvSpPr>
        <p:spPr/>
        <p:txBody>
          <a:bodyPr>
            <a:normAutofit fontScale="85000" lnSpcReduction="10000"/>
          </a:bodyPr>
          <a:lstStyle/>
          <a:p>
            <a:r>
              <a:rPr lang="en-US" sz="3000"/>
              <a:t>What do you expect pain treatment to achieve?</a:t>
            </a:r>
          </a:p>
          <a:p>
            <a:pPr lvl="1"/>
            <a:r>
              <a:rPr lang="en-US" sz="2800"/>
              <a:t>Almost no one will say “complete elimination of my pain”</a:t>
            </a:r>
          </a:p>
          <a:p>
            <a:pPr lvl="1"/>
            <a:r>
              <a:rPr lang="en-US" sz="2800"/>
              <a:t>My goal: enable patient to function despite their pain</a:t>
            </a:r>
          </a:p>
          <a:p>
            <a:r>
              <a:rPr lang="en-US" sz="3000"/>
              <a:t>What does pain keep you from doing?</a:t>
            </a:r>
          </a:p>
          <a:p>
            <a:pPr lvl="1"/>
            <a:r>
              <a:rPr lang="en-US" sz="2800"/>
              <a:t>Frequently, it’s something basic</a:t>
            </a:r>
          </a:p>
          <a:p>
            <a:pPr lvl="2"/>
            <a:r>
              <a:rPr lang="en-US" sz="2600"/>
              <a:t>Play with grandchildren</a:t>
            </a:r>
          </a:p>
          <a:p>
            <a:pPr lvl="2"/>
            <a:r>
              <a:rPr lang="en-US" sz="2600"/>
              <a:t>Cook</a:t>
            </a:r>
          </a:p>
          <a:p>
            <a:pPr lvl="2"/>
            <a:r>
              <a:rPr lang="en-US" sz="2600"/>
              <a:t>Walk</a:t>
            </a:r>
          </a:p>
          <a:p>
            <a:endParaRPr lang="en-US"/>
          </a:p>
        </p:txBody>
      </p:sp>
      <p:pic>
        <p:nvPicPr>
          <p:cNvPr id="4" name="Picture 3">
            <a:extLst>
              <a:ext uri="{FF2B5EF4-FFF2-40B4-BE49-F238E27FC236}">
                <a16:creationId xmlns:a16="http://schemas.microsoft.com/office/drawing/2014/main" id="{08629E63-CA3A-ABAF-1D67-85CBA1E3911F}"/>
              </a:ext>
            </a:extLst>
          </p:cNvPr>
          <p:cNvPicPr>
            <a:picLocks noChangeAspect="1"/>
          </p:cNvPicPr>
          <p:nvPr/>
        </p:nvPicPr>
        <p:blipFill rotWithShape="1">
          <a:blip r:embed="rId2"/>
          <a:srcRect b="21205"/>
          <a:stretch/>
        </p:blipFill>
        <p:spPr>
          <a:xfrm>
            <a:off x="0" y="6302612"/>
            <a:ext cx="2057400" cy="555388"/>
          </a:xfrm>
          <a:prstGeom prst="rect">
            <a:avLst/>
          </a:prstGeom>
        </p:spPr>
      </p:pic>
      <p:sp>
        <p:nvSpPr>
          <p:cNvPr id="5" name="Title 1">
            <a:extLst>
              <a:ext uri="{FF2B5EF4-FFF2-40B4-BE49-F238E27FC236}">
                <a16:creationId xmlns:a16="http://schemas.microsoft.com/office/drawing/2014/main" id="{1FE96901-2F4D-6A4A-97D0-212558CCAA81}"/>
              </a:ext>
            </a:extLst>
          </p:cNvPr>
          <p:cNvSpPr>
            <a:spLocks noGrp="1"/>
          </p:cNvSpPr>
          <p:nvPr>
            <p:ph type="title"/>
          </p:nvPr>
        </p:nvSpPr>
        <p:spPr>
          <a:xfrm>
            <a:off x="889000" y="2349500"/>
            <a:ext cx="3498850" cy="2457450"/>
          </a:xfrm>
        </p:spPr>
        <p:txBody>
          <a:bodyPr>
            <a:normAutofit/>
          </a:bodyPr>
          <a:lstStyle/>
          <a:p>
            <a:r>
              <a:rPr lang="en-US" sz="3200"/>
              <a:t>Find out these answers</a:t>
            </a:r>
            <a:endParaRPr lang="en-US" sz="1400"/>
          </a:p>
        </p:txBody>
      </p:sp>
    </p:spTree>
    <p:extLst>
      <p:ext uri="{BB962C8B-B14F-4D97-AF65-F5344CB8AC3E}">
        <p14:creationId xmlns:p14="http://schemas.microsoft.com/office/powerpoint/2010/main" val="188228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FE96901-2F4D-6A4A-97D0-212558CCAA81}"/>
              </a:ext>
            </a:extLst>
          </p:cNvPr>
          <p:cNvSpPr>
            <a:spLocks noGrp="1"/>
          </p:cNvSpPr>
          <p:nvPr>
            <p:ph type="title"/>
          </p:nvPr>
        </p:nvSpPr>
        <p:spPr/>
        <p:txBody>
          <a:bodyPr/>
          <a:lstStyle/>
          <a:p>
            <a:r>
              <a:rPr lang="en-US" sz="4800" b="1"/>
              <a:t>Some Approaches</a:t>
            </a:r>
            <a:endParaRPr lang="en-US" b="1"/>
          </a:p>
        </p:txBody>
      </p:sp>
      <p:sp>
        <p:nvSpPr>
          <p:cNvPr id="3" name="Content Placeholder 2">
            <a:extLst>
              <a:ext uri="{FF2B5EF4-FFF2-40B4-BE49-F238E27FC236}">
                <a16:creationId xmlns:a16="http://schemas.microsoft.com/office/drawing/2014/main" id="{FBD1968A-9928-317B-9488-AE9767CB443B}"/>
              </a:ext>
            </a:extLst>
          </p:cNvPr>
          <p:cNvSpPr>
            <a:spLocks noGrp="1"/>
          </p:cNvSpPr>
          <p:nvPr>
            <p:ph type="body" idx="1"/>
          </p:nvPr>
        </p:nvSpPr>
        <p:spPr/>
        <p:txBody>
          <a:bodyPr>
            <a:normAutofit/>
          </a:bodyPr>
          <a:lstStyle/>
          <a:p>
            <a:endParaRPr lang="en-US"/>
          </a:p>
        </p:txBody>
      </p:sp>
      <p:pic>
        <p:nvPicPr>
          <p:cNvPr id="4" name="Picture 3">
            <a:extLst>
              <a:ext uri="{FF2B5EF4-FFF2-40B4-BE49-F238E27FC236}">
                <a16:creationId xmlns:a16="http://schemas.microsoft.com/office/drawing/2014/main" id="{08629E63-CA3A-ABAF-1D67-85CBA1E3911F}"/>
              </a:ext>
            </a:extLst>
          </p:cNvPr>
          <p:cNvPicPr>
            <a:picLocks noChangeAspect="1"/>
          </p:cNvPicPr>
          <p:nvPr/>
        </p:nvPicPr>
        <p:blipFill rotWithShape="1">
          <a:blip r:embed="rId2"/>
          <a:srcRect b="21205"/>
          <a:stretch/>
        </p:blipFill>
        <p:spPr>
          <a:xfrm>
            <a:off x="0" y="6302612"/>
            <a:ext cx="2057400" cy="555388"/>
          </a:xfrm>
          <a:prstGeom prst="rect">
            <a:avLst/>
          </a:prstGeom>
        </p:spPr>
      </p:pic>
    </p:spTree>
    <p:extLst>
      <p:ext uri="{BB962C8B-B14F-4D97-AF65-F5344CB8AC3E}">
        <p14:creationId xmlns:p14="http://schemas.microsoft.com/office/powerpoint/2010/main" val="1454055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1968A-9928-317B-9488-AE9767CB443B}"/>
              </a:ext>
            </a:extLst>
          </p:cNvPr>
          <p:cNvSpPr>
            <a:spLocks noGrp="1"/>
          </p:cNvSpPr>
          <p:nvPr>
            <p:ph idx="1"/>
          </p:nvPr>
        </p:nvSpPr>
        <p:spPr/>
        <p:txBody>
          <a:bodyPr/>
          <a:lstStyle/>
          <a:p>
            <a:r>
              <a:rPr lang="en-US" sz="3000"/>
              <a:t>Change from full agonist to buprenorphine/naloxone</a:t>
            </a:r>
          </a:p>
          <a:p>
            <a:endParaRPr lang="en-US"/>
          </a:p>
        </p:txBody>
      </p:sp>
      <p:sp>
        <p:nvSpPr>
          <p:cNvPr id="5" name="Title 1">
            <a:extLst>
              <a:ext uri="{FF2B5EF4-FFF2-40B4-BE49-F238E27FC236}">
                <a16:creationId xmlns:a16="http://schemas.microsoft.com/office/drawing/2014/main" id="{1FE96901-2F4D-6A4A-97D0-212558CCAA81}"/>
              </a:ext>
            </a:extLst>
          </p:cNvPr>
          <p:cNvSpPr>
            <a:spLocks noGrp="1"/>
          </p:cNvSpPr>
          <p:nvPr>
            <p:ph type="title"/>
          </p:nvPr>
        </p:nvSpPr>
        <p:spPr>
          <a:xfrm>
            <a:off x="889000" y="2349500"/>
            <a:ext cx="3498850" cy="2457450"/>
          </a:xfrm>
        </p:spPr>
        <p:txBody>
          <a:bodyPr/>
          <a:lstStyle/>
          <a:p>
            <a:r>
              <a:rPr lang="en-US" sz="4800" b="1"/>
              <a:t>One Approach</a:t>
            </a:r>
            <a:endParaRPr lang="en-US" b="1"/>
          </a:p>
        </p:txBody>
      </p:sp>
    </p:spTree>
    <p:extLst>
      <p:ext uri="{BB962C8B-B14F-4D97-AF65-F5344CB8AC3E}">
        <p14:creationId xmlns:p14="http://schemas.microsoft.com/office/powerpoint/2010/main" val="2605463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3573172" y="1486679"/>
            <a:ext cx="7561998" cy="2287229"/>
          </a:xfrm>
          <a:solidFill>
            <a:srgbClr val="C00000"/>
          </a:solidFill>
        </p:spPr>
        <p:txBody>
          <a:bodyPr>
            <a:normAutofit fontScale="90000"/>
          </a:bodyPr>
          <a:lstStyle/>
          <a:p>
            <a:pPr algn="l"/>
            <a:r>
              <a:rPr lang="en-US" sz="8800"/>
              <a:t>Daniel Bloch, MD FASAM</a:t>
            </a:r>
            <a:endParaRPr lang="en-US" sz="4400" dirty="0"/>
          </a:p>
        </p:txBody>
      </p:sp>
      <p:sp>
        <p:nvSpPr>
          <p:cNvPr id="5" name="Subtitle 4">
            <a:extLst>
              <a:ext uri="{FF2B5EF4-FFF2-40B4-BE49-F238E27FC236}">
                <a16:creationId xmlns:a16="http://schemas.microsoft.com/office/drawing/2014/main" id="{3F161E1B-38A5-D104-4F60-E3BDD23CE5EA}"/>
              </a:ext>
            </a:extLst>
          </p:cNvPr>
          <p:cNvSpPr>
            <a:spLocks noGrp="1"/>
          </p:cNvSpPr>
          <p:nvPr>
            <p:ph type="subTitle" idx="1"/>
          </p:nvPr>
        </p:nvSpPr>
        <p:spPr/>
        <p:txBody>
          <a:bodyPr/>
          <a:lstStyle/>
          <a:p>
            <a:r>
              <a:rPr lang="en-US"/>
              <a:t>614-395-2118</a:t>
            </a:r>
          </a:p>
        </p:txBody>
      </p:sp>
    </p:spTree>
    <p:extLst>
      <p:ext uri="{BB962C8B-B14F-4D97-AF65-F5344CB8AC3E}">
        <p14:creationId xmlns:p14="http://schemas.microsoft.com/office/powerpoint/2010/main" val="2740191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59EC6-1F7A-B1D5-C49A-91E6A575EAA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7D09C6-ADA7-C3D6-2539-60D161DBF44B}"/>
              </a:ext>
            </a:extLst>
          </p:cNvPr>
          <p:cNvSpPr>
            <a:spLocks noGrp="1"/>
          </p:cNvSpPr>
          <p:nvPr>
            <p:ph idx="1"/>
          </p:nvPr>
        </p:nvSpPr>
        <p:spPr/>
        <p:txBody>
          <a:bodyPr/>
          <a:lstStyle/>
          <a:p>
            <a:r>
              <a:rPr lang="en-US" sz="3000"/>
              <a:t>Add full agonist to buprenorphine/naloxone</a:t>
            </a:r>
          </a:p>
          <a:p>
            <a:pPr lvl="1"/>
            <a:r>
              <a:rPr lang="en-US" sz="2800"/>
              <a:t>Doesn’t precipitate withdrawal </a:t>
            </a:r>
          </a:p>
          <a:p>
            <a:endParaRPr lang="en-US"/>
          </a:p>
        </p:txBody>
      </p:sp>
      <p:sp>
        <p:nvSpPr>
          <p:cNvPr id="5" name="Title 1">
            <a:extLst>
              <a:ext uri="{FF2B5EF4-FFF2-40B4-BE49-F238E27FC236}">
                <a16:creationId xmlns:a16="http://schemas.microsoft.com/office/drawing/2014/main" id="{638FE096-7753-E791-7FC1-3FDA04F9C69F}"/>
              </a:ext>
            </a:extLst>
          </p:cNvPr>
          <p:cNvSpPr>
            <a:spLocks noGrp="1"/>
          </p:cNvSpPr>
          <p:nvPr>
            <p:ph type="title"/>
          </p:nvPr>
        </p:nvSpPr>
        <p:spPr>
          <a:xfrm>
            <a:off x="889000" y="2349500"/>
            <a:ext cx="3498850" cy="2457450"/>
          </a:xfrm>
        </p:spPr>
        <p:txBody>
          <a:bodyPr/>
          <a:lstStyle/>
          <a:p>
            <a:r>
              <a:rPr lang="en-US" sz="4800" b="1"/>
              <a:t>Another Approach</a:t>
            </a:r>
            <a:endParaRPr lang="en-US" b="1"/>
          </a:p>
        </p:txBody>
      </p:sp>
    </p:spTree>
    <p:extLst>
      <p:ext uri="{BB962C8B-B14F-4D97-AF65-F5344CB8AC3E}">
        <p14:creationId xmlns:p14="http://schemas.microsoft.com/office/powerpoint/2010/main" val="3737424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69836-06F2-EB0C-F4DB-B1ACF26039A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FD5E6A-73E5-C487-CA56-F22D4ACD24D1}"/>
              </a:ext>
            </a:extLst>
          </p:cNvPr>
          <p:cNvSpPr>
            <a:spLocks noGrp="1"/>
          </p:cNvSpPr>
          <p:nvPr>
            <p:ph idx="1"/>
          </p:nvPr>
        </p:nvSpPr>
        <p:spPr/>
        <p:txBody>
          <a:bodyPr/>
          <a:lstStyle/>
          <a:p>
            <a:r>
              <a:rPr lang="en-US" sz="3000"/>
              <a:t>Add another medication</a:t>
            </a:r>
          </a:p>
          <a:p>
            <a:r>
              <a:rPr lang="en-US" sz="3000"/>
              <a:t>Reassure patient that 1</a:t>
            </a:r>
            <a:r>
              <a:rPr lang="en-US" sz="3000" baseline="30000"/>
              <a:t>st</a:t>
            </a:r>
            <a:r>
              <a:rPr lang="en-US" sz="3000"/>
              <a:t>  medication won’t go away unless addition of 2</a:t>
            </a:r>
            <a:r>
              <a:rPr lang="en-US" sz="3000" baseline="30000"/>
              <a:t>nd</a:t>
            </a:r>
            <a:r>
              <a:rPr lang="en-US" sz="3000"/>
              <a:t> </a:t>
            </a:r>
            <a:r>
              <a:rPr lang="en-US" sz="2800"/>
              <a:t>medication is successful</a:t>
            </a:r>
          </a:p>
          <a:p>
            <a:endParaRPr lang="en-US"/>
          </a:p>
        </p:txBody>
      </p:sp>
      <p:sp>
        <p:nvSpPr>
          <p:cNvPr id="5" name="Title 1">
            <a:extLst>
              <a:ext uri="{FF2B5EF4-FFF2-40B4-BE49-F238E27FC236}">
                <a16:creationId xmlns:a16="http://schemas.microsoft.com/office/drawing/2014/main" id="{32FC85BF-67F6-5443-81A3-A24B821C7645}"/>
              </a:ext>
            </a:extLst>
          </p:cNvPr>
          <p:cNvSpPr>
            <a:spLocks noGrp="1"/>
          </p:cNvSpPr>
          <p:nvPr>
            <p:ph type="title"/>
          </p:nvPr>
        </p:nvSpPr>
        <p:spPr>
          <a:xfrm>
            <a:off x="889000" y="2349500"/>
            <a:ext cx="3498850" cy="2457450"/>
          </a:xfrm>
        </p:spPr>
        <p:txBody>
          <a:bodyPr/>
          <a:lstStyle/>
          <a:p>
            <a:r>
              <a:rPr lang="en-US" sz="4800" b="1"/>
              <a:t>Yet</a:t>
            </a:r>
            <a:br>
              <a:rPr lang="en-US" sz="4800" b="1"/>
            </a:br>
            <a:r>
              <a:rPr lang="en-US" sz="4800" b="1"/>
              <a:t>Another Approach</a:t>
            </a:r>
            <a:endParaRPr lang="en-US" b="1"/>
          </a:p>
        </p:txBody>
      </p:sp>
    </p:spTree>
    <p:extLst>
      <p:ext uri="{BB962C8B-B14F-4D97-AF65-F5344CB8AC3E}">
        <p14:creationId xmlns:p14="http://schemas.microsoft.com/office/powerpoint/2010/main" val="1602060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6CF23-5A4F-94CD-E51C-BDCAB286591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36A7A54-EDA0-0C68-26A6-7023A2A7D037}"/>
              </a:ext>
            </a:extLst>
          </p:cNvPr>
          <p:cNvSpPr>
            <a:spLocks noGrp="1"/>
          </p:cNvSpPr>
          <p:nvPr>
            <p:ph type="title"/>
          </p:nvPr>
        </p:nvSpPr>
        <p:spPr/>
        <p:txBody>
          <a:bodyPr/>
          <a:lstStyle/>
          <a:p>
            <a:r>
              <a:rPr lang="en-US" sz="4800" b="1"/>
              <a:t>Barriers</a:t>
            </a:r>
            <a:endParaRPr lang="en-US" b="1"/>
          </a:p>
        </p:txBody>
      </p:sp>
      <p:sp>
        <p:nvSpPr>
          <p:cNvPr id="3" name="Content Placeholder 2">
            <a:extLst>
              <a:ext uri="{FF2B5EF4-FFF2-40B4-BE49-F238E27FC236}">
                <a16:creationId xmlns:a16="http://schemas.microsoft.com/office/drawing/2014/main" id="{EBD4E86C-60B9-2484-6600-3F2E205DC017}"/>
              </a:ext>
            </a:extLst>
          </p:cNvPr>
          <p:cNvSpPr>
            <a:spLocks noGrp="1"/>
          </p:cNvSpPr>
          <p:nvPr>
            <p:ph type="body" idx="1"/>
          </p:nvPr>
        </p:nvSpPr>
        <p:spPr/>
        <p:txBody>
          <a:bodyPr>
            <a:normAutofit/>
          </a:bodyPr>
          <a:lstStyle/>
          <a:p>
            <a:endParaRPr lang="en-US"/>
          </a:p>
        </p:txBody>
      </p:sp>
      <p:pic>
        <p:nvPicPr>
          <p:cNvPr id="4" name="Picture 3">
            <a:extLst>
              <a:ext uri="{FF2B5EF4-FFF2-40B4-BE49-F238E27FC236}">
                <a16:creationId xmlns:a16="http://schemas.microsoft.com/office/drawing/2014/main" id="{21D4751F-1954-93E5-A19F-D1524D79009D}"/>
              </a:ext>
            </a:extLst>
          </p:cNvPr>
          <p:cNvPicPr>
            <a:picLocks noChangeAspect="1"/>
          </p:cNvPicPr>
          <p:nvPr/>
        </p:nvPicPr>
        <p:blipFill rotWithShape="1">
          <a:blip r:embed="rId2"/>
          <a:srcRect b="21205"/>
          <a:stretch/>
        </p:blipFill>
        <p:spPr>
          <a:xfrm>
            <a:off x="0" y="6302612"/>
            <a:ext cx="2057400" cy="555388"/>
          </a:xfrm>
          <a:prstGeom prst="rect">
            <a:avLst/>
          </a:prstGeom>
        </p:spPr>
      </p:pic>
    </p:spTree>
    <p:extLst>
      <p:ext uri="{BB962C8B-B14F-4D97-AF65-F5344CB8AC3E}">
        <p14:creationId xmlns:p14="http://schemas.microsoft.com/office/powerpoint/2010/main" val="182669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BEE8A-49F2-223B-F344-818CB0872A6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35AE7E-6057-718F-864D-5A0CCD252D54}"/>
              </a:ext>
            </a:extLst>
          </p:cNvPr>
          <p:cNvSpPr>
            <a:spLocks noGrp="1"/>
          </p:cNvSpPr>
          <p:nvPr>
            <p:ph idx="1"/>
          </p:nvPr>
        </p:nvSpPr>
        <p:spPr/>
        <p:txBody>
          <a:bodyPr/>
          <a:lstStyle/>
          <a:p>
            <a:r>
              <a:rPr lang="en-US" sz="3000"/>
              <a:t>“Whole-Patient” philosophy</a:t>
            </a:r>
          </a:p>
          <a:p>
            <a:r>
              <a:rPr lang="en-US" sz="3000"/>
              <a:t>More, shorter visits</a:t>
            </a:r>
          </a:p>
          <a:p>
            <a:endParaRPr lang="en-US"/>
          </a:p>
        </p:txBody>
      </p:sp>
      <p:pic>
        <p:nvPicPr>
          <p:cNvPr id="4" name="Picture 3">
            <a:extLst>
              <a:ext uri="{FF2B5EF4-FFF2-40B4-BE49-F238E27FC236}">
                <a16:creationId xmlns:a16="http://schemas.microsoft.com/office/drawing/2014/main" id="{7064CD8C-7039-8974-0014-0B7632D7487B}"/>
              </a:ext>
            </a:extLst>
          </p:cNvPr>
          <p:cNvPicPr>
            <a:picLocks noChangeAspect="1"/>
          </p:cNvPicPr>
          <p:nvPr/>
        </p:nvPicPr>
        <p:blipFill rotWithShape="1">
          <a:blip r:embed="rId2"/>
          <a:srcRect b="21205"/>
          <a:stretch/>
        </p:blipFill>
        <p:spPr>
          <a:xfrm>
            <a:off x="0" y="6302612"/>
            <a:ext cx="2057400" cy="555388"/>
          </a:xfrm>
          <a:prstGeom prst="rect">
            <a:avLst/>
          </a:prstGeom>
        </p:spPr>
      </p:pic>
      <p:sp>
        <p:nvSpPr>
          <p:cNvPr id="5" name="Title 1">
            <a:extLst>
              <a:ext uri="{FF2B5EF4-FFF2-40B4-BE49-F238E27FC236}">
                <a16:creationId xmlns:a16="http://schemas.microsoft.com/office/drawing/2014/main" id="{39E9621E-B10C-BB98-2DCF-676CD68CEF29}"/>
              </a:ext>
            </a:extLst>
          </p:cNvPr>
          <p:cNvSpPr>
            <a:spLocks noGrp="1"/>
          </p:cNvSpPr>
          <p:nvPr>
            <p:ph type="title"/>
          </p:nvPr>
        </p:nvSpPr>
        <p:spPr>
          <a:xfrm>
            <a:off x="889000" y="2349500"/>
            <a:ext cx="3498850" cy="2457450"/>
          </a:xfrm>
        </p:spPr>
        <p:txBody>
          <a:bodyPr/>
          <a:lstStyle/>
          <a:p>
            <a:r>
              <a:rPr lang="en-US" sz="4800" b="1"/>
              <a:t>Time</a:t>
            </a:r>
            <a:endParaRPr lang="en-US" b="1"/>
          </a:p>
        </p:txBody>
      </p:sp>
    </p:spTree>
    <p:extLst>
      <p:ext uri="{BB962C8B-B14F-4D97-AF65-F5344CB8AC3E}">
        <p14:creationId xmlns:p14="http://schemas.microsoft.com/office/powerpoint/2010/main" val="1398714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1968A-9928-317B-9488-AE9767CB443B}"/>
              </a:ext>
            </a:extLst>
          </p:cNvPr>
          <p:cNvSpPr>
            <a:spLocks noGrp="1"/>
          </p:cNvSpPr>
          <p:nvPr>
            <p:ph idx="1"/>
          </p:nvPr>
        </p:nvSpPr>
        <p:spPr/>
        <p:txBody>
          <a:bodyPr/>
          <a:lstStyle/>
          <a:p>
            <a:r>
              <a:rPr lang="en-US" sz="3000"/>
              <a:t>Call Bloch</a:t>
            </a:r>
          </a:p>
          <a:p>
            <a:r>
              <a:rPr lang="en-US" sz="3000"/>
              <a:t>Go to Addiction Studies Institute</a:t>
            </a:r>
          </a:p>
          <a:p>
            <a:r>
              <a:rPr lang="en-US" sz="3000"/>
              <a:t>Seek online resources</a:t>
            </a:r>
          </a:p>
          <a:p>
            <a:r>
              <a:rPr lang="en-US" sz="3000">
                <a:hlinkClick r:id="rId2" action="ppaction://hlinkfile"/>
              </a:rPr>
              <a:t>PRESTO</a:t>
            </a:r>
            <a:endParaRPr lang="en-US" sz="3000"/>
          </a:p>
          <a:p>
            <a:r>
              <a:rPr lang="en-US" sz="3000"/>
              <a:t>ECHO</a:t>
            </a:r>
          </a:p>
          <a:p>
            <a:endParaRPr lang="en-US"/>
          </a:p>
        </p:txBody>
      </p:sp>
      <p:pic>
        <p:nvPicPr>
          <p:cNvPr id="4" name="Picture 3">
            <a:extLst>
              <a:ext uri="{FF2B5EF4-FFF2-40B4-BE49-F238E27FC236}">
                <a16:creationId xmlns:a16="http://schemas.microsoft.com/office/drawing/2014/main" id="{08629E63-CA3A-ABAF-1D67-85CBA1E3911F}"/>
              </a:ext>
            </a:extLst>
          </p:cNvPr>
          <p:cNvPicPr>
            <a:picLocks noChangeAspect="1"/>
          </p:cNvPicPr>
          <p:nvPr/>
        </p:nvPicPr>
        <p:blipFill rotWithShape="1">
          <a:blip r:embed="rId3"/>
          <a:srcRect b="21205"/>
          <a:stretch/>
        </p:blipFill>
        <p:spPr>
          <a:xfrm>
            <a:off x="0" y="6302612"/>
            <a:ext cx="2057400" cy="555388"/>
          </a:xfrm>
          <a:prstGeom prst="rect">
            <a:avLst/>
          </a:prstGeom>
        </p:spPr>
      </p:pic>
      <p:sp>
        <p:nvSpPr>
          <p:cNvPr id="5" name="Title 1">
            <a:extLst>
              <a:ext uri="{FF2B5EF4-FFF2-40B4-BE49-F238E27FC236}">
                <a16:creationId xmlns:a16="http://schemas.microsoft.com/office/drawing/2014/main" id="{1FE96901-2F4D-6A4A-97D0-212558CCAA81}"/>
              </a:ext>
            </a:extLst>
          </p:cNvPr>
          <p:cNvSpPr>
            <a:spLocks noGrp="1"/>
          </p:cNvSpPr>
          <p:nvPr>
            <p:ph type="title"/>
          </p:nvPr>
        </p:nvSpPr>
        <p:spPr>
          <a:xfrm>
            <a:off x="889000" y="2349500"/>
            <a:ext cx="3498850" cy="2457450"/>
          </a:xfrm>
        </p:spPr>
        <p:txBody>
          <a:bodyPr/>
          <a:lstStyle/>
          <a:p>
            <a:r>
              <a:rPr lang="en-US" sz="4800"/>
              <a:t>Knowledge</a:t>
            </a:r>
            <a:endParaRPr lang="en-US" b="1"/>
          </a:p>
        </p:txBody>
      </p:sp>
    </p:spTree>
    <p:extLst>
      <p:ext uri="{BB962C8B-B14F-4D97-AF65-F5344CB8AC3E}">
        <p14:creationId xmlns:p14="http://schemas.microsoft.com/office/powerpoint/2010/main" val="138332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1968A-9928-317B-9488-AE9767CB443B}"/>
              </a:ext>
            </a:extLst>
          </p:cNvPr>
          <p:cNvSpPr>
            <a:spLocks noGrp="1"/>
          </p:cNvSpPr>
          <p:nvPr>
            <p:ph idx="1"/>
          </p:nvPr>
        </p:nvSpPr>
        <p:spPr/>
        <p:txBody>
          <a:bodyPr/>
          <a:lstStyle/>
          <a:p>
            <a:r>
              <a:rPr lang="en-US" sz="3000"/>
              <a:t>Recognize your biases</a:t>
            </a:r>
          </a:p>
          <a:p>
            <a:pPr lvl="1"/>
            <a:r>
              <a:rPr lang="en-US" sz="2800"/>
              <a:t>we all have some</a:t>
            </a:r>
          </a:p>
          <a:p>
            <a:r>
              <a:rPr lang="en-US" sz="3000"/>
              <a:t>Push your envelope!</a:t>
            </a:r>
          </a:p>
          <a:p>
            <a:endParaRPr lang="en-US"/>
          </a:p>
        </p:txBody>
      </p:sp>
      <p:pic>
        <p:nvPicPr>
          <p:cNvPr id="4" name="Picture 3">
            <a:extLst>
              <a:ext uri="{FF2B5EF4-FFF2-40B4-BE49-F238E27FC236}">
                <a16:creationId xmlns:a16="http://schemas.microsoft.com/office/drawing/2014/main" id="{08629E63-CA3A-ABAF-1D67-85CBA1E3911F}"/>
              </a:ext>
            </a:extLst>
          </p:cNvPr>
          <p:cNvPicPr>
            <a:picLocks noChangeAspect="1"/>
          </p:cNvPicPr>
          <p:nvPr/>
        </p:nvPicPr>
        <p:blipFill rotWithShape="1">
          <a:blip r:embed="rId2"/>
          <a:srcRect b="21205"/>
          <a:stretch/>
        </p:blipFill>
        <p:spPr>
          <a:xfrm>
            <a:off x="0" y="6302612"/>
            <a:ext cx="2057400" cy="555388"/>
          </a:xfrm>
          <a:prstGeom prst="rect">
            <a:avLst/>
          </a:prstGeom>
        </p:spPr>
      </p:pic>
      <p:sp>
        <p:nvSpPr>
          <p:cNvPr id="5" name="Title 1">
            <a:extLst>
              <a:ext uri="{FF2B5EF4-FFF2-40B4-BE49-F238E27FC236}">
                <a16:creationId xmlns:a16="http://schemas.microsoft.com/office/drawing/2014/main" id="{1FE96901-2F4D-6A4A-97D0-212558CCAA81}"/>
              </a:ext>
            </a:extLst>
          </p:cNvPr>
          <p:cNvSpPr>
            <a:spLocks noGrp="1"/>
          </p:cNvSpPr>
          <p:nvPr>
            <p:ph type="title"/>
          </p:nvPr>
        </p:nvSpPr>
        <p:spPr>
          <a:xfrm>
            <a:off x="889000" y="2349500"/>
            <a:ext cx="3498850" cy="2457450"/>
          </a:xfrm>
        </p:spPr>
        <p:txBody>
          <a:bodyPr/>
          <a:lstStyle/>
          <a:p>
            <a:r>
              <a:rPr lang="en-US" sz="4800"/>
              <a:t>Reluctance</a:t>
            </a:r>
            <a:endParaRPr lang="en-US" b="1"/>
          </a:p>
        </p:txBody>
      </p:sp>
    </p:spTree>
    <p:extLst>
      <p:ext uri="{BB962C8B-B14F-4D97-AF65-F5344CB8AC3E}">
        <p14:creationId xmlns:p14="http://schemas.microsoft.com/office/powerpoint/2010/main" val="432893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1968A-9928-317B-9488-AE9767CB443B}"/>
              </a:ext>
            </a:extLst>
          </p:cNvPr>
          <p:cNvSpPr>
            <a:spLocks noGrp="1"/>
          </p:cNvSpPr>
          <p:nvPr>
            <p:ph idx="1"/>
          </p:nvPr>
        </p:nvSpPr>
        <p:spPr/>
        <p:txBody>
          <a:bodyPr/>
          <a:lstStyle/>
          <a:p>
            <a:r>
              <a:rPr lang="en-US" sz="3000"/>
              <a:t>Your risk for abandoning a patient in need is at least as high as your risk for treating with an opioid</a:t>
            </a:r>
          </a:p>
          <a:p>
            <a:endParaRPr lang="en-US"/>
          </a:p>
        </p:txBody>
      </p:sp>
      <p:pic>
        <p:nvPicPr>
          <p:cNvPr id="4" name="Picture 3">
            <a:extLst>
              <a:ext uri="{FF2B5EF4-FFF2-40B4-BE49-F238E27FC236}">
                <a16:creationId xmlns:a16="http://schemas.microsoft.com/office/drawing/2014/main" id="{08629E63-CA3A-ABAF-1D67-85CBA1E3911F}"/>
              </a:ext>
            </a:extLst>
          </p:cNvPr>
          <p:cNvPicPr>
            <a:picLocks noChangeAspect="1"/>
          </p:cNvPicPr>
          <p:nvPr/>
        </p:nvPicPr>
        <p:blipFill rotWithShape="1">
          <a:blip r:embed="rId2"/>
          <a:srcRect b="21205"/>
          <a:stretch/>
        </p:blipFill>
        <p:spPr>
          <a:xfrm>
            <a:off x="0" y="6302612"/>
            <a:ext cx="2057400" cy="555388"/>
          </a:xfrm>
          <a:prstGeom prst="rect">
            <a:avLst/>
          </a:prstGeom>
        </p:spPr>
      </p:pic>
      <p:sp>
        <p:nvSpPr>
          <p:cNvPr id="5" name="Title 1">
            <a:extLst>
              <a:ext uri="{FF2B5EF4-FFF2-40B4-BE49-F238E27FC236}">
                <a16:creationId xmlns:a16="http://schemas.microsoft.com/office/drawing/2014/main" id="{1FE96901-2F4D-6A4A-97D0-212558CCAA81}"/>
              </a:ext>
            </a:extLst>
          </p:cNvPr>
          <p:cNvSpPr>
            <a:spLocks noGrp="1"/>
          </p:cNvSpPr>
          <p:nvPr>
            <p:ph type="title"/>
          </p:nvPr>
        </p:nvSpPr>
        <p:spPr>
          <a:xfrm>
            <a:off x="889000" y="2349500"/>
            <a:ext cx="3498850" cy="2457450"/>
          </a:xfrm>
        </p:spPr>
        <p:txBody>
          <a:bodyPr/>
          <a:lstStyle/>
          <a:p>
            <a:r>
              <a:rPr lang="en-US" sz="4800"/>
              <a:t>Fear</a:t>
            </a:r>
            <a:endParaRPr lang="en-US" b="1"/>
          </a:p>
        </p:txBody>
      </p:sp>
    </p:spTree>
    <p:extLst>
      <p:ext uri="{BB962C8B-B14F-4D97-AF65-F5344CB8AC3E}">
        <p14:creationId xmlns:p14="http://schemas.microsoft.com/office/powerpoint/2010/main" val="3419791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FE96901-2F4D-6A4A-97D0-212558CCAA81}"/>
              </a:ext>
            </a:extLst>
          </p:cNvPr>
          <p:cNvSpPr>
            <a:spLocks noGrp="1"/>
          </p:cNvSpPr>
          <p:nvPr>
            <p:ph type="title"/>
          </p:nvPr>
        </p:nvSpPr>
        <p:spPr/>
        <p:txBody>
          <a:bodyPr>
            <a:normAutofit fontScale="90000"/>
          </a:bodyPr>
          <a:lstStyle/>
          <a:p>
            <a:r>
              <a:rPr lang="en-US" sz="4800" b="1"/>
              <a:t>How do I get more help</a:t>
            </a:r>
            <a:br>
              <a:rPr lang="en-US" sz="4800" b="1"/>
            </a:br>
            <a:r>
              <a:rPr lang="en-US" sz="4800" b="1"/>
              <a:t>for this patient?</a:t>
            </a:r>
            <a:endParaRPr lang="en-US" b="1"/>
          </a:p>
        </p:txBody>
      </p:sp>
      <p:sp>
        <p:nvSpPr>
          <p:cNvPr id="3" name="Content Placeholder 2">
            <a:extLst>
              <a:ext uri="{FF2B5EF4-FFF2-40B4-BE49-F238E27FC236}">
                <a16:creationId xmlns:a16="http://schemas.microsoft.com/office/drawing/2014/main" id="{FBD1968A-9928-317B-9488-AE9767CB443B}"/>
              </a:ext>
            </a:extLst>
          </p:cNvPr>
          <p:cNvSpPr>
            <a:spLocks noGrp="1"/>
          </p:cNvSpPr>
          <p:nvPr>
            <p:ph type="body" idx="1"/>
          </p:nvPr>
        </p:nvSpPr>
        <p:spPr/>
        <p:txBody>
          <a:bodyPr>
            <a:normAutofit/>
          </a:bodyPr>
          <a:lstStyle/>
          <a:p>
            <a:endParaRPr lang="en-US"/>
          </a:p>
        </p:txBody>
      </p:sp>
      <p:pic>
        <p:nvPicPr>
          <p:cNvPr id="4" name="Picture 3">
            <a:extLst>
              <a:ext uri="{FF2B5EF4-FFF2-40B4-BE49-F238E27FC236}">
                <a16:creationId xmlns:a16="http://schemas.microsoft.com/office/drawing/2014/main" id="{08629E63-CA3A-ABAF-1D67-85CBA1E3911F}"/>
              </a:ext>
            </a:extLst>
          </p:cNvPr>
          <p:cNvPicPr>
            <a:picLocks noChangeAspect="1"/>
          </p:cNvPicPr>
          <p:nvPr/>
        </p:nvPicPr>
        <p:blipFill rotWithShape="1">
          <a:blip r:embed="rId2"/>
          <a:srcRect b="21205"/>
          <a:stretch/>
        </p:blipFill>
        <p:spPr>
          <a:xfrm>
            <a:off x="0" y="6302612"/>
            <a:ext cx="2057400" cy="555388"/>
          </a:xfrm>
          <a:prstGeom prst="rect">
            <a:avLst/>
          </a:prstGeom>
        </p:spPr>
      </p:pic>
    </p:spTree>
    <p:extLst>
      <p:ext uri="{BB962C8B-B14F-4D97-AF65-F5344CB8AC3E}">
        <p14:creationId xmlns:p14="http://schemas.microsoft.com/office/powerpoint/2010/main" val="298113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1968A-9928-317B-9488-AE9767CB443B}"/>
              </a:ext>
            </a:extLst>
          </p:cNvPr>
          <p:cNvSpPr>
            <a:spLocks noGrp="1"/>
          </p:cNvSpPr>
          <p:nvPr>
            <p:ph idx="1"/>
          </p:nvPr>
        </p:nvSpPr>
        <p:spPr>
          <a:xfrm>
            <a:off x="5118447" y="803186"/>
            <a:ext cx="6914032" cy="5248622"/>
          </a:xfrm>
        </p:spPr>
        <p:txBody>
          <a:bodyPr>
            <a:normAutofit fontScale="47500" lnSpcReduction="20000"/>
          </a:bodyPr>
          <a:lstStyle/>
          <a:p>
            <a:r>
              <a:rPr lang="en-US" sz="3000"/>
              <a:t>If we send all our controlled-substance patients to pain management specialists, we will observe:</a:t>
            </a:r>
          </a:p>
          <a:p>
            <a:pPr lvl="1"/>
            <a:r>
              <a:rPr lang="en-US" sz="2800"/>
              <a:t>Enormous delays in getting them seen, if they can get seen at all</a:t>
            </a:r>
          </a:p>
          <a:p>
            <a:pPr lvl="2"/>
            <a:r>
              <a:rPr lang="en-US" sz="2600"/>
              <a:t>Patients with no health insurance or with Medicaid are likely to be rejected by most such doctors (except the more “pill-milly” ones)</a:t>
            </a:r>
          </a:p>
          <a:p>
            <a:pPr lvl="1"/>
            <a:r>
              <a:rPr lang="en-US" sz="2800"/>
              <a:t>Enormous disruption, as those doctors have a longstanding habit of firing patients for minor infractions of arbitrary rules that the practice makes</a:t>
            </a:r>
          </a:p>
          <a:p>
            <a:pPr lvl="1"/>
            <a:r>
              <a:rPr lang="en-US" sz="2800"/>
              <a:t>Conflict</a:t>
            </a:r>
          </a:p>
          <a:p>
            <a:r>
              <a:rPr lang="en-US" sz="3000"/>
              <a:t>I am more than happy to teach our timid practitioners how to handle chronic pain in patients who are already narcotic-bound. It’s not that difficult</a:t>
            </a:r>
          </a:p>
          <a:p>
            <a:r>
              <a:rPr lang="en-US" sz="3000"/>
              <a:t>I am more than happy to provide bridge prescriptions for patients on narcotics who will otherwise twist in the wind until a better solution is achieved</a:t>
            </a:r>
          </a:p>
          <a:p>
            <a:r>
              <a:rPr lang="en-US" sz="3000"/>
              <a:t>I am more than happy to have a single visit with the thornier patients, to advise them and their provider on the best approach going forward. Then I can return them to their primary-care provider for ongoing care</a:t>
            </a:r>
          </a:p>
          <a:p>
            <a:pPr lvl="1"/>
            <a:r>
              <a:rPr lang="en-US" sz="2800"/>
              <a:t>I’ve done that with some of Lara’s and Lindora’s patients, I think with reasonable results</a:t>
            </a:r>
          </a:p>
        </p:txBody>
      </p:sp>
      <p:pic>
        <p:nvPicPr>
          <p:cNvPr id="4" name="Picture 3">
            <a:extLst>
              <a:ext uri="{FF2B5EF4-FFF2-40B4-BE49-F238E27FC236}">
                <a16:creationId xmlns:a16="http://schemas.microsoft.com/office/drawing/2014/main" id="{08629E63-CA3A-ABAF-1D67-85CBA1E3911F}"/>
              </a:ext>
            </a:extLst>
          </p:cNvPr>
          <p:cNvPicPr>
            <a:picLocks noChangeAspect="1"/>
          </p:cNvPicPr>
          <p:nvPr/>
        </p:nvPicPr>
        <p:blipFill rotWithShape="1">
          <a:blip r:embed="rId2"/>
          <a:srcRect b="21205"/>
          <a:stretch/>
        </p:blipFill>
        <p:spPr>
          <a:xfrm>
            <a:off x="0" y="6302612"/>
            <a:ext cx="2057400" cy="555388"/>
          </a:xfrm>
          <a:prstGeom prst="rect">
            <a:avLst/>
          </a:prstGeom>
        </p:spPr>
      </p:pic>
      <p:sp>
        <p:nvSpPr>
          <p:cNvPr id="5" name="Title 1">
            <a:extLst>
              <a:ext uri="{FF2B5EF4-FFF2-40B4-BE49-F238E27FC236}">
                <a16:creationId xmlns:a16="http://schemas.microsoft.com/office/drawing/2014/main" id="{1FE96901-2F4D-6A4A-97D0-212558CCAA81}"/>
              </a:ext>
            </a:extLst>
          </p:cNvPr>
          <p:cNvSpPr>
            <a:spLocks noGrp="1"/>
          </p:cNvSpPr>
          <p:nvPr>
            <p:ph type="title"/>
          </p:nvPr>
        </p:nvSpPr>
        <p:spPr>
          <a:xfrm>
            <a:off x="889000" y="2349500"/>
            <a:ext cx="3498850" cy="2457450"/>
          </a:xfrm>
        </p:spPr>
        <p:txBody>
          <a:bodyPr/>
          <a:lstStyle/>
          <a:p>
            <a:r>
              <a:rPr lang="en-US" sz="4800"/>
              <a:t>Help!</a:t>
            </a:r>
            <a:endParaRPr lang="en-US" b="1"/>
          </a:p>
        </p:txBody>
      </p:sp>
    </p:spTree>
    <p:extLst>
      <p:ext uri="{BB962C8B-B14F-4D97-AF65-F5344CB8AC3E}">
        <p14:creationId xmlns:p14="http://schemas.microsoft.com/office/powerpoint/2010/main" val="1335780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1968A-9928-317B-9488-AE9767CB443B}"/>
              </a:ext>
            </a:extLst>
          </p:cNvPr>
          <p:cNvSpPr>
            <a:spLocks noGrp="1"/>
          </p:cNvSpPr>
          <p:nvPr>
            <p:ph idx="1"/>
          </p:nvPr>
        </p:nvSpPr>
        <p:spPr>
          <a:xfrm>
            <a:off x="5118447" y="803186"/>
            <a:ext cx="6914032" cy="5248622"/>
          </a:xfrm>
        </p:spPr>
        <p:txBody>
          <a:bodyPr>
            <a:normAutofit/>
          </a:bodyPr>
          <a:lstStyle/>
          <a:p>
            <a:r>
              <a:rPr lang="en-US" sz="1800">
                <a:effectLst/>
                <a:latin typeface="Garamond" panose="02020404030301010803" pitchFamily="18" charset="0"/>
                <a:ea typeface="MS Mincho" panose="02020609040205080304" pitchFamily="49" charset="-128"/>
                <a:cs typeface="Times New Roman" panose="02020603050405020304" pitchFamily="18" charset="0"/>
              </a:rPr>
              <a:t>CNP responded to the patient that "I am the provider so It is my digression to prescribe her medications and it is not appropriate for her to be talking to me in the way that she is, and in order to send her medications CNP needs to see the release of records from her PCP that reports dosing and reason for medication". </a:t>
            </a:r>
          </a:p>
          <a:p>
            <a:pPr lvl="1"/>
            <a:r>
              <a:rPr lang="en-US">
                <a:solidFill>
                  <a:srgbClr val="FF0000"/>
                </a:solidFill>
              </a:rPr>
              <a:t>DO NOT SCHEDULE PATIENT WITH CNP#1</a:t>
            </a:r>
          </a:p>
          <a:p>
            <a:pPr lvl="1"/>
            <a:r>
              <a:rPr lang="en-US">
                <a:solidFill>
                  <a:srgbClr val="FF0000"/>
                </a:solidFill>
              </a:rPr>
              <a:t>DO NOT SCHEDULE PATIENT WITH CNP#2</a:t>
            </a:r>
          </a:p>
          <a:p>
            <a:pPr marL="0" indent="0">
              <a:buNone/>
            </a:pPr>
            <a:r>
              <a:rPr lang="en-US"/>
              <a:t>I, therefore, had some background at time of my visit</a:t>
            </a:r>
          </a:p>
          <a:p>
            <a:pPr marL="342900" indent="-342900">
              <a:buFont typeface="+mj-lt"/>
              <a:buAutoNum type="arabicPeriod"/>
            </a:pPr>
            <a:r>
              <a:rPr lang="en-US"/>
              <a:t>“Hi. I see that you have had some conflicts with other providers about your medication”</a:t>
            </a:r>
          </a:p>
          <a:p>
            <a:pPr marL="342900" indent="-342900">
              <a:buFont typeface="+mj-lt"/>
              <a:buAutoNum type="arabicPeriod"/>
            </a:pPr>
            <a:r>
              <a:rPr lang="en-US"/>
              <a:t>“I hardly ever say ‘pleased to meet you; let’s change everything’”</a:t>
            </a:r>
          </a:p>
          <a:p>
            <a:pPr marL="342900" indent="-342900">
              <a:buFont typeface="+mj-lt"/>
              <a:buAutoNum type="arabicPeriod"/>
            </a:pPr>
            <a:r>
              <a:rPr lang="en-US"/>
              <a:t>Patient visibly relaxed</a:t>
            </a:r>
            <a:endParaRPr lang="en-US" sz="3000"/>
          </a:p>
        </p:txBody>
      </p:sp>
      <p:sp>
        <p:nvSpPr>
          <p:cNvPr id="5" name="Title 1">
            <a:extLst>
              <a:ext uri="{FF2B5EF4-FFF2-40B4-BE49-F238E27FC236}">
                <a16:creationId xmlns:a16="http://schemas.microsoft.com/office/drawing/2014/main" id="{1FE96901-2F4D-6A4A-97D0-212558CCAA81}"/>
              </a:ext>
            </a:extLst>
          </p:cNvPr>
          <p:cNvSpPr>
            <a:spLocks noGrp="1"/>
          </p:cNvSpPr>
          <p:nvPr>
            <p:ph type="title"/>
          </p:nvPr>
        </p:nvSpPr>
        <p:spPr>
          <a:xfrm>
            <a:off x="889000" y="2349500"/>
            <a:ext cx="3498850" cy="2457450"/>
          </a:xfrm>
        </p:spPr>
        <p:txBody>
          <a:bodyPr/>
          <a:lstStyle/>
          <a:p>
            <a:r>
              <a:rPr lang="en-US" b="1"/>
              <a:t>An example of conflict defusification</a:t>
            </a:r>
          </a:p>
        </p:txBody>
      </p:sp>
    </p:spTree>
    <p:extLst>
      <p:ext uri="{BB962C8B-B14F-4D97-AF65-F5344CB8AC3E}">
        <p14:creationId xmlns:p14="http://schemas.microsoft.com/office/powerpoint/2010/main" val="382189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FE96901-2F4D-6A4A-97D0-212558CCAA81}"/>
              </a:ext>
            </a:extLst>
          </p:cNvPr>
          <p:cNvSpPr>
            <a:spLocks noGrp="1"/>
          </p:cNvSpPr>
          <p:nvPr>
            <p:ph type="title" idx="4294967295"/>
          </p:nvPr>
        </p:nvSpPr>
        <p:spPr>
          <a:xfrm>
            <a:off x="515155" y="846004"/>
            <a:ext cx="3498850" cy="711468"/>
          </a:xfrm>
        </p:spPr>
        <p:txBody>
          <a:bodyPr/>
          <a:lstStyle/>
          <a:p>
            <a:r>
              <a:rPr lang="en-US" sz="4800" b="1"/>
              <a:t>Types of Pain</a:t>
            </a:r>
            <a:endParaRPr lang="en-US" b="1"/>
          </a:p>
        </p:txBody>
      </p:sp>
      <p:graphicFrame>
        <p:nvGraphicFramePr>
          <p:cNvPr id="2" name="Content Placeholder 1">
            <a:extLst>
              <a:ext uri="{FF2B5EF4-FFF2-40B4-BE49-F238E27FC236}">
                <a16:creationId xmlns:a16="http://schemas.microsoft.com/office/drawing/2014/main" id="{840CEF22-B15F-D6A7-EA1A-FEBD2C0932B4}"/>
              </a:ext>
            </a:extLst>
          </p:cNvPr>
          <p:cNvGraphicFramePr>
            <a:graphicFrameLocks noGrp="1"/>
          </p:cNvGraphicFramePr>
          <p:nvPr>
            <p:ph idx="4294967295"/>
            <p:extLst>
              <p:ext uri="{D42A27DB-BD31-4B8C-83A1-F6EECF244321}">
                <p14:modId xmlns:p14="http://schemas.microsoft.com/office/powerpoint/2010/main" val="2258203132"/>
              </p:ext>
            </p:extLst>
          </p:nvPr>
        </p:nvGraphicFramePr>
        <p:xfrm>
          <a:off x="1017430" y="1742651"/>
          <a:ext cx="10393252" cy="2804160"/>
        </p:xfrm>
        <a:graphic>
          <a:graphicData uri="http://schemas.openxmlformats.org/drawingml/2006/table">
            <a:tbl>
              <a:tblPr>
                <a:tableStyleId>{284E427A-3D55-4303-BF80-6455036E1DE7}</a:tableStyleId>
              </a:tblPr>
              <a:tblGrid>
                <a:gridCol w="1918953">
                  <a:extLst>
                    <a:ext uri="{9D8B030D-6E8A-4147-A177-3AD203B41FA5}">
                      <a16:colId xmlns:a16="http://schemas.microsoft.com/office/drawing/2014/main" val="1709056807"/>
                    </a:ext>
                  </a:extLst>
                </a:gridCol>
                <a:gridCol w="3277673">
                  <a:extLst>
                    <a:ext uri="{9D8B030D-6E8A-4147-A177-3AD203B41FA5}">
                      <a16:colId xmlns:a16="http://schemas.microsoft.com/office/drawing/2014/main" val="759800739"/>
                    </a:ext>
                  </a:extLst>
                </a:gridCol>
                <a:gridCol w="2598313">
                  <a:extLst>
                    <a:ext uri="{9D8B030D-6E8A-4147-A177-3AD203B41FA5}">
                      <a16:colId xmlns:a16="http://schemas.microsoft.com/office/drawing/2014/main" val="1595624314"/>
                    </a:ext>
                  </a:extLst>
                </a:gridCol>
                <a:gridCol w="2598313">
                  <a:extLst>
                    <a:ext uri="{9D8B030D-6E8A-4147-A177-3AD203B41FA5}">
                      <a16:colId xmlns:a16="http://schemas.microsoft.com/office/drawing/2014/main" val="2323572921"/>
                    </a:ext>
                  </a:extLst>
                </a:gridCol>
              </a:tblGrid>
              <a:tr h="0">
                <a:tc>
                  <a:txBody>
                    <a:bodyPr/>
                    <a:lstStyle/>
                    <a:p>
                      <a:pPr algn="l">
                        <a:buNone/>
                      </a:pPr>
                      <a:r>
                        <a:rPr lang="en-US" b="1">
                          <a:effectLst/>
                        </a:rPr>
                        <a:t>Pain Type</a:t>
                      </a:r>
                    </a:p>
                  </a:txBody>
                  <a:tcPr marL="76200" marR="76200" marT="76200" marB="76200" anchor="ctr">
                    <a:solidFill>
                      <a:srgbClr val="FF0000"/>
                    </a:solidFill>
                  </a:tcPr>
                </a:tc>
                <a:tc>
                  <a:txBody>
                    <a:bodyPr/>
                    <a:lstStyle/>
                    <a:p>
                      <a:pPr algn="l">
                        <a:buNone/>
                      </a:pPr>
                      <a:r>
                        <a:rPr lang="en-US" b="1">
                          <a:effectLst/>
                        </a:rPr>
                        <a:t>Primary Cause</a:t>
                      </a:r>
                    </a:p>
                  </a:txBody>
                  <a:tcPr marL="76200" marR="76200" marT="76200" marB="76200" anchor="ctr">
                    <a:solidFill>
                      <a:srgbClr val="FF0000"/>
                    </a:solidFill>
                  </a:tcPr>
                </a:tc>
                <a:tc>
                  <a:txBody>
                    <a:bodyPr/>
                    <a:lstStyle/>
                    <a:p>
                      <a:pPr algn="l">
                        <a:buNone/>
                      </a:pPr>
                      <a:r>
                        <a:rPr lang="en-US" b="1">
                          <a:effectLst/>
                        </a:rPr>
                        <a:t>Features/Descriptors</a:t>
                      </a:r>
                    </a:p>
                  </a:txBody>
                  <a:tcPr marL="76200" marR="76200" marT="76200" marB="76200" anchor="ctr">
                    <a:solidFill>
                      <a:srgbClr val="FF0000"/>
                    </a:solidFill>
                  </a:tcPr>
                </a:tc>
                <a:tc>
                  <a:txBody>
                    <a:bodyPr/>
                    <a:lstStyle/>
                    <a:p>
                      <a:pPr algn="l">
                        <a:buNone/>
                      </a:pPr>
                      <a:r>
                        <a:rPr lang="en-US" b="1">
                          <a:effectLst/>
                        </a:rPr>
                        <a:t>Common Examples</a:t>
                      </a:r>
                    </a:p>
                  </a:txBody>
                  <a:tcPr marL="76200" marR="76200" marT="76200" marB="76200" anchor="ctr">
                    <a:solidFill>
                      <a:srgbClr val="FF0000"/>
                    </a:solidFill>
                  </a:tcPr>
                </a:tc>
                <a:extLst>
                  <a:ext uri="{0D108BD9-81ED-4DB2-BD59-A6C34878D82A}">
                    <a16:rowId xmlns:a16="http://schemas.microsoft.com/office/drawing/2014/main" val="161240982"/>
                  </a:ext>
                </a:extLst>
              </a:tr>
              <a:tr h="0">
                <a:tc>
                  <a:txBody>
                    <a:bodyPr/>
                    <a:lstStyle/>
                    <a:p>
                      <a:pPr algn="l">
                        <a:buNone/>
                      </a:pPr>
                      <a:r>
                        <a:rPr lang="en-US">
                          <a:effectLst/>
                        </a:rPr>
                        <a:t>Nociceptive</a:t>
                      </a:r>
                    </a:p>
                  </a:txBody>
                  <a:tcPr marL="76200" marR="76200" marT="76200" marB="76200" anchor="ctr"/>
                </a:tc>
                <a:tc>
                  <a:txBody>
                    <a:bodyPr/>
                    <a:lstStyle/>
                    <a:p>
                      <a:pPr algn="l">
                        <a:buNone/>
                      </a:pPr>
                      <a:r>
                        <a:rPr lang="en-US">
                          <a:effectLst/>
                        </a:rPr>
                        <a:t>Tissue damage/inflammation</a:t>
                      </a:r>
                    </a:p>
                  </a:txBody>
                  <a:tcPr marL="76200" marR="76200" marT="76200" marB="76200" anchor="ctr"/>
                </a:tc>
                <a:tc>
                  <a:txBody>
                    <a:bodyPr/>
                    <a:lstStyle/>
                    <a:p>
                      <a:pPr algn="l">
                        <a:buNone/>
                      </a:pPr>
                      <a:r>
                        <a:rPr lang="en-US">
                          <a:effectLst/>
                        </a:rPr>
                        <a:t>Sharp, aching, throbbing</a:t>
                      </a:r>
                    </a:p>
                  </a:txBody>
                  <a:tcPr marL="76200" marR="76200" marT="76200" marB="76200" anchor="ctr"/>
                </a:tc>
                <a:tc>
                  <a:txBody>
                    <a:bodyPr/>
                    <a:lstStyle/>
                    <a:p>
                      <a:pPr algn="l">
                        <a:buNone/>
                      </a:pPr>
                      <a:r>
                        <a:rPr lang="en-US">
                          <a:effectLst/>
                        </a:rPr>
                        <a:t>Fracture, sprain,</a:t>
                      </a:r>
                      <a:br>
                        <a:rPr lang="en-US">
                          <a:effectLst/>
                        </a:rPr>
                      </a:br>
                      <a:r>
                        <a:rPr lang="en-US">
                          <a:effectLst/>
                        </a:rPr>
                        <a:t>post-op pain</a:t>
                      </a:r>
                    </a:p>
                  </a:txBody>
                  <a:tcPr marL="76200" marR="76200" marT="76200" marB="76200" anchor="ctr"/>
                </a:tc>
                <a:extLst>
                  <a:ext uri="{0D108BD9-81ED-4DB2-BD59-A6C34878D82A}">
                    <a16:rowId xmlns:a16="http://schemas.microsoft.com/office/drawing/2014/main" val="199039896"/>
                  </a:ext>
                </a:extLst>
              </a:tr>
              <a:tr h="0">
                <a:tc>
                  <a:txBody>
                    <a:bodyPr/>
                    <a:lstStyle/>
                    <a:p>
                      <a:pPr algn="l">
                        <a:buNone/>
                      </a:pPr>
                      <a:r>
                        <a:rPr lang="en-US">
                          <a:effectLst/>
                        </a:rPr>
                        <a:t>Neuropathic</a:t>
                      </a:r>
                    </a:p>
                  </a:txBody>
                  <a:tcPr marL="76200" marR="76200" marT="76200" marB="76200" anchor="ctr"/>
                </a:tc>
                <a:tc>
                  <a:txBody>
                    <a:bodyPr/>
                    <a:lstStyle/>
                    <a:p>
                      <a:pPr algn="l">
                        <a:buNone/>
                      </a:pPr>
                      <a:r>
                        <a:rPr lang="en-US">
                          <a:effectLst/>
                        </a:rPr>
                        <a:t>Nerve injury/disease</a:t>
                      </a:r>
                    </a:p>
                  </a:txBody>
                  <a:tcPr marL="76200" marR="76200" marT="76200" marB="76200" anchor="ctr"/>
                </a:tc>
                <a:tc>
                  <a:txBody>
                    <a:bodyPr/>
                    <a:lstStyle/>
                    <a:p>
                      <a:pPr algn="l">
                        <a:buNone/>
                      </a:pPr>
                      <a:r>
                        <a:rPr lang="en-US">
                          <a:effectLst/>
                        </a:rPr>
                        <a:t>Burning, shooting,</a:t>
                      </a:r>
                      <a:br>
                        <a:rPr lang="en-US">
                          <a:effectLst/>
                        </a:rPr>
                      </a:br>
                      <a:r>
                        <a:rPr lang="en-US">
                          <a:effectLst/>
                        </a:rPr>
                        <a:t>pins &amp; needles</a:t>
                      </a:r>
                    </a:p>
                  </a:txBody>
                  <a:tcPr marL="76200" marR="76200" marT="76200" marB="76200" anchor="ctr"/>
                </a:tc>
                <a:tc>
                  <a:txBody>
                    <a:bodyPr/>
                    <a:lstStyle/>
                    <a:p>
                      <a:pPr algn="l">
                        <a:buNone/>
                      </a:pPr>
                      <a:r>
                        <a:rPr lang="en-US">
                          <a:effectLst/>
                        </a:rPr>
                        <a:t>Diabetic neuropathy, shingles</a:t>
                      </a:r>
                    </a:p>
                  </a:txBody>
                  <a:tcPr marL="76200" marR="76200" marT="76200" marB="76200" anchor="ctr"/>
                </a:tc>
                <a:extLst>
                  <a:ext uri="{0D108BD9-81ED-4DB2-BD59-A6C34878D82A}">
                    <a16:rowId xmlns:a16="http://schemas.microsoft.com/office/drawing/2014/main" val="269892517"/>
                  </a:ext>
                </a:extLst>
              </a:tr>
              <a:tr h="0">
                <a:tc>
                  <a:txBody>
                    <a:bodyPr/>
                    <a:lstStyle/>
                    <a:p>
                      <a:pPr algn="l">
                        <a:buNone/>
                      </a:pPr>
                      <a:r>
                        <a:rPr lang="en-US">
                          <a:effectLst/>
                        </a:rPr>
                        <a:t>Nociplastic</a:t>
                      </a:r>
                    </a:p>
                  </a:txBody>
                  <a:tcPr marL="76200" marR="76200" marT="76200" marB="76200" anchor="ctr"/>
                </a:tc>
                <a:tc>
                  <a:txBody>
                    <a:bodyPr/>
                    <a:lstStyle/>
                    <a:p>
                      <a:pPr algn="l">
                        <a:buNone/>
                      </a:pPr>
                      <a:r>
                        <a:rPr lang="en-US">
                          <a:effectLst/>
                        </a:rPr>
                        <a:t>Altered pain processing</a:t>
                      </a:r>
                    </a:p>
                  </a:txBody>
                  <a:tcPr marL="76200" marR="76200" marT="76200" marB="76200" anchor="ctr"/>
                </a:tc>
                <a:tc>
                  <a:txBody>
                    <a:bodyPr/>
                    <a:lstStyle/>
                    <a:p>
                      <a:pPr algn="l">
                        <a:buNone/>
                      </a:pPr>
                      <a:r>
                        <a:rPr lang="en-US">
                          <a:effectLst/>
                        </a:rPr>
                        <a:t>Widespread, hypersensitivity, allodynia</a:t>
                      </a:r>
                    </a:p>
                  </a:txBody>
                  <a:tcPr marL="76200" marR="76200" marT="76200" marB="76200" anchor="ctr"/>
                </a:tc>
                <a:tc>
                  <a:txBody>
                    <a:bodyPr/>
                    <a:lstStyle/>
                    <a:p>
                      <a:pPr algn="l">
                        <a:buNone/>
                      </a:pPr>
                      <a:r>
                        <a:rPr lang="en-US">
                          <a:effectLst/>
                        </a:rPr>
                        <a:t>Fibromyalgia,</a:t>
                      </a:r>
                      <a:br>
                        <a:rPr lang="en-US">
                          <a:effectLst/>
                        </a:rPr>
                      </a:br>
                      <a:r>
                        <a:rPr lang="en-US">
                          <a:effectLst/>
                        </a:rPr>
                        <a:t>chronic back pain</a:t>
                      </a:r>
                    </a:p>
                  </a:txBody>
                  <a:tcPr marL="76200" marR="76200" marT="76200" marB="76200" anchor="ctr"/>
                </a:tc>
                <a:extLst>
                  <a:ext uri="{0D108BD9-81ED-4DB2-BD59-A6C34878D82A}">
                    <a16:rowId xmlns:a16="http://schemas.microsoft.com/office/drawing/2014/main" val="1382397001"/>
                  </a:ext>
                </a:extLst>
              </a:tr>
            </a:tbl>
          </a:graphicData>
        </a:graphic>
      </p:graphicFrame>
    </p:spTree>
    <p:extLst>
      <p:ext uri="{BB962C8B-B14F-4D97-AF65-F5344CB8AC3E}">
        <p14:creationId xmlns:p14="http://schemas.microsoft.com/office/powerpoint/2010/main" val="227097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1968A-9928-317B-9488-AE9767CB443B}"/>
              </a:ext>
            </a:extLst>
          </p:cNvPr>
          <p:cNvSpPr>
            <a:spLocks noGrp="1"/>
          </p:cNvSpPr>
          <p:nvPr>
            <p:ph idx="1"/>
          </p:nvPr>
        </p:nvSpPr>
        <p:spPr>
          <a:xfrm>
            <a:off x="5118447" y="803186"/>
            <a:ext cx="6914032" cy="5248622"/>
          </a:xfrm>
        </p:spPr>
        <p:txBody>
          <a:bodyPr>
            <a:normAutofit/>
          </a:bodyPr>
          <a:lstStyle/>
          <a:p>
            <a:r>
              <a:rPr lang="en-US"/>
              <a:t>Buprenorphine/naloxone is an extremely useful alternative to full agonists</a:t>
            </a:r>
          </a:p>
          <a:p>
            <a:r>
              <a:rPr lang="en-US"/>
              <a:t>Telling the patient “you will lose your leg if you don’t let me treat it my way” commonly results in the patient saying “oh well” and increasing their drug use</a:t>
            </a:r>
          </a:p>
          <a:p>
            <a:r>
              <a:rPr lang="en-US"/>
              <a:t>Clonazepam frequently is falsely negative in a urine drug screen</a:t>
            </a:r>
          </a:p>
          <a:p>
            <a:r>
              <a:rPr lang="en-US"/>
              <a:t>Methylphenidate and/or Adderall frequently lead to positive amphetamine results in a urine drug screen</a:t>
            </a:r>
          </a:p>
          <a:p>
            <a:r>
              <a:rPr lang="en-US"/>
              <a:t>Ibuprofen 400 mg + acetaminophen 325 mg is equianalgesic with Percocet 5/325</a:t>
            </a:r>
          </a:p>
        </p:txBody>
      </p:sp>
      <p:pic>
        <p:nvPicPr>
          <p:cNvPr id="4" name="Picture 3">
            <a:extLst>
              <a:ext uri="{FF2B5EF4-FFF2-40B4-BE49-F238E27FC236}">
                <a16:creationId xmlns:a16="http://schemas.microsoft.com/office/drawing/2014/main" id="{08629E63-CA3A-ABAF-1D67-85CBA1E3911F}"/>
              </a:ext>
            </a:extLst>
          </p:cNvPr>
          <p:cNvPicPr>
            <a:picLocks noChangeAspect="1"/>
          </p:cNvPicPr>
          <p:nvPr/>
        </p:nvPicPr>
        <p:blipFill rotWithShape="1">
          <a:blip r:embed="rId2"/>
          <a:srcRect b="21205"/>
          <a:stretch/>
        </p:blipFill>
        <p:spPr>
          <a:xfrm>
            <a:off x="0" y="6302612"/>
            <a:ext cx="2057400" cy="555388"/>
          </a:xfrm>
          <a:prstGeom prst="rect">
            <a:avLst/>
          </a:prstGeom>
        </p:spPr>
      </p:pic>
      <p:sp>
        <p:nvSpPr>
          <p:cNvPr id="5" name="Title 1">
            <a:extLst>
              <a:ext uri="{FF2B5EF4-FFF2-40B4-BE49-F238E27FC236}">
                <a16:creationId xmlns:a16="http://schemas.microsoft.com/office/drawing/2014/main" id="{1FE96901-2F4D-6A4A-97D0-212558CCAA81}"/>
              </a:ext>
            </a:extLst>
          </p:cNvPr>
          <p:cNvSpPr>
            <a:spLocks noGrp="1"/>
          </p:cNvSpPr>
          <p:nvPr>
            <p:ph type="title"/>
          </p:nvPr>
        </p:nvSpPr>
        <p:spPr>
          <a:xfrm>
            <a:off x="889000" y="2349500"/>
            <a:ext cx="3498850" cy="2457450"/>
          </a:xfrm>
        </p:spPr>
        <p:txBody>
          <a:bodyPr/>
          <a:lstStyle/>
          <a:p>
            <a:r>
              <a:rPr lang="en-US" b="1"/>
              <a:t>By the way</a:t>
            </a:r>
            <a:br>
              <a:rPr lang="en-US" b="1"/>
            </a:br>
            <a:r>
              <a:rPr lang="en-US" sz="2800" b="1"/>
              <a:t>(1)</a:t>
            </a:r>
            <a:endParaRPr lang="en-US" b="1"/>
          </a:p>
        </p:txBody>
      </p:sp>
    </p:spTree>
    <p:extLst>
      <p:ext uri="{BB962C8B-B14F-4D97-AF65-F5344CB8AC3E}">
        <p14:creationId xmlns:p14="http://schemas.microsoft.com/office/powerpoint/2010/main" val="2717246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1968A-9928-317B-9488-AE9767CB443B}"/>
              </a:ext>
            </a:extLst>
          </p:cNvPr>
          <p:cNvSpPr>
            <a:spLocks noGrp="1"/>
          </p:cNvSpPr>
          <p:nvPr>
            <p:ph idx="1"/>
          </p:nvPr>
        </p:nvSpPr>
        <p:spPr>
          <a:xfrm>
            <a:off x="5118447" y="803186"/>
            <a:ext cx="6914032" cy="5248622"/>
          </a:xfrm>
        </p:spPr>
        <p:txBody>
          <a:bodyPr>
            <a:normAutofit/>
          </a:bodyPr>
          <a:lstStyle/>
          <a:p>
            <a:r>
              <a:rPr lang="en-US"/>
              <a:t>Tramadol is an opioid</a:t>
            </a:r>
          </a:p>
          <a:p>
            <a:r>
              <a:rPr lang="en-US"/>
              <a:t>Gabapentin is not so trivial as you might think</a:t>
            </a:r>
          </a:p>
          <a:p>
            <a:r>
              <a:rPr lang="en-US"/>
              <a:t>Hypnotic medications are not analgesics</a:t>
            </a:r>
          </a:p>
          <a:p>
            <a:r>
              <a:rPr lang="en-US"/>
              <a:t>Short-acting opioids are short acting</a:t>
            </a:r>
          </a:p>
          <a:p>
            <a:r>
              <a:rPr lang="en-US"/>
              <a:t>There are many conditions for which opioids are pretty much useless</a:t>
            </a:r>
          </a:p>
          <a:p>
            <a:pPr lvl="1"/>
            <a:r>
              <a:rPr lang="en-US"/>
              <a:t>Fibromyalgia</a:t>
            </a:r>
          </a:p>
          <a:p>
            <a:pPr lvl="1"/>
            <a:r>
              <a:rPr lang="en-US"/>
              <a:t>Most muscular pain</a:t>
            </a:r>
          </a:p>
          <a:p>
            <a:pPr lvl="1"/>
            <a:r>
              <a:rPr lang="en-US"/>
              <a:t>Most visceral pain</a:t>
            </a:r>
          </a:p>
        </p:txBody>
      </p:sp>
      <p:sp>
        <p:nvSpPr>
          <p:cNvPr id="5" name="Title 1">
            <a:extLst>
              <a:ext uri="{FF2B5EF4-FFF2-40B4-BE49-F238E27FC236}">
                <a16:creationId xmlns:a16="http://schemas.microsoft.com/office/drawing/2014/main" id="{1FE96901-2F4D-6A4A-97D0-212558CCAA81}"/>
              </a:ext>
            </a:extLst>
          </p:cNvPr>
          <p:cNvSpPr>
            <a:spLocks noGrp="1"/>
          </p:cNvSpPr>
          <p:nvPr>
            <p:ph type="title"/>
          </p:nvPr>
        </p:nvSpPr>
        <p:spPr>
          <a:xfrm>
            <a:off x="889000" y="2349500"/>
            <a:ext cx="3498850" cy="2457450"/>
          </a:xfrm>
        </p:spPr>
        <p:txBody>
          <a:bodyPr/>
          <a:lstStyle/>
          <a:p>
            <a:r>
              <a:rPr lang="en-US" b="1"/>
              <a:t>By the way</a:t>
            </a:r>
            <a:br>
              <a:rPr lang="en-US" b="1"/>
            </a:br>
            <a:r>
              <a:rPr lang="en-US" sz="2800" b="1"/>
              <a:t>(2)</a:t>
            </a:r>
            <a:endParaRPr lang="en-US" b="1"/>
          </a:p>
        </p:txBody>
      </p:sp>
    </p:spTree>
    <p:extLst>
      <p:ext uri="{BB962C8B-B14F-4D97-AF65-F5344CB8AC3E}">
        <p14:creationId xmlns:p14="http://schemas.microsoft.com/office/powerpoint/2010/main" val="2368374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16360-09DF-E832-F66F-2EAB06E435D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F33366-355C-FC67-6402-BE63F619B649}"/>
              </a:ext>
            </a:extLst>
          </p:cNvPr>
          <p:cNvSpPr>
            <a:spLocks noGrp="1"/>
          </p:cNvSpPr>
          <p:nvPr>
            <p:ph idx="1"/>
          </p:nvPr>
        </p:nvSpPr>
        <p:spPr/>
        <p:txBody>
          <a:bodyPr/>
          <a:lstStyle/>
          <a:p>
            <a:r>
              <a:rPr lang="en-US" sz="3000"/>
              <a:t>After 3-6 weeks, it no longer matters what created the pain in the first place</a:t>
            </a:r>
          </a:p>
          <a:p>
            <a:r>
              <a:rPr lang="en-US" sz="3000"/>
              <a:t>The brain’s pain-processing system has changed</a:t>
            </a:r>
          </a:p>
          <a:p>
            <a:r>
              <a:rPr lang="en-US" sz="3000"/>
              <a:t>Therefore plain analgesics become less effective</a:t>
            </a:r>
          </a:p>
          <a:p>
            <a:endParaRPr lang="en-US"/>
          </a:p>
        </p:txBody>
      </p:sp>
      <p:pic>
        <p:nvPicPr>
          <p:cNvPr id="4" name="Picture 3">
            <a:extLst>
              <a:ext uri="{FF2B5EF4-FFF2-40B4-BE49-F238E27FC236}">
                <a16:creationId xmlns:a16="http://schemas.microsoft.com/office/drawing/2014/main" id="{D856DB5A-4D84-0870-798C-590F7E1DD57C}"/>
              </a:ext>
            </a:extLst>
          </p:cNvPr>
          <p:cNvPicPr>
            <a:picLocks noChangeAspect="1"/>
          </p:cNvPicPr>
          <p:nvPr/>
        </p:nvPicPr>
        <p:blipFill rotWithShape="1">
          <a:blip r:embed="rId2"/>
          <a:srcRect b="21205"/>
          <a:stretch/>
        </p:blipFill>
        <p:spPr>
          <a:xfrm>
            <a:off x="0" y="6302612"/>
            <a:ext cx="2057400" cy="555388"/>
          </a:xfrm>
          <a:prstGeom prst="rect">
            <a:avLst/>
          </a:prstGeom>
        </p:spPr>
      </p:pic>
      <p:sp>
        <p:nvSpPr>
          <p:cNvPr id="5" name="Title 1">
            <a:extLst>
              <a:ext uri="{FF2B5EF4-FFF2-40B4-BE49-F238E27FC236}">
                <a16:creationId xmlns:a16="http://schemas.microsoft.com/office/drawing/2014/main" id="{725FA016-5504-2205-560D-F60D1CF0117B}"/>
              </a:ext>
            </a:extLst>
          </p:cNvPr>
          <p:cNvSpPr>
            <a:spLocks noGrp="1"/>
          </p:cNvSpPr>
          <p:nvPr>
            <p:ph type="title"/>
          </p:nvPr>
        </p:nvSpPr>
        <p:spPr>
          <a:xfrm>
            <a:off x="889000" y="2349500"/>
            <a:ext cx="3498850" cy="2457450"/>
          </a:xfrm>
        </p:spPr>
        <p:txBody>
          <a:bodyPr/>
          <a:lstStyle/>
          <a:p>
            <a:r>
              <a:rPr lang="en-US" sz="4800" b="1"/>
              <a:t>Chronic Pain</a:t>
            </a:r>
            <a:endParaRPr lang="en-US" b="1"/>
          </a:p>
        </p:txBody>
      </p:sp>
    </p:spTree>
    <p:extLst>
      <p:ext uri="{BB962C8B-B14F-4D97-AF65-F5344CB8AC3E}">
        <p14:creationId xmlns:p14="http://schemas.microsoft.com/office/powerpoint/2010/main" val="1167419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DF1AA-CA10-BD7D-AC75-63E29D4707B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FCD329-DE8B-A550-8A78-94B08C431BAD}"/>
              </a:ext>
            </a:extLst>
          </p:cNvPr>
          <p:cNvSpPr>
            <a:spLocks noGrp="1"/>
          </p:cNvSpPr>
          <p:nvPr>
            <p:ph idx="1"/>
          </p:nvPr>
        </p:nvSpPr>
        <p:spPr/>
        <p:txBody>
          <a:bodyPr/>
          <a:lstStyle/>
          <a:p>
            <a:r>
              <a:rPr lang="en-US" sz="3000"/>
              <a:t>Time</a:t>
            </a:r>
          </a:p>
          <a:p>
            <a:r>
              <a:rPr lang="en-US" sz="3000"/>
              <a:t>Logistics</a:t>
            </a:r>
          </a:p>
          <a:p>
            <a:r>
              <a:rPr lang="en-US" sz="3000"/>
              <a:t>Knowledge?</a:t>
            </a:r>
          </a:p>
          <a:p>
            <a:r>
              <a:rPr lang="en-US" sz="3000"/>
              <a:t>Reluctance?</a:t>
            </a:r>
          </a:p>
          <a:p>
            <a:r>
              <a:rPr lang="en-US" sz="3000"/>
              <a:t>Fear?</a:t>
            </a:r>
          </a:p>
          <a:p>
            <a:endParaRPr lang="en-US"/>
          </a:p>
        </p:txBody>
      </p:sp>
      <p:pic>
        <p:nvPicPr>
          <p:cNvPr id="4" name="Picture 3">
            <a:extLst>
              <a:ext uri="{FF2B5EF4-FFF2-40B4-BE49-F238E27FC236}">
                <a16:creationId xmlns:a16="http://schemas.microsoft.com/office/drawing/2014/main" id="{4BD6E877-0314-0E9B-9B7A-985824CEFB5E}"/>
              </a:ext>
            </a:extLst>
          </p:cNvPr>
          <p:cNvPicPr>
            <a:picLocks noChangeAspect="1"/>
          </p:cNvPicPr>
          <p:nvPr/>
        </p:nvPicPr>
        <p:blipFill rotWithShape="1">
          <a:blip r:embed="rId2"/>
          <a:srcRect b="21205"/>
          <a:stretch/>
        </p:blipFill>
        <p:spPr>
          <a:xfrm>
            <a:off x="0" y="6302612"/>
            <a:ext cx="2057400" cy="555388"/>
          </a:xfrm>
          <a:prstGeom prst="rect">
            <a:avLst/>
          </a:prstGeom>
        </p:spPr>
      </p:pic>
      <p:sp>
        <p:nvSpPr>
          <p:cNvPr id="5" name="Title 1">
            <a:extLst>
              <a:ext uri="{FF2B5EF4-FFF2-40B4-BE49-F238E27FC236}">
                <a16:creationId xmlns:a16="http://schemas.microsoft.com/office/drawing/2014/main" id="{273851D6-7FB6-056E-6F54-948ACA1BE1BE}"/>
              </a:ext>
            </a:extLst>
          </p:cNvPr>
          <p:cNvSpPr>
            <a:spLocks noGrp="1"/>
          </p:cNvSpPr>
          <p:nvPr>
            <p:ph type="title"/>
          </p:nvPr>
        </p:nvSpPr>
        <p:spPr>
          <a:xfrm>
            <a:off x="889000" y="2349500"/>
            <a:ext cx="3498850" cy="2457450"/>
          </a:xfrm>
        </p:spPr>
        <p:txBody>
          <a:bodyPr/>
          <a:lstStyle/>
          <a:p>
            <a:r>
              <a:rPr lang="en-US" sz="4800" b="1"/>
              <a:t>Barriers</a:t>
            </a:r>
            <a:endParaRPr lang="en-US" b="1"/>
          </a:p>
        </p:txBody>
      </p:sp>
    </p:spTree>
    <p:extLst>
      <p:ext uri="{BB962C8B-B14F-4D97-AF65-F5344CB8AC3E}">
        <p14:creationId xmlns:p14="http://schemas.microsoft.com/office/powerpoint/2010/main" val="1130223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5">
            <a:extLst>
              <a:ext uri="{FF2B5EF4-FFF2-40B4-BE49-F238E27FC236}">
                <a16:creationId xmlns:a16="http://schemas.microsoft.com/office/drawing/2014/main" id="{D7DDC92D-391C-1E8C-3AFC-5E18E09D5A37}"/>
              </a:ext>
            </a:extLst>
          </p:cNvPr>
          <p:cNvGraphicFramePr>
            <a:graphicFrameLocks noGrp="1"/>
          </p:cNvGraphicFramePr>
          <p:nvPr>
            <p:ph idx="1"/>
            <p:extLst>
              <p:ext uri="{D42A27DB-BD31-4B8C-83A1-F6EECF244321}">
                <p14:modId xmlns:p14="http://schemas.microsoft.com/office/powerpoint/2010/main" val="2624925279"/>
              </p:ext>
            </p:extLst>
          </p:nvPr>
        </p:nvGraphicFramePr>
        <p:xfrm>
          <a:off x="5083917" y="1760220"/>
          <a:ext cx="6281736" cy="3337560"/>
        </p:xfrm>
        <a:graphic>
          <a:graphicData uri="http://schemas.openxmlformats.org/drawingml/2006/table">
            <a:tbl>
              <a:tblPr firstCol="1" bandRow="1">
                <a:tableStyleId>{5C22544A-7EE6-4342-B048-85BDC9FD1C3A}</a:tableStyleId>
              </a:tblPr>
              <a:tblGrid>
                <a:gridCol w="4495919">
                  <a:extLst>
                    <a:ext uri="{9D8B030D-6E8A-4147-A177-3AD203B41FA5}">
                      <a16:colId xmlns:a16="http://schemas.microsoft.com/office/drawing/2014/main" val="2768302947"/>
                    </a:ext>
                  </a:extLst>
                </a:gridCol>
                <a:gridCol w="897308">
                  <a:extLst>
                    <a:ext uri="{9D8B030D-6E8A-4147-A177-3AD203B41FA5}">
                      <a16:colId xmlns:a16="http://schemas.microsoft.com/office/drawing/2014/main" val="1589065396"/>
                    </a:ext>
                  </a:extLst>
                </a:gridCol>
                <a:gridCol w="888509">
                  <a:extLst>
                    <a:ext uri="{9D8B030D-6E8A-4147-A177-3AD203B41FA5}">
                      <a16:colId xmlns:a16="http://schemas.microsoft.com/office/drawing/2014/main" val="1956863749"/>
                    </a:ext>
                  </a:extLst>
                </a:gridCol>
              </a:tblGrid>
              <a:tr h="370840">
                <a:tc>
                  <a:txBody>
                    <a:bodyPr/>
                    <a:lstStyle/>
                    <a:p>
                      <a:r>
                        <a:rPr lang="en-US"/>
                        <a:t>Nothing</a:t>
                      </a:r>
                    </a:p>
                  </a:txBody>
                  <a:tcPr/>
                </a:tc>
                <a:tc>
                  <a:txBody>
                    <a:bodyPr/>
                    <a:lstStyle/>
                    <a:p>
                      <a:r>
                        <a:rPr lang="en-US"/>
                        <a:t>4</a:t>
                      </a:r>
                    </a:p>
                  </a:txBody>
                  <a:tcPr/>
                </a:tc>
                <a:tc>
                  <a:txBody>
                    <a:bodyPr/>
                    <a:lstStyle/>
                    <a:p>
                      <a:r>
                        <a:rPr lang="en-US"/>
                        <a:t>17%</a:t>
                      </a:r>
                    </a:p>
                  </a:txBody>
                  <a:tcPr/>
                </a:tc>
                <a:extLst>
                  <a:ext uri="{0D108BD9-81ED-4DB2-BD59-A6C34878D82A}">
                    <a16:rowId xmlns:a16="http://schemas.microsoft.com/office/drawing/2014/main" val="1985224210"/>
                  </a:ext>
                </a:extLst>
              </a:tr>
              <a:tr h="370840">
                <a:tc>
                  <a:txBody>
                    <a:bodyPr/>
                    <a:lstStyle/>
                    <a:p>
                      <a:r>
                        <a:rPr lang="en-US"/>
                        <a:t>No time</a:t>
                      </a:r>
                    </a:p>
                  </a:txBody>
                  <a:tcPr/>
                </a:tc>
                <a:tc>
                  <a:txBody>
                    <a:bodyPr/>
                    <a:lstStyle/>
                    <a:p>
                      <a:r>
                        <a:rPr lang="en-US"/>
                        <a:t>0</a:t>
                      </a:r>
                    </a:p>
                  </a:txBody>
                  <a:tcPr/>
                </a:tc>
                <a:tc>
                  <a:txBody>
                    <a:bodyPr/>
                    <a:lstStyle/>
                    <a:p>
                      <a:r>
                        <a:rPr lang="en-US"/>
                        <a:t>0%</a:t>
                      </a:r>
                    </a:p>
                  </a:txBody>
                  <a:tcPr/>
                </a:tc>
                <a:extLst>
                  <a:ext uri="{0D108BD9-81ED-4DB2-BD59-A6C34878D82A}">
                    <a16:rowId xmlns:a16="http://schemas.microsoft.com/office/drawing/2014/main" val="379906816"/>
                  </a:ext>
                </a:extLst>
              </a:tr>
              <a:tr h="370840">
                <a:tc>
                  <a:txBody>
                    <a:bodyPr/>
                    <a:lstStyle/>
                    <a:p>
                      <a:r>
                        <a:rPr lang="en-US"/>
                        <a:t>Don’t feel comfortable treating pain</a:t>
                      </a:r>
                    </a:p>
                  </a:txBody>
                  <a:tcPr/>
                </a:tc>
                <a:tc>
                  <a:txBody>
                    <a:bodyPr/>
                    <a:lstStyle/>
                    <a:p>
                      <a:r>
                        <a:rPr lang="en-US"/>
                        <a:t>4</a:t>
                      </a:r>
                    </a:p>
                  </a:txBody>
                  <a:tcPr/>
                </a:tc>
                <a:tc>
                  <a:txBody>
                    <a:bodyPr/>
                    <a:lstStyle/>
                    <a:p>
                      <a:r>
                        <a:rPr lang="en-US"/>
                        <a:t>17%</a:t>
                      </a:r>
                    </a:p>
                  </a:txBody>
                  <a:tcPr/>
                </a:tc>
                <a:extLst>
                  <a:ext uri="{0D108BD9-81ED-4DB2-BD59-A6C34878D82A}">
                    <a16:rowId xmlns:a16="http://schemas.microsoft.com/office/drawing/2014/main" val="3323790829"/>
                  </a:ext>
                </a:extLst>
              </a:tr>
              <a:tr h="370840">
                <a:tc>
                  <a:txBody>
                    <a:bodyPr/>
                    <a:lstStyle/>
                    <a:p>
                      <a:r>
                        <a:rPr lang="en-US"/>
                        <a:t>Don’t know enough about medication</a:t>
                      </a:r>
                    </a:p>
                  </a:txBody>
                  <a:tcPr/>
                </a:tc>
                <a:tc>
                  <a:txBody>
                    <a:bodyPr/>
                    <a:lstStyle/>
                    <a:p>
                      <a:r>
                        <a:rPr lang="en-US"/>
                        <a:t>4</a:t>
                      </a:r>
                    </a:p>
                  </a:txBody>
                  <a:tcPr/>
                </a:tc>
                <a:tc>
                  <a:txBody>
                    <a:bodyPr/>
                    <a:lstStyle/>
                    <a:p>
                      <a:r>
                        <a:rPr lang="en-US"/>
                        <a:t>17%</a:t>
                      </a:r>
                    </a:p>
                  </a:txBody>
                  <a:tcPr/>
                </a:tc>
                <a:extLst>
                  <a:ext uri="{0D108BD9-81ED-4DB2-BD59-A6C34878D82A}">
                    <a16:rowId xmlns:a16="http://schemas.microsoft.com/office/drawing/2014/main" val="2578488970"/>
                  </a:ext>
                </a:extLst>
              </a:tr>
              <a:tr h="370840">
                <a:tc>
                  <a:txBody>
                    <a:bodyPr/>
                    <a:lstStyle/>
                    <a:p>
                      <a:r>
                        <a:rPr lang="en-US"/>
                        <a:t>ditto about non-medication treatment</a:t>
                      </a:r>
                    </a:p>
                  </a:txBody>
                  <a:tcPr/>
                </a:tc>
                <a:tc>
                  <a:txBody>
                    <a:bodyPr/>
                    <a:lstStyle/>
                    <a:p>
                      <a:r>
                        <a:rPr lang="en-US"/>
                        <a:t>2</a:t>
                      </a:r>
                    </a:p>
                  </a:txBody>
                  <a:tcPr/>
                </a:tc>
                <a:tc>
                  <a:txBody>
                    <a:bodyPr/>
                    <a:lstStyle/>
                    <a:p>
                      <a:r>
                        <a:rPr lang="en-US"/>
                        <a:t>9%</a:t>
                      </a:r>
                    </a:p>
                  </a:txBody>
                  <a:tcPr/>
                </a:tc>
                <a:extLst>
                  <a:ext uri="{0D108BD9-81ED-4DB2-BD59-A6C34878D82A}">
                    <a16:rowId xmlns:a16="http://schemas.microsoft.com/office/drawing/2014/main" val="813012414"/>
                  </a:ext>
                </a:extLst>
              </a:tr>
              <a:tr h="370840">
                <a:tc>
                  <a:txBody>
                    <a:bodyPr/>
                    <a:lstStyle/>
                    <a:p>
                      <a:r>
                        <a:rPr lang="en-US"/>
                        <a:t>License worries</a:t>
                      </a:r>
                    </a:p>
                  </a:txBody>
                  <a:tcPr/>
                </a:tc>
                <a:tc>
                  <a:txBody>
                    <a:bodyPr/>
                    <a:lstStyle/>
                    <a:p>
                      <a:r>
                        <a:rPr lang="en-US"/>
                        <a:t>10</a:t>
                      </a:r>
                    </a:p>
                  </a:txBody>
                  <a:tcPr/>
                </a:tc>
                <a:tc>
                  <a:txBody>
                    <a:bodyPr/>
                    <a:lstStyle/>
                    <a:p>
                      <a:r>
                        <a:rPr lang="en-US"/>
                        <a:t>43%</a:t>
                      </a:r>
                    </a:p>
                  </a:txBody>
                  <a:tcPr/>
                </a:tc>
                <a:extLst>
                  <a:ext uri="{0D108BD9-81ED-4DB2-BD59-A6C34878D82A}">
                    <a16:rowId xmlns:a16="http://schemas.microsoft.com/office/drawing/2014/main" val="3242095775"/>
                  </a:ext>
                </a:extLst>
              </a:tr>
              <a:tr h="370840">
                <a:tc>
                  <a:txBody>
                    <a:bodyPr/>
                    <a:lstStyle/>
                    <a:p>
                      <a:r>
                        <a:rPr lang="en-US"/>
                        <a:t>Fear of conflict</a:t>
                      </a:r>
                    </a:p>
                  </a:txBody>
                  <a:tcPr/>
                </a:tc>
                <a:tc>
                  <a:txBody>
                    <a:bodyPr/>
                    <a:lstStyle/>
                    <a:p>
                      <a:r>
                        <a:rPr lang="en-US"/>
                        <a:t>9</a:t>
                      </a:r>
                    </a:p>
                  </a:txBody>
                  <a:tcPr/>
                </a:tc>
                <a:tc>
                  <a:txBody>
                    <a:bodyPr/>
                    <a:lstStyle/>
                    <a:p>
                      <a:r>
                        <a:rPr lang="en-US"/>
                        <a:t>39%</a:t>
                      </a:r>
                    </a:p>
                  </a:txBody>
                  <a:tcPr/>
                </a:tc>
                <a:extLst>
                  <a:ext uri="{0D108BD9-81ED-4DB2-BD59-A6C34878D82A}">
                    <a16:rowId xmlns:a16="http://schemas.microsoft.com/office/drawing/2014/main" val="665519093"/>
                  </a:ext>
                </a:extLst>
              </a:tr>
              <a:tr h="370840">
                <a:tc>
                  <a:txBody>
                    <a:bodyPr/>
                    <a:lstStyle/>
                    <a:p>
                      <a:r>
                        <a:rPr lang="en-US"/>
                        <a:t>Worry about creating addiction</a:t>
                      </a:r>
                    </a:p>
                  </a:txBody>
                  <a:tcPr/>
                </a:tc>
                <a:tc>
                  <a:txBody>
                    <a:bodyPr/>
                    <a:lstStyle/>
                    <a:p>
                      <a:r>
                        <a:rPr lang="en-US"/>
                        <a:t>9</a:t>
                      </a:r>
                    </a:p>
                  </a:txBody>
                  <a:tcPr/>
                </a:tc>
                <a:tc>
                  <a:txBody>
                    <a:bodyPr/>
                    <a:lstStyle/>
                    <a:p>
                      <a:r>
                        <a:rPr lang="en-US"/>
                        <a:t>39%</a:t>
                      </a:r>
                    </a:p>
                  </a:txBody>
                  <a:tcPr/>
                </a:tc>
                <a:extLst>
                  <a:ext uri="{0D108BD9-81ED-4DB2-BD59-A6C34878D82A}">
                    <a16:rowId xmlns:a16="http://schemas.microsoft.com/office/drawing/2014/main" val="122169495"/>
                  </a:ext>
                </a:extLst>
              </a:tr>
              <a:tr h="370840">
                <a:tc>
                  <a:txBody>
                    <a:bodyPr/>
                    <a:lstStyle/>
                    <a:p>
                      <a:r>
                        <a:rPr lang="en-US"/>
                        <a:t>Others</a:t>
                      </a:r>
                    </a:p>
                  </a:txBody>
                  <a:tcPr/>
                </a:tc>
                <a:tc>
                  <a:txBody>
                    <a:bodyPr/>
                    <a:lstStyle/>
                    <a:p>
                      <a:r>
                        <a:rPr lang="en-US"/>
                        <a:t>9</a:t>
                      </a:r>
                    </a:p>
                  </a:txBody>
                  <a:tcPr/>
                </a:tc>
                <a:tc>
                  <a:txBody>
                    <a:bodyPr/>
                    <a:lstStyle/>
                    <a:p>
                      <a:r>
                        <a:rPr lang="en-US"/>
                        <a:t>39%</a:t>
                      </a:r>
                    </a:p>
                  </a:txBody>
                  <a:tcPr/>
                </a:tc>
                <a:extLst>
                  <a:ext uri="{0D108BD9-81ED-4DB2-BD59-A6C34878D82A}">
                    <a16:rowId xmlns:a16="http://schemas.microsoft.com/office/drawing/2014/main" val="3183577859"/>
                  </a:ext>
                </a:extLst>
              </a:tr>
            </a:tbl>
          </a:graphicData>
        </a:graphic>
      </p:graphicFrame>
      <p:pic>
        <p:nvPicPr>
          <p:cNvPr id="4" name="Picture 3">
            <a:extLst>
              <a:ext uri="{FF2B5EF4-FFF2-40B4-BE49-F238E27FC236}">
                <a16:creationId xmlns:a16="http://schemas.microsoft.com/office/drawing/2014/main" id="{08629E63-CA3A-ABAF-1D67-85CBA1E3911F}"/>
              </a:ext>
            </a:extLst>
          </p:cNvPr>
          <p:cNvPicPr>
            <a:picLocks noChangeAspect="1"/>
          </p:cNvPicPr>
          <p:nvPr/>
        </p:nvPicPr>
        <p:blipFill rotWithShape="1">
          <a:blip r:embed="rId2"/>
          <a:srcRect b="21205"/>
          <a:stretch/>
        </p:blipFill>
        <p:spPr>
          <a:xfrm>
            <a:off x="0" y="6302612"/>
            <a:ext cx="2057400" cy="555388"/>
          </a:xfrm>
          <a:prstGeom prst="rect">
            <a:avLst/>
          </a:prstGeom>
        </p:spPr>
      </p:pic>
      <p:sp>
        <p:nvSpPr>
          <p:cNvPr id="5" name="Title 1">
            <a:extLst>
              <a:ext uri="{FF2B5EF4-FFF2-40B4-BE49-F238E27FC236}">
                <a16:creationId xmlns:a16="http://schemas.microsoft.com/office/drawing/2014/main" id="{1FE96901-2F4D-6A4A-97D0-212558CCAA81}"/>
              </a:ext>
            </a:extLst>
          </p:cNvPr>
          <p:cNvSpPr>
            <a:spLocks noGrp="1"/>
          </p:cNvSpPr>
          <p:nvPr>
            <p:ph type="title"/>
          </p:nvPr>
        </p:nvSpPr>
        <p:spPr>
          <a:xfrm>
            <a:off x="889000" y="2349500"/>
            <a:ext cx="3498850" cy="2457450"/>
          </a:xfrm>
        </p:spPr>
        <p:txBody>
          <a:bodyPr/>
          <a:lstStyle/>
          <a:p>
            <a:r>
              <a:rPr lang="en-US" sz="4800" b="1"/>
              <a:t>Bothers</a:t>
            </a:r>
            <a:endParaRPr lang="en-US" b="1"/>
          </a:p>
        </p:txBody>
      </p:sp>
      <p:pic>
        <p:nvPicPr>
          <p:cNvPr id="6" name="Picture 5">
            <a:extLst>
              <a:ext uri="{FF2B5EF4-FFF2-40B4-BE49-F238E27FC236}">
                <a16:creationId xmlns:a16="http://schemas.microsoft.com/office/drawing/2014/main" id="{AE688BF5-2315-647C-ACA9-4C431DA8646A}"/>
              </a:ext>
            </a:extLst>
          </p:cNvPr>
          <p:cNvPicPr>
            <a:picLocks noChangeAspect="1"/>
          </p:cNvPicPr>
          <p:nvPr/>
        </p:nvPicPr>
        <p:blipFill rotWithShape="1">
          <a:blip r:embed="rId3"/>
          <a:srcRect l="8905" t="21322" r="15009" b="36678"/>
          <a:stretch/>
        </p:blipFill>
        <p:spPr>
          <a:xfrm>
            <a:off x="6165248" y="5212979"/>
            <a:ext cx="4119073" cy="1367327"/>
          </a:xfrm>
          <a:prstGeom prst="rect">
            <a:avLst/>
          </a:prstGeom>
        </p:spPr>
      </p:pic>
    </p:spTree>
    <p:extLst>
      <p:ext uri="{BB962C8B-B14F-4D97-AF65-F5344CB8AC3E}">
        <p14:creationId xmlns:p14="http://schemas.microsoft.com/office/powerpoint/2010/main" val="19115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629E63-CA3A-ABAF-1D67-85CBA1E3911F}"/>
              </a:ext>
            </a:extLst>
          </p:cNvPr>
          <p:cNvPicPr>
            <a:picLocks noChangeAspect="1"/>
          </p:cNvPicPr>
          <p:nvPr/>
        </p:nvPicPr>
        <p:blipFill rotWithShape="1">
          <a:blip r:embed="rId2"/>
          <a:srcRect b="21205"/>
          <a:stretch/>
        </p:blipFill>
        <p:spPr>
          <a:xfrm>
            <a:off x="0" y="6302612"/>
            <a:ext cx="2057400" cy="555388"/>
          </a:xfrm>
          <a:prstGeom prst="rect">
            <a:avLst/>
          </a:prstGeom>
        </p:spPr>
      </p:pic>
      <p:sp>
        <p:nvSpPr>
          <p:cNvPr id="5" name="Title 1">
            <a:extLst>
              <a:ext uri="{FF2B5EF4-FFF2-40B4-BE49-F238E27FC236}">
                <a16:creationId xmlns:a16="http://schemas.microsoft.com/office/drawing/2014/main" id="{1FE96901-2F4D-6A4A-97D0-212558CCAA81}"/>
              </a:ext>
            </a:extLst>
          </p:cNvPr>
          <p:cNvSpPr>
            <a:spLocks noGrp="1"/>
          </p:cNvSpPr>
          <p:nvPr>
            <p:ph type="title"/>
          </p:nvPr>
        </p:nvSpPr>
        <p:spPr>
          <a:xfrm>
            <a:off x="889000" y="2349500"/>
            <a:ext cx="3498850" cy="2457450"/>
          </a:xfrm>
        </p:spPr>
        <p:txBody>
          <a:bodyPr/>
          <a:lstStyle/>
          <a:p>
            <a:r>
              <a:rPr lang="en-US" sz="4800" b="1"/>
              <a:t>Other</a:t>
            </a:r>
            <a:br>
              <a:rPr lang="en-US" sz="4800" b="1"/>
            </a:br>
            <a:r>
              <a:rPr lang="en-US" sz="4800" b="1"/>
              <a:t>Bothers</a:t>
            </a:r>
            <a:endParaRPr lang="en-US" b="1"/>
          </a:p>
        </p:txBody>
      </p:sp>
      <p:sp>
        <p:nvSpPr>
          <p:cNvPr id="7" name="Content Placeholder 6">
            <a:extLst>
              <a:ext uri="{FF2B5EF4-FFF2-40B4-BE49-F238E27FC236}">
                <a16:creationId xmlns:a16="http://schemas.microsoft.com/office/drawing/2014/main" id="{FB7ED8DE-E079-6BA6-488C-5E9852E60643}"/>
              </a:ext>
            </a:extLst>
          </p:cNvPr>
          <p:cNvSpPr>
            <a:spLocks noGrp="1"/>
          </p:cNvSpPr>
          <p:nvPr>
            <p:ph idx="1"/>
          </p:nvPr>
        </p:nvSpPr>
        <p:spPr/>
        <p:txBody>
          <a:bodyPr/>
          <a:lstStyle/>
          <a:p>
            <a:r>
              <a:rPr lang="en-US"/>
              <a:t>Primary care is not the appropriate place to treat chronic pain {2}</a:t>
            </a:r>
          </a:p>
          <a:p>
            <a:r>
              <a:rPr lang="en-US"/>
              <a:t>Prefer a multidisciplinary approach</a:t>
            </a:r>
          </a:p>
          <a:p>
            <a:pPr lvl="1"/>
            <a:r>
              <a:rPr lang="en-US"/>
              <a:t>It's hard to refer out for pain management and see the distress patients experience when they go without pharmacological treatment for long periods of time</a:t>
            </a:r>
          </a:p>
          <a:p>
            <a:r>
              <a:rPr lang="en-US"/>
              <a:t>Road blocks to care</a:t>
            </a:r>
          </a:p>
          <a:p>
            <a:r>
              <a:rPr lang="en-US"/>
              <a:t>Masking pain rather than addressing source</a:t>
            </a:r>
          </a:p>
          <a:p>
            <a:r>
              <a:rPr lang="en-US"/>
              <a:t>Worry about how to convince patients to stop or taper off pain meds</a:t>
            </a:r>
          </a:p>
          <a:p>
            <a:r>
              <a:rPr lang="en-US"/>
              <a:t>I worry about being manipulated by patients for drugs</a:t>
            </a:r>
          </a:p>
          <a:p>
            <a:endParaRPr lang="en-US"/>
          </a:p>
          <a:p>
            <a:endParaRPr lang="en-US"/>
          </a:p>
          <a:p>
            <a:endParaRPr lang="en-US"/>
          </a:p>
          <a:p>
            <a:endParaRPr lang="en-US"/>
          </a:p>
        </p:txBody>
      </p:sp>
      <p:sp>
        <p:nvSpPr>
          <p:cNvPr id="10" name="Left Brace 9">
            <a:extLst>
              <a:ext uri="{FF2B5EF4-FFF2-40B4-BE49-F238E27FC236}">
                <a16:creationId xmlns:a16="http://schemas.microsoft.com/office/drawing/2014/main" id="{091802E3-2F86-0770-DBCA-659B49D42808}"/>
              </a:ext>
            </a:extLst>
          </p:cNvPr>
          <p:cNvSpPr/>
          <p:nvPr/>
        </p:nvSpPr>
        <p:spPr>
          <a:xfrm>
            <a:off x="4999290" y="1247086"/>
            <a:ext cx="222191" cy="2094313"/>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22316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3E4DB-70EA-3CF0-39CE-2B7F1944CE31}"/>
              </a:ext>
            </a:extLst>
          </p:cNvPr>
          <p:cNvSpPr>
            <a:spLocks noGrp="1"/>
          </p:cNvSpPr>
          <p:nvPr>
            <p:ph type="title"/>
          </p:nvPr>
        </p:nvSpPr>
        <p:spPr/>
        <p:txBody>
          <a:bodyPr/>
          <a:lstStyle/>
          <a:p>
            <a:r>
              <a:rPr lang="en-US"/>
              <a:t>Philosophy</a:t>
            </a:r>
          </a:p>
        </p:txBody>
      </p:sp>
      <p:sp>
        <p:nvSpPr>
          <p:cNvPr id="3" name="Text Placeholder 2">
            <a:extLst>
              <a:ext uri="{FF2B5EF4-FFF2-40B4-BE49-F238E27FC236}">
                <a16:creationId xmlns:a16="http://schemas.microsoft.com/office/drawing/2014/main" id="{3378BD70-F4F6-629C-6A67-BC8B32038730}"/>
              </a:ext>
            </a:extLst>
          </p:cNvPr>
          <p:cNvSpPr>
            <a:spLocks noGrp="1"/>
          </p:cNvSpPr>
          <p:nvPr>
            <p:ph type="body" idx="1"/>
          </p:nvPr>
        </p:nvSpPr>
        <p:spPr/>
        <p:txBody>
          <a:bodyPr/>
          <a:lstStyle/>
          <a:p>
            <a:r>
              <a:rPr lang="en-US"/>
              <a:t>Treat the Whole Patient</a:t>
            </a:r>
          </a:p>
        </p:txBody>
      </p:sp>
      <p:pic>
        <p:nvPicPr>
          <p:cNvPr id="4" name="Picture 3">
            <a:extLst>
              <a:ext uri="{FF2B5EF4-FFF2-40B4-BE49-F238E27FC236}">
                <a16:creationId xmlns:a16="http://schemas.microsoft.com/office/drawing/2014/main" id="{5CC7DA5F-1B35-2414-0BDE-24418DCEAEC0}"/>
              </a:ext>
            </a:extLst>
          </p:cNvPr>
          <p:cNvPicPr>
            <a:picLocks noChangeAspect="1"/>
          </p:cNvPicPr>
          <p:nvPr/>
        </p:nvPicPr>
        <p:blipFill rotWithShape="1">
          <a:blip r:embed="rId2"/>
          <a:srcRect b="21205"/>
          <a:stretch/>
        </p:blipFill>
        <p:spPr>
          <a:xfrm>
            <a:off x="0" y="6302612"/>
            <a:ext cx="2057400" cy="555388"/>
          </a:xfrm>
          <a:prstGeom prst="rect">
            <a:avLst/>
          </a:prstGeom>
        </p:spPr>
      </p:pic>
    </p:spTree>
    <p:extLst>
      <p:ext uri="{BB962C8B-B14F-4D97-AF65-F5344CB8AC3E}">
        <p14:creationId xmlns:p14="http://schemas.microsoft.com/office/powerpoint/2010/main" val="3976318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FE96901-2F4D-6A4A-97D0-212558CCAA81}"/>
              </a:ext>
            </a:extLst>
          </p:cNvPr>
          <p:cNvSpPr>
            <a:spLocks noGrp="1"/>
          </p:cNvSpPr>
          <p:nvPr>
            <p:ph type="title"/>
          </p:nvPr>
        </p:nvSpPr>
        <p:spPr/>
        <p:txBody>
          <a:bodyPr/>
          <a:lstStyle/>
          <a:p>
            <a:r>
              <a:rPr lang="en-US" sz="4800" b="1"/>
              <a:t>Approaches</a:t>
            </a:r>
            <a:br>
              <a:rPr lang="en-US" sz="4800" b="1"/>
            </a:br>
            <a:r>
              <a:rPr lang="en-US" sz="4800" b="1"/>
              <a:t>that I’ve seen</a:t>
            </a:r>
            <a:endParaRPr lang="en-US" b="1"/>
          </a:p>
        </p:txBody>
      </p:sp>
      <p:sp>
        <p:nvSpPr>
          <p:cNvPr id="3" name="Content Placeholder 2">
            <a:extLst>
              <a:ext uri="{FF2B5EF4-FFF2-40B4-BE49-F238E27FC236}">
                <a16:creationId xmlns:a16="http://schemas.microsoft.com/office/drawing/2014/main" id="{FBD1968A-9928-317B-9488-AE9767CB443B}"/>
              </a:ext>
            </a:extLst>
          </p:cNvPr>
          <p:cNvSpPr>
            <a:spLocks noGrp="1"/>
          </p:cNvSpPr>
          <p:nvPr>
            <p:ph type="body" idx="1"/>
          </p:nvPr>
        </p:nvSpPr>
        <p:spPr/>
        <p:txBody>
          <a:bodyPr>
            <a:normAutofit/>
          </a:bodyPr>
          <a:lstStyle/>
          <a:p>
            <a:endParaRPr lang="en-US"/>
          </a:p>
        </p:txBody>
      </p:sp>
      <p:pic>
        <p:nvPicPr>
          <p:cNvPr id="4" name="Picture 3">
            <a:extLst>
              <a:ext uri="{FF2B5EF4-FFF2-40B4-BE49-F238E27FC236}">
                <a16:creationId xmlns:a16="http://schemas.microsoft.com/office/drawing/2014/main" id="{08629E63-CA3A-ABAF-1D67-85CBA1E3911F}"/>
              </a:ext>
            </a:extLst>
          </p:cNvPr>
          <p:cNvPicPr>
            <a:picLocks noChangeAspect="1"/>
          </p:cNvPicPr>
          <p:nvPr/>
        </p:nvPicPr>
        <p:blipFill rotWithShape="1">
          <a:blip r:embed="rId2"/>
          <a:srcRect b="21205"/>
          <a:stretch/>
        </p:blipFill>
        <p:spPr>
          <a:xfrm>
            <a:off x="0" y="6302612"/>
            <a:ext cx="2057400" cy="555388"/>
          </a:xfrm>
          <a:prstGeom prst="rect">
            <a:avLst/>
          </a:prstGeom>
        </p:spPr>
      </p:pic>
    </p:spTree>
    <p:extLst>
      <p:ext uri="{BB962C8B-B14F-4D97-AF65-F5344CB8AC3E}">
        <p14:creationId xmlns:p14="http://schemas.microsoft.com/office/powerpoint/2010/main" val="2345990449"/>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CC670F-05B9-4BB7-BA2C-0DE5B5C1E5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TM16401371[[fn=Atlas]]</Template>
  <TotalTime>7950</TotalTime>
  <Words>1026</Words>
  <Application>Microsoft Office PowerPoint</Application>
  <PresentationFormat>Widescreen</PresentationFormat>
  <Paragraphs>182</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 Light</vt:lpstr>
      <vt:lpstr>Garamond</vt:lpstr>
      <vt:lpstr>Rockwell</vt:lpstr>
      <vt:lpstr>Wingdings</vt:lpstr>
      <vt:lpstr>Atlas</vt:lpstr>
      <vt:lpstr>Pain</vt:lpstr>
      <vt:lpstr>Daniel Bloch, MD FASAM</vt:lpstr>
      <vt:lpstr>Types of Pain</vt:lpstr>
      <vt:lpstr>Chronic Pain</vt:lpstr>
      <vt:lpstr>Barriers</vt:lpstr>
      <vt:lpstr>Bothers</vt:lpstr>
      <vt:lpstr>Other Bothers</vt:lpstr>
      <vt:lpstr>Philosophy</vt:lpstr>
      <vt:lpstr>Approaches that I’ve seen</vt:lpstr>
      <vt:lpstr>Other approaches</vt:lpstr>
      <vt:lpstr>Default</vt:lpstr>
      <vt:lpstr>What happens when you stop treatment abruptly?</vt:lpstr>
      <vt:lpstr>Alternative</vt:lpstr>
      <vt:lpstr>Continue treatment for now</vt:lpstr>
      <vt:lpstr>Continue treatment for now</vt:lpstr>
      <vt:lpstr>Continue treatment for now</vt:lpstr>
      <vt:lpstr>Find out these answers</vt:lpstr>
      <vt:lpstr>Some Approaches</vt:lpstr>
      <vt:lpstr>One Approach</vt:lpstr>
      <vt:lpstr>Another Approach</vt:lpstr>
      <vt:lpstr>Yet Another Approach</vt:lpstr>
      <vt:lpstr>Barriers</vt:lpstr>
      <vt:lpstr>Time</vt:lpstr>
      <vt:lpstr>Knowledge</vt:lpstr>
      <vt:lpstr>Reluctance</vt:lpstr>
      <vt:lpstr>Fear</vt:lpstr>
      <vt:lpstr>How do I get more help for this patient?</vt:lpstr>
      <vt:lpstr>Help!</vt:lpstr>
      <vt:lpstr>An example of conflict defusification</vt:lpstr>
      <vt:lpstr>By the way (1)</vt:lpstr>
      <vt:lpstr>By the way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Pain</dc:title>
  <dc:creator>Daniel Bloch</dc:creator>
  <cp:lastModifiedBy>Daniel Bloch</cp:lastModifiedBy>
  <cp:revision>26</cp:revision>
  <dcterms:created xsi:type="dcterms:W3CDTF">2022-05-24T14:34:21Z</dcterms:created>
  <dcterms:modified xsi:type="dcterms:W3CDTF">2025-11-24T20:26:48Z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